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65" r:id="rId4"/>
    <p:sldId id="268" r:id="rId5"/>
    <p:sldId id="264" r:id="rId6"/>
    <p:sldId id="266" r:id="rId7"/>
    <p:sldId id="267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CCCBE4-5200-FAA9-B3D9-51304C2DF67C}" v="972" dt="2024-11-01T18:20:12.008"/>
    <p1510:client id="{67919663-5288-4472-B936-5EDB7B4D806E}" v="92" dt="2024-11-02T01:20:15.678"/>
    <p1510:client id="{A16F5ED1-47A4-5712-A167-8FC399479695}" v="2" dt="2024-10-31T15:53:40.210"/>
    <p1510:client id="{D7BE5C6E-3645-D068-3378-46F8842D2758}" v="14" dt="2024-10-31T16:57:55.8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4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156579" y="1113554"/>
            <a:ext cx="8830842" cy="177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r>
              <a:rPr lang="en" sz="3600" dirty="0" err="1"/>
              <a:t>TacEx</a:t>
            </a:r>
            <a:r>
              <a:rPr lang="en" sz="3600" dirty="0"/>
              <a:t>: </a:t>
            </a:r>
            <a:br>
              <a:rPr lang="en" sz="3600" dirty="0"/>
            </a:br>
            <a:r>
              <a:rPr lang="en" sz="3600" dirty="0" err="1"/>
              <a:t>GelSight</a:t>
            </a:r>
            <a:r>
              <a:rPr lang="en" sz="3600" dirty="0"/>
              <a:t> Tactile Simulation in Isaac Sim –</a:t>
            </a:r>
            <a:br>
              <a:rPr lang="en" sz="3600" dirty="0"/>
            </a:br>
            <a:r>
              <a:rPr lang="en" sz="3600" dirty="0"/>
              <a:t>Combining Soft-Body and </a:t>
            </a:r>
            <a:r>
              <a:rPr lang="en" sz="3600" dirty="0" err="1"/>
              <a:t>Visuotactile</a:t>
            </a:r>
            <a:r>
              <a:rPr lang="en" sz="3600" dirty="0"/>
              <a:t> Simulators 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726400"/>
            <a:ext cx="8520600" cy="12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/>
            <a:r>
              <a:rPr lang="en" sz="1800" dirty="0">
                <a:solidFill>
                  <a:srgbClr val="595959"/>
                </a:solidFill>
              </a:rPr>
              <a:t>Duc Huy Nguyen</a:t>
            </a:r>
            <a:r>
              <a:rPr lang="en" sz="1800" baseline="30000" dirty="0">
                <a:solidFill>
                  <a:srgbClr val="595959"/>
                </a:solidFill>
              </a:rPr>
              <a:t>1,3</a:t>
            </a:r>
            <a:r>
              <a:rPr lang="en" sz="1800" dirty="0">
                <a:solidFill>
                  <a:srgbClr val="595959"/>
                </a:solidFill>
              </a:rPr>
              <a:t>, Tim Schneider</a:t>
            </a:r>
            <a:r>
              <a:rPr lang="en" sz="1800" baseline="30000" dirty="0">
                <a:solidFill>
                  <a:srgbClr val="595959"/>
                </a:solidFill>
              </a:rPr>
              <a:t>1,2</a:t>
            </a:r>
            <a:r>
              <a:rPr lang="en" sz="1800" dirty="0">
                <a:solidFill>
                  <a:srgbClr val="595959"/>
                </a:solidFill>
              </a:rPr>
              <a:t>, Guillaume Duret</a:t>
            </a:r>
            <a:r>
              <a:rPr lang="en" sz="1800" baseline="30000" dirty="0">
                <a:solidFill>
                  <a:srgbClr val="595959"/>
                </a:solidFill>
              </a:rPr>
              <a:t>1,2</a:t>
            </a:r>
            <a:r>
              <a:rPr lang="en" sz="1800" dirty="0">
                <a:solidFill>
                  <a:srgbClr val="595959"/>
                </a:solidFill>
              </a:rPr>
              <a:t>, </a:t>
            </a:r>
            <a:endParaRPr lang="de-DE" dirty="0">
              <a:solidFill>
                <a:srgbClr val="595959"/>
              </a:solidFill>
            </a:endParaRPr>
          </a:p>
          <a:p>
            <a:pPr marL="0" indent="0"/>
            <a:r>
              <a:rPr lang="en" sz="1800" dirty="0">
                <a:solidFill>
                  <a:srgbClr val="595959"/>
                </a:solidFill>
              </a:rPr>
              <a:t>Alap Kshirsagar</a:t>
            </a:r>
            <a:r>
              <a:rPr lang="en" sz="1800" baseline="30000" dirty="0">
                <a:solidFill>
                  <a:srgbClr val="595959"/>
                </a:solidFill>
              </a:rPr>
              <a:t>1</a:t>
            </a:r>
            <a:r>
              <a:rPr lang="en" sz="1800" dirty="0">
                <a:solidFill>
                  <a:srgbClr val="595959"/>
                </a:solidFill>
              </a:rPr>
              <a:t>, Boris Belousov</a:t>
            </a:r>
            <a:r>
              <a:rPr lang="en" sz="1800" baseline="30000" dirty="0">
                <a:solidFill>
                  <a:srgbClr val="595959"/>
                </a:solidFill>
              </a:rPr>
              <a:t>3</a:t>
            </a:r>
            <a:r>
              <a:rPr lang="en" sz="1800" dirty="0">
                <a:solidFill>
                  <a:srgbClr val="595959"/>
                </a:solidFill>
              </a:rPr>
              <a:t>, Jan Peters</a:t>
            </a:r>
            <a:r>
              <a:rPr lang="en" sz="1800" baseline="30000" dirty="0">
                <a:solidFill>
                  <a:srgbClr val="595959"/>
                </a:solidFill>
              </a:rPr>
              <a:t>1,3,4</a:t>
            </a:r>
            <a:endParaRPr lang="de-DE" baseline="30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indent="0"/>
            <a:r>
              <a:rPr lang="en" sz="1800" baseline="30000" dirty="0"/>
              <a:t>1</a:t>
            </a:r>
            <a:r>
              <a:rPr lang="en" sz="1800" dirty="0"/>
              <a:t>TU Darmstadt </a:t>
            </a:r>
            <a:r>
              <a:rPr lang="en" sz="1800" baseline="30000" dirty="0"/>
              <a:t>2</a:t>
            </a:r>
            <a:r>
              <a:rPr lang="en" sz="1800" dirty="0"/>
              <a:t>École centrale de Lyon </a:t>
            </a:r>
            <a:r>
              <a:rPr lang="en" sz="1800" baseline="30000" dirty="0"/>
              <a:t>3</a:t>
            </a:r>
            <a:r>
              <a:rPr lang="en" sz="1800" dirty="0"/>
              <a:t>DFKI </a:t>
            </a:r>
            <a:r>
              <a:rPr lang="en" sz="1800" baseline="30000" dirty="0"/>
              <a:t>4</a:t>
            </a:r>
            <a:r>
              <a:rPr lang="en" sz="1800" dirty="0"/>
              <a:t>Hessian.AI</a:t>
            </a:r>
            <a:endParaRPr lang="en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3881525" y="4743300"/>
            <a:ext cx="5262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8th Conference on Robot Learning (2024), Munich, Germany </a:t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3">
            <a:alphaModFix/>
          </a:blip>
          <a:srcRect l="10321" t="34514" r="9357" b="32905"/>
          <a:stretch/>
        </p:blipFill>
        <p:spPr>
          <a:xfrm>
            <a:off x="0" y="0"/>
            <a:ext cx="2380550" cy="96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FE587C1-DA23-E24C-FEE2-D37906DE2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6287" y="270235"/>
            <a:ext cx="687985" cy="4312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ABC05FC-C677-7BC1-B696-E5AE597B8B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43147" y="173149"/>
            <a:ext cx="1603410" cy="62334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8FDC5C1-64B3-C935-672A-B41020611F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87371" y="200854"/>
            <a:ext cx="683769" cy="5688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62013-CD3A-A906-AA44-DC14F1A5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>
                <a:latin typeface="Arial Black"/>
              </a:rPr>
              <a:t>Motivation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B03624-F006-120E-18D0-FA8C2ADAC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de-DE" err="1">
                <a:solidFill>
                  <a:schemeClr val="tx1"/>
                </a:solidFill>
              </a:rPr>
              <a:t>Tactile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sensing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useful</a:t>
            </a:r>
            <a:r>
              <a:rPr lang="de-DE" dirty="0">
                <a:solidFill>
                  <a:schemeClr val="tx1"/>
                </a:solidFill>
              </a:rPr>
              <a:t>/</a:t>
            </a:r>
            <a:r>
              <a:rPr lang="de-DE" err="1">
                <a:solidFill>
                  <a:schemeClr val="tx1"/>
                </a:solidFill>
              </a:rPr>
              <a:t>crucial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 </a:t>
            </a:r>
            <a:r>
              <a:rPr lang="de-DE" err="1">
                <a:solidFill>
                  <a:schemeClr val="tx1"/>
                </a:solidFill>
              </a:rPr>
              <a:t>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endParaRPr lang="de-DE">
              <a:solidFill>
                <a:schemeClr val="tx1"/>
              </a:solidFill>
            </a:endParaRPr>
          </a:p>
          <a:p>
            <a:pPr marL="114300" indent="0">
              <a:lnSpc>
                <a:spcPct val="114999"/>
              </a:lnSpc>
              <a:buNone/>
            </a:pPr>
            <a:r>
              <a:rPr lang="de-DE" dirty="0">
                <a:solidFill>
                  <a:schemeClr val="tx1"/>
                </a:solidFill>
              </a:rPr>
              <a:t>   and </a:t>
            </a:r>
            <a:r>
              <a:rPr lang="de-DE" dirty="0" err="1">
                <a:solidFill>
                  <a:schemeClr val="tx1"/>
                </a:solidFill>
              </a:rPr>
              <a:t>dexterous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manipulation</a:t>
            </a:r>
            <a:br>
              <a:rPr lang="de-DE" dirty="0">
                <a:solidFill>
                  <a:schemeClr val="tx1"/>
                </a:solidFill>
              </a:rPr>
            </a:br>
            <a:br>
              <a:rPr lang="de-DE" dirty="0"/>
            </a:br>
            <a:endParaRPr lang="de-DE" dirty="0">
              <a:solidFill>
                <a:schemeClr val="tx1"/>
              </a:solidFill>
            </a:endParaRPr>
          </a:p>
          <a:p>
            <a:pPr>
              <a:lnSpc>
                <a:spcPct val="114999"/>
              </a:lnSpc>
            </a:pPr>
            <a:r>
              <a:rPr lang="de-DE" dirty="0">
                <a:solidFill>
                  <a:schemeClr val="tx1"/>
                </a:solidFill>
              </a:rPr>
              <a:t>Multiple </a:t>
            </a:r>
            <a:r>
              <a:rPr lang="de-DE" err="1">
                <a:solidFill>
                  <a:schemeClr val="tx1"/>
                </a:solidFill>
              </a:rPr>
              <a:t>tactile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simulators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exist</a:t>
            </a:r>
            <a:endParaRPr lang="en-US" err="1">
              <a:solidFill>
                <a:schemeClr val="tx1"/>
              </a:solidFill>
            </a:endParaRPr>
          </a:p>
          <a:p>
            <a:pPr>
              <a:lnSpc>
                <a:spcPct val="114999"/>
              </a:lnSpc>
            </a:pPr>
            <a:r>
              <a:rPr lang="de-DE" dirty="0">
                <a:solidFill>
                  <a:schemeClr val="tx1"/>
                </a:solidFill>
              </a:rPr>
              <a:t>Problems:</a:t>
            </a:r>
          </a:p>
          <a:p>
            <a:pPr lvl="1">
              <a:lnSpc>
                <a:spcPct val="114999"/>
              </a:lnSpc>
              <a:buSzPts val="1800"/>
            </a:pPr>
            <a:r>
              <a:rPr lang="de-DE" dirty="0" err="1">
                <a:solidFill>
                  <a:schemeClr val="tx1"/>
                </a:solidFill>
              </a:rPr>
              <a:t>Unclear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which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simulator</a:t>
            </a:r>
            <a:r>
              <a:rPr lang="de-DE" dirty="0">
                <a:solidFill>
                  <a:schemeClr val="tx1"/>
                </a:solidFill>
              </a:rPr>
              <a:t>/</a:t>
            </a:r>
            <a:r>
              <a:rPr lang="de-DE" dirty="0" err="1">
                <a:solidFill>
                  <a:schemeClr val="tx1"/>
                </a:solidFill>
              </a:rPr>
              <a:t>approach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best</a:t>
            </a:r>
            <a:endParaRPr lang="de-DE" dirty="0">
              <a:solidFill>
                <a:schemeClr val="tx1"/>
              </a:solidFill>
            </a:endParaRPr>
          </a:p>
          <a:p>
            <a:pPr marL="596900" lvl="1" indent="0">
              <a:lnSpc>
                <a:spcPct val="114999"/>
              </a:lnSpc>
              <a:buSzPts val="1800"/>
              <a:buNone/>
            </a:pPr>
            <a:r>
              <a:rPr lang="de-DE" dirty="0">
                <a:solidFill>
                  <a:schemeClr val="tx1"/>
                </a:solidFill>
              </a:rPr>
              <a:t>      (</a:t>
            </a:r>
            <a:r>
              <a:rPr lang="de-DE" dirty="0" err="1">
                <a:solidFill>
                  <a:schemeClr val="tx1"/>
                </a:solidFill>
              </a:rPr>
              <a:t>might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be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task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dependent</a:t>
            </a:r>
            <a:r>
              <a:rPr lang="de-DE" dirty="0">
                <a:solidFill>
                  <a:schemeClr val="tx1"/>
                </a:solidFill>
              </a:rPr>
              <a:t>)</a:t>
            </a:r>
          </a:p>
          <a:p>
            <a:pPr lvl="1">
              <a:lnSpc>
                <a:spcPct val="114999"/>
              </a:lnSpc>
            </a:pPr>
            <a:r>
              <a:rPr lang="de-DE" dirty="0" err="1">
                <a:solidFill>
                  <a:schemeClr val="tx1"/>
                </a:solidFill>
              </a:rPr>
              <a:t>often</a:t>
            </a:r>
            <a:r>
              <a:rPr lang="de-DE" dirty="0">
                <a:solidFill>
                  <a:schemeClr val="tx1"/>
                </a:solidFill>
              </a:rPr>
              <a:t> not </a:t>
            </a:r>
            <a:r>
              <a:rPr lang="de-DE" dirty="0" err="1">
                <a:solidFill>
                  <a:schemeClr val="tx1"/>
                </a:solidFill>
              </a:rPr>
              <a:t>inside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general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robotics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simulators</a:t>
            </a:r>
            <a:endParaRPr lang="de-DE">
              <a:solidFill>
                <a:schemeClr val="tx1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B9FF3584-FB88-9AD5-9F6F-807E2E7B0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278" y="986969"/>
            <a:ext cx="2472214" cy="1282329"/>
          </a:xfrm>
          <a:prstGeom prst="rect">
            <a:avLst/>
          </a:prstGeom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FF6ABFBD-9B08-4497-8A1C-A7844A034C32}"/>
              </a:ext>
            </a:extLst>
          </p:cNvPr>
          <p:cNvSpPr txBox="1"/>
          <p:nvPr/>
        </p:nvSpPr>
        <p:spPr>
          <a:xfrm>
            <a:off x="5719412" y="2274360"/>
            <a:ext cx="285727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2"/>
                </a:solidFill>
              </a:rPr>
              <a:t>Visualization of the Needle-threading from [1].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AB72D261-CDD6-F7C6-0EFC-34E77D826A1B}"/>
              </a:ext>
            </a:extLst>
          </p:cNvPr>
          <p:cNvSpPr txBox="1"/>
          <p:nvPr/>
        </p:nvSpPr>
        <p:spPr>
          <a:xfrm>
            <a:off x="5301778" y="4808357"/>
            <a:ext cx="389141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2"/>
                </a:solidFill>
              </a:rPr>
              <a:t>[1] Z. Yu, W. Xu, S. Yao, J. Ren, T. Tang, Y. Li, G. Gu, and C. Lu. Precise Robotic</a:t>
            </a:r>
            <a:br>
              <a:rPr lang="en-US" sz="800" dirty="0">
                <a:solidFill>
                  <a:schemeClr val="bg2"/>
                </a:solidFill>
              </a:rPr>
            </a:br>
            <a:r>
              <a:rPr lang="en-US" sz="800" dirty="0">
                <a:solidFill>
                  <a:schemeClr val="bg2"/>
                </a:solidFill>
              </a:rPr>
              <a:t>Needle-Threading with Tactile Perception and Reinforcement Learning.</a:t>
            </a:r>
            <a:endParaRPr lang="de-DE" sz="800" dirty="0">
              <a:solidFill>
                <a:schemeClr val="bg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760695C-EEAA-3A4F-0EE8-73A8FA6390A9}"/>
              </a:ext>
            </a:extLst>
          </p:cNvPr>
          <p:cNvSpPr txBox="1"/>
          <p:nvPr/>
        </p:nvSpPr>
        <p:spPr>
          <a:xfrm>
            <a:off x="5201708" y="3291416"/>
            <a:ext cx="2113137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dirty="0"/>
              <a:t>Limits </a:t>
            </a:r>
            <a:r>
              <a:rPr lang="de-DE" dirty="0" err="1"/>
              <a:t>usability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futher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</a:p>
        </p:txBody>
      </p:sp>
      <p:sp>
        <p:nvSpPr>
          <p:cNvPr id="13" name="Geschweifte Klammer rechts 12">
            <a:extLst>
              <a:ext uri="{FF2B5EF4-FFF2-40B4-BE49-F238E27FC236}">
                <a16:creationId xmlns:a16="http://schemas.microsoft.com/office/drawing/2014/main" id="{870FBC94-8A64-5C7A-26BE-73E85A0D19DF}"/>
              </a:ext>
            </a:extLst>
          </p:cNvPr>
          <p:cNvSpPr/>
          <p:nvPr/>
        </p:nvSpPr>
        <p:spPr>
          <a:xfrm>
            <a:off x="4928305" y="3062110"/>
            <a:ext cx="275166" cy="947208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444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62013-CD3A-A906-AA44-DC14F1A5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>
                <a:latin typeface="Arial Black"/>
              </a:rPr>
              <a:t>TacEx</a:t>
            </a:r>
            <a:r>
              <a:rPr lang="de-DE" dirty="0">
                <a:latin typeface="Arial Black"/>
              </a:rPr>
              <a:t> - </a:t>
            </a:r>
            <a:r>
              <a:rPr lang="de-DE" dirty="0" err="1">
                <a:latin typeface="Arial Black"/>
              </a:rPr>
              <a:t>Tactile</a:t>
            </a:r>
            <a:r>
              <a:rPr lang="de-DE" dirty="0">
                <a:latin typeface="Arial Black"/>
              </a:rPr>
              <a:t> Extension </a:t>
            </a:r>
            <a:r>
              <a:rPr lang="de-DE" dirty="0" err="1">
                <a:latin typeface="Arial Black"/>
              </a:rPr>
              <a:t>for</a:t>
            </a:r>
            <a:r>
              <a:rPr lang="de-DE" dirty="0">
                <a:latin typeface="Arial Black"/>
              </a:rPr>
              <a:t> Isaac Sim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B03624-F006-120E-18D0-FA8C2ADAC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1"/>
                </a:solidFill>
              </a:rPr>
              <a:t>Novel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framework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simulation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GelSight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tactile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sensors</a:t>
            </a:r>
            <a:endParaRPr lang="de-DE" dirty="0">
              <a:solidFill>
                <a:schemeClr val="tx1"/>
              </a:solidFill>
            </a:endParaRPr>
          </a:p>
          <a:p>
            <a:pPr>
              <a:lnSpc>
                <a:spcPct val="114999"/>
              </a:lnSpc>
            </a:pPr>
            <a:r>
              <a:rPr lang="de-DE" dirty="0">
                <a:solidFill>
                  <a:schemeClr val="tx1"/>
                </a:solidFill>
              </a:rPr>
              <a:t>Focus on </a:t>
            </a:r>
            <a:r>
              <a:rPr lang="de-DE" dirty="0" err="1">
                <a:solidFill>
                  <a:schemeClr val="tx1"/>
                </a:solidFill>
              </a:rPr>
              <a:t>modularity</a:t>
            </a:r>
            <a:r>
              <a:rPr lang="de-DE" dirty="0">
                <a:solidFill>
                  <a:schemeClr val="tx1"/>
                </a:solidFill>
              </a:rPr>
              <a:t> and </a:t>
            </a:r>
            <a:r>
              <a:rPr lang="de-DE" dirty="0" err="1">
                <a:solidFill>
                  <a:schemeClr val="tx1"/>
                </a:solidFill>
              </a:rPr>
              <a:t>extendability</a:t>
            </a:r>
            <a:endParaRPr lang="de-DE" dirty="0">
              <a:solidFill>
                <a:schemeClr val="tx1"/>
              </a:solidFill>
            </a:endParaRPr>
          </a:p>
          <a:p>
            <a:pPr>
              <a:lnSpc>
                <a:spcPct val="114999"/>
              </a:lnSpc>
            </a:pPr>
            <a:r>
              <a:rPr lang="de-DE" dirty="0" err="1">
                <a:solidFill>
                  <a:schemeClr val="tx1"/>
                </a:solidFill>
              </a:rPr>
              <a:t>Built</a:t>
            </a:r>
            <a:r>
              <a:rPr lang="de-DE" dirty="0">
                <a:solidFill>
                  <a:schemeClr val="tx1"/>
                </a:solidFill>
              </a:rPr>
              <a:t> on top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Isaac Sim and Isaac Lab</a:t>
            </a:r>
          </a:p>
          <a:p>
            <a:pPr lvl="1">
              <a:lnSpc>
                <a:spcPct val="114999"/>
              </a:lnSpc>
              <a:buSzPts val="1800"/>
            </a:pPr>
            <a:r>
              <a:rPr lang="de-DE" err="1">
                <a:solidFill>
                  <a:schemeClr val="tx1"/>
                </a:solidFill>
              </a:rPr>
              <a:t>Photorealistic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rendering</a:t>
            </a:r>
            <a:r>
              <a:rPr lang="de-DE" dirty="0">
                <a:solidFill>
                  <a:schemeClr val="tx1"/>
                </a:solidFill>
              </a:rPr>
              <a:t>, </a:t>
            </a:r>
          </a:p>
          <a:p>
            <a:pPr lvl="1">
              <a:lnSpc>
                <a:spcPct val="114999"/>
              </a:lnSpc>
              <a:buSzPts val="1800"/>
            </a:pPr>
            <a:r>
              <a:rPr lang="de-DE" dirty="0" err="1">
                <a:solidFill>
                  <a:schemeClr val="tx1"/>
                </a:solidFill>
              </a:rPr>
              <a:t>extremely</a:t>
            </a:r>
            <a:r>
              <a:rPr lang="de-DE" dirty="0">
                <a:solidFill>
                  <a:schemeClr val="tx1"/>
                </a:solidFill>
              </a:rPr>
              <a:t> fast </a:t>
            </a:r>
            <a:r>
              <a:rPr lang="de-DE" dirty="0" err="1">
                <a:solidFill>
                  <a:schemeClr val="tx1"/>
                </a:solidFill>
              </a:rPr>
              <a:t>physics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simulation</a:t>
            </a:r>
            <a:endParaRPr lang="de-DE" dirty="0">
              <a:solidFill>
                <a:schemeClr val="tx1"/>
              </a:solidFill>
            </a:endParaRPr>
          </a:p>
          <a:p>
            <a:pPr lvl="1">
              <a:lnSpc>
                <a:spcPct val="114999"/>
              </a:lnSpc>
              <a:buSzPts val="1800"/>
            </a:pPr>
            <a:r>
              <a:rPr lang="de-DE" dirty="0">
                <a:solidFill>
                  <a:schemeClr val="tx1"/>
                </a:solidFill>
              </a:rPr>
              <a:t>Support </a:t>
            </a:r>
            <a:r>
              <a:rPr lang="de-DE" dirty="0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various</a:t>
            </a:r>
            <a:r>
              <a:rPr lang="de-DE" dirty="0">
                <a:solidFill>
                  <a:schemeClr val="tx1"/>
                </a:solidFill>
              </a:rPr>
              <a:t> RL </a:t>
            </a:r>
            <a:r>
              <a:rPr lang="de-DE" dirty="0" err="1">
                <a:solidFill>
                  <a:schemeClr val="tx1"/>
                </a:solidFill>
              </a:rPr>
              <a:t>libraries</a:t>
            </a:r>
            <a:r>
              <a:rPr lang="de-DE" dirty="0">
                <a:solidFill>
                  <a:schemeClr val="tx1"/>
                </a:solidFill>
              </a:rPr>
              <a:t> </a:t>
            </a:r>
            <a:br>
              <a:rPr lang="de-DE" dirty="0"/>
            </a:br>
            <a:endParaRPr lang="de-DE"/>
          </a:p>
          <a:p>
            <a:pPr lvl="1">
              <a:lnSpc>
                <a:spcPct val="114999"/>
              </a:lnSpc>
            </a:pPr>
            <a:endParaRPr lang="de-DE" dirty="0"/>
          </a:p>
          <a:p>
            <a:pPr>
              <a:lnSpc>
                <a:spcPct val="114999"/>
              </a:lnSpc>
            </a:pPr>
            <a:endParaRPr lang="de-DE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2F00708A-9566-FF89-B915-D071805918F1}"/>
              </a:ext>
            </a:extLst>
          </p:cNvPr>
          <p:cNvSpPr txBox="1"/>
          <p:nvPr/>
        </p:nvSpPr>
        <p:spPr>
          <a:xfrm>
            <a:off x="795496" y="3677878"/>
            <a:ext cx="3566018" cy="9233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+mn-lt"/>
                <a:cs typeface="+mn-lt"/>
              </a:rPr>
              <a:t>Combining Soft-Body and </a:t>
            </a:r>
            <a:r>
              <a:rPr lang="en-US" dirty="0" err="1">
                <a:ea typeface="+mn-lt"/>
                <a:cs typeface="+mn-lt"/>
              </a:rPr>
              <a:t>Visuotactile</a:t>
            </a:r>
            <a:r>
              <a:rPr lang="en-US" dirty="0">
                <a:ea typeface="+mn-lt"/>
                <a:cs typeface="+mn-lt"/>
              </a:rPr>
              <a:t> Simulators in Isaac Sim for Reinforcement Learning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26600F5-28DA-690A-D3E6-137A8A877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016" y="2866573"/>
            <a:ext cx="2613990" cy="1614279"/>
          </a:xfrm>
          <a:prstGeom prst="rect">
            <a:avLst/>
          </a:prstGeom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46FF1505-A92F-87F7-823D-0489DEC8622B}"/>
              </a:ext>
            </a:extLst>
          </p:cNvPr>
          <p:cNvSpPr txBox="1"/>
          <p:nvPr/>
        </p:nvSpPr>
        <p:spPr>
          <a:xfrm>
            <a:off x="5724264" y="4447018"/>
            <a:ext cx="285727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2"/>
                </a:solidFill>
              </a:rPr>
              <a:t>Franka robot stacking cubes in Isaac Sim.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B469D81-D625-9816-E7A7-C7FB5E718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926" y="1018761"/>
            <a:ext cx="1426887" cy="877957"/>
          </a:xfrm>
          <a:prstGeom prst="rect">
            <a:avLst/>
          </a:prstGeom>
        </p:spPr>
      </p:pic>
      <p:sp>
        <p:nvSpPr>
          <p:cNvPr id="13" name="TextBox 8">
            <a:extLst>
              <a:ext uri="{FF2B5EF4-FFF2-40B4-BE49-F238E27FC236}">
                <a16:creationId xmlns:a16="http://schemas.microsoft.com/office/drawing/2014/main" id="{AFC57D92-1498-FD61-E30E-BB896E6340C6}"/>
              </a:ext>
            </a:extLst>
          </p:cNvPr>
          <p:cNvSpPr txBox="1"/>
          <p:nvPr/>
        </p:nvSpPr>
        <p:spPr>
          <a:xfrm>
            <a:off x="7344716" y="1794862"/>
            <a:ext cx="1735827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err="1">
                <a:solidFill>
                  <a:schemeClr val="bg2"/>
                </a:solidFill>
                <a:ea typeface="+mn-lt"/>
                <a:cs typeface="+mn-lt"/>
              </a:rPr>
              <a:t>GelSight</a:t>
            </a:r>
            <a:r>
              <a:rPr lang="en-US" sz="800" dirty="0">
                <a:solidFill>
                  <a:schemeClr val="bg2"/>
                </a:solidFill>
                <a:ea typeface="+mn-lt"/>
                <a:cs typeface="+mn-lt"/>
              </a:rPr>
              <a:t> Mini, image from: https://www.gelsight.com/product/gelsight-mini-system/,</a:t>
            </a:r>
            <a:endParaRPr lang="de-DE" sz="800" dirty="0">
              <a:solidFill>
                <a:schemeClr val="bg2"/>
              </a:solidFill>
              <a:ea typeface="+mn-lt"/>
              <a:cs typeface="+mn-lt"/>
            </a:endParaRPr>
          </a:p>
          <a:p>
            <a:r>
              <a:rPr lang="en-US" sz="800" dirty="0">
                <a:solidFill>
                  <a:schemeClr val="bg2"/>
                </a:solidFill>
              </a:rPr>
              <a:t>last accessed 01.11.2024.</a:t>
            </a:r>
            <a:endParaRPr lang="en-US" sz="800" dirty="0">
              <a:solidFill>
                <a:schemeClr val="bg2"/>
              </a:solidFill>
              <a:cs typeface="Arial"/>
            </a:endParaRPr>
          </a:p>
        </p:txBody>
      </p:sp>
      <p:sp>
        <p:nvSpPr>
          <p:cNvPr id="5" name="Textfeld 18">
            <a:extLst>
              <a:ext uri="{FF2B5EF4-FFF2-40B4-BE49-F238E27FC236}">
                <a16:creationId xmlns:a16="http://schemas.microsoft.com/office/drawing/2014/main" id="{407E12C6-42A0-B32E-99B2-A2F900D7E55E}"/>
              </a:ext>
            </a:extLst>
          </p:cNvPr>
          <p:cNvSpPr txBox="1"/>
          <p:nvPr/>
        </p:nvSpPr>
        <p:spPr>
          <a:xfrm>
            <a:off x="793947" y="3367647"/>
            <a:ext cx="1784150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de-DE" sz="1800" b="1" dirty="0">
                <a:solidFill>
                  <a:srgbClr val="C00000"/>
                </a:solidFill>
              </a:rPr>
              <a:t>Goal</a:t>
            </a:r>
          </a:p>
        </p:txBody>
      </p:sp>
    </p:spTree>
    <p:extLst>
      <p:ext uri="{BB962C8B-B14F-4D97-AF65-F5344CB8AC3E}">
        <p14:creationId xmlns:p14="http://schemas.microsoft.com/office/powerpoint/2010/main" val="990687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62013-CD3A-A906-AA44-DC14F1A5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>
                <a:latin typeface="Arial Black"/>
              </a:rPr>
              <a:t>Framework </a:t>
            </a:r>
            <a:r>
              <a:rPr lang="de-DE" dirty="0" err="1">
                <a:latin typeface="Arial Black"/>
              </a:rPr>
              <a:t>Overview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9A6056E3-3F9C-7B12-9517-89074C87C8A7}"/>
              </a:ext>
            </a:extLst>
          </p:cNvPr>
          <p:cNvSpPr txBox="1"/>
          <p:nvPr/>
        </p:nvSpPr>
        <p:spPr>
          <a:xfrm>
            <a:off x="-2053" y="4680815"/>
            <a:ext cx="908059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2"/>
                </a:solidFill>
              </a:rPr>
              <a:t>[1] K. Huang, F. M. Chitalu, H. Lin, and T. Komura. GIPC: Fast and stable Gauss-Newton optimization of IPC barrier energy.</a:t>
            </a:r>
            <a:endParaRPr lang="de-DE" dirty="0">
              <a:solidFill>
                <a:schemeClr val="bg2"/>
              </a:solidFill>
            </a:endParaRPr>
          </a:p>
          <a:p>
            <a:r>
              <a:rPr lang="en-US" sz="800" dirty="0">
                <a:solidFill>
                  <a:schemeClr val="bg2"/>
                </a:solidFill>
              </a:rPr>
              <a:t>[2] </a:t>
            </a:r>
            <a:r>
              <a:rPr lang="en-US" sz="800" dirty="0">
                <a:solidFill>
                  <a:schemeClr val="bg2"/>
                </a:solidFill>
                <a:ea typeface="+mn-lt"/>
                <a:cs typeface="+mn-lt"/>
              </a:rPr>
              <a:t>Z. Si and W. Yuan. </a:t>
            </a:r>
            <a:r>
              <a:rPr lang="en-US" sz="800" dirty="0" err="1">
                <a:solidFill>
                  <a:schemeClr val="bg2"/>
                </a:solidFill>
                <a:ea typeface="+mn-lt"/>
                <a:cs typeface="+mn-lt"/>
              </a:rPr>
              <a:t>Taxim</a:t>
            </a:r>
            <a:r>
              <a:rPr lang="en-US" sz="800" dirty="0">
                <a:solidFill>
                  <a:schemeClr val="bg2"/>
                </a:solidFill>
                <a:ea typeface="+mn-lt"/>
                <a:cs typeface="+mn-lt"/>
              </a:rPr>
              <a:t>: An Example-based Simulation Model for </a:t>
            </a:r>
            <a:r>
              <a:rPr lang="en-US" sz="800" dirty="0" err="1">
                <a:solidFill>
                  <a:schemeClr val="bg2"/>
                </a:solidFill>
                <a:ea typeface="+mn-lt"/>
                <a:cs typeface="+mn-lt"/>
              </a:rPr>
              <a:t>GelSight</a:t>
            </a:r>
            <a:r>
              <a:rPr lang="en-US" sz="800" dirty="0">
                <a:solidFill>
                  <a:schemeClr val="bg2"/>
                </a:solidFill>
                <a:ea typeface="+mn-lt"/>
                <a:cs typeface="+mn-lt"/>
              </a:rPr>
              <a:t> Tactile Sensors.</a:t>
            </a:r>
            <a:endParaRPr lang="en-US">
              <a:solidFill>
                <a:schemeClr val="bg2"/>
              </a:solidFill>
            </a:endParaRPr>
          </a:p>
          <a:p>
            <a:r>
              <a:rPr lang="en-US" sz="800" dirty="0">
                <a:solidFill>
                  <a:schemeClr val="bg2"/>
                </a:solidFill>
                <a:ea typeface="+mn-lt"/>
                <a:cs typeface="+mn-lt"/>
              </a:rPr>
              <a:t>[3] Y. Zhao, K. Qian, B. Duan, and S. Luo. FOTS: A Fast Optical Tactile Simulator for Sim2Real Learning of Tactile-motor Robot Manipulation Skills </a:t>
            </a:r>
          </a:p>
        </p:txBody>
      </p:sp>
      <p:pic>
        <p:nvPicPr>
          <p:cNvPr id="6" name="Grafik 5" descr="Ein Bild, das Text, Screenshot, Schrift, Diagramm enthält.&#10;&#10;Beschreibung automatisch generiert.">
            <a:extLst>
              <a:ext uri="{FF2B5EF4-FFF2-40B4-BE49-F238E27FC236}">
                <a16:creationId xmlns:a16="http://schemas.microsoft.com/office/drawing/2014/main" id="{C37CE9C2-B205-0A6B-E447-F4D07B19C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655" y="1454855"/>
            <a:ext cx="5885744" cy="2233789"/>
          </a:xfrm>
          <a:prstGeom prst="rect">
            <a:avLst/>
          </a:prstGeom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EFDDEBF2-8500-0B1C-E5A4-8CCEA20E7A6F}"/>
              </a:ext>
            </a:extLst>
          </p:cNvPr>
          <p:cNvSpPr txBox="1"/>
          <p:nvPr/>
        </p:nvSpPr>
        <p:spPr>
          <a:xfrm>
            <a:off x="3949057" y="2994537"/>
            <a:ext cx="307016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2"/>
                </a:solidFill>
              </a:rPr>
              <a:t>[1]</a:t>
            </a:r>
            <a:endParaRPr lang="de-DE" dirty="0">
              <a:solidFill>
                <a:schemeClr val="bg2"/>
              </a:solidFill>
              <a:ea typeface="+mn-lt"/>
              <a:cs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A1C328-45D7-F5DA-9BAE-3BBE80A94FA0}"/>
              </a:ext>
            </a:extLst>
          </p:cNvPr>
          <p:cNvSpPr txBox="1"/>
          <p:nvPr/>
        </p:nvSpPr>
        <p:spPr>
          <a:xfrm>
            <a:off x="4961528" y="2267814"/>
            <a:ext cx="307016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2"/>
                </a:solidFill>
              </a:rPr>
              <a:t>[2]</a:t>
            </a:r>
            <a:endParaRPr lang="de-DE" dirty="0">
              <a:solidFill>
                <a:schemeClr val="bg2"/>
              </a:solidFill>
              <a:ea typeface="+mn-lt"/>
              <a:cs typeface="+mn-lt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D0090B17-7016-FA8B-5779-5DE9C16F494A}"/>
              </a:ext>
            </a:extLst>
          </p:cNvPr>
          <p:cNvSpPr txBox="1"/>
          <p:nvPr/>
        </p:nvSpPr>
        <p:spPr>
          <a:xfrm>
            <a:off x="7124055" y="2267813"/>
            <a:ext cx="307016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2"/>
                </a:solidFill>
              </a:rPr>
              <a:t>[3]</a:t>
            </a:r>
            <a:endParaRPr lang="de-DE" dirty="0">
              <a:solidFill>
                <a:schemeClr val="bg2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065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62013-CD3A-A906-AA44-DC14F1A5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>
                <a:latin typeface="Arial Black"/>
              </a:rPr>
              <a:t>Physics Simulation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B03624-F006-120E-18D0-FA8C2ADAC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14999"/>
              </a:lnSpc>
            </a:pPr>
            <a:r>
              <a:rPr lang="en-US" dirty="0">
                <a:solidFill>
                  <a:srgbClr val="000000"/>
                </a:solidFill>
              </a:rPr>
              <a:t>Physics simulation with approaches, not used yet for tactile simulation:</a:t>
            </a:r>
            <a:endParaRPr lang="de-DE" dirty="0"/>
          </a:p>
          <a:p>
            <a:pPr marL="596900" lvl="1" indent="0">
              <a:lnSpc>
                <a:spcPct val="114999"/>
              </a:lnSpc>
              <a:buNone/>
            </a:pPr>
            <a:endParaRPr lang="en-US" dirty="0"/>
          </a:p>
          <a:p>
            <a:pPr>
              <a:lnSpc>
                <a:spcPct val="114999"/>
              </a:lnSpc>
            </a:pPr>
            <a:endParaRPr lang="en-US" dirty="0">
              <a:solidFill>
                <a:srgbClr val="000000"/>
              </a:solidFill>
            </a:endParaRPr>
          </a:p>
          <a:p>
            <a:pPr lvl="1">
              <a:lnSpc>
                <a:spcPct val="114999"/>
              </a:lnSpc>
            </a:pPr>
            <a:endParaRPr lang="en-US" dirty="0">
              <a:solidFill>
                <a:srgbClr val="000000"/>
              </a:solidFill>
            </a:endParaRPr>
          </a:p>
          <a:p>
            <a:pPr lvl="1">
              <a:lnSpc>
                <a:spcPct val="114999"/>
              </a:lnSpc>
            </a:pPr>
            <a:endParaRPr lang="en-US" dirty="0">
              <a:solidFill>
                <a:srgbClr val="000000"/>
              </a:solidFill>
            </a:endParaRPr>
          </a:p>
          <a:p>
            <a:pPr lvl="1">
              <a:lnSpc>
                <a:spcPct val="114999"/>
              </a:lnSpc>
            </a:pPr>
            <a:endParaRPr lang="de-DE" dirty="0"/>
          </a:p>
        </p:txBody>
      </p:sp>
      <p:pic>
        <p:nvPicPr>
          <p:cNvPr id="7" name="lift_gipc">
            <a:hlinkClick r:id="" action="ppaction://media"/>
            <a:extLst>
              <a:ext uri="{FF2B5EF4-FFF2-40B4-BE49-F238E27FC236}">
                <a16:creationId xmlns:a16="http://schemas.microsoft.com/office/drawing/2014/main" id="{D67D06EB-5A35-CEAC-9C47-131448489E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53815" y="2245415"/>
            <a:ext cx="3297929" cy="185364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B8C78E8-3D7E-D137-916C-5B29F00AA944}"/>
              </a:ext>
            </a:extLst>
          </p:cNvPr>
          <p:cNvSpPr txBox="1"/>
          <p:nvPr/>
        </p:nvSpPr>
        <p:spPr>
          <a:xfrm>
            <a:off x="803413" y="1684130"/>
            <a:ext cx="3100916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Char char="•"/>
            </a:pPr>
            <a:r>
              <a:rPr lang="en-US"/>
              <a:t>Rigid and deformable body simulation of PhysX</a:t>
            </a:r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08AA217-FB05-031D-CF35-418C1D98378B}"/>
              </a:ext>
            </a:extLst>
          </p:cNvPr>
          <p:cNvSpPr txBox="1"/>
          <p:nvPr/>
        </p:nvSpPr>
        <p:spPr>
          <a:xfrm>
            <a:off x="4627448" y="1687581"/>
            <a:ext cx="3445333" cy="555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882650" lvl="1" indent="-285750">
              <a:lnSpc>
                <a:spcPct val="114999"/>
              </a:lnSpc>
              <a:buChar char="•"/>
            </a:pPr>
            <a:r>
              <a:rPr lang="en-US" dirty="0"/>
              <a:t>GIPC [1] soft body simulation</a:t>
            </a:r>
          </a:p>
          <a:p>
            <a:endParaRPr lang="de-DE" dirty="0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962E5B28-9DE3-8D23-ED47-1FBBCEE9D4BD}"/>
              </a:ext>
            </a:extLst>
          </p:cNvPr>
          <p:cNvSpPr txBox="1"/>
          <p:nvPr/>
        </p:nvSpPr>
        <p:spPr>
          <a:xfrm>
            <a:off x="959531" y="4259470"/>
            <a:ext cx="285727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2"/>
                </a:solidFill>
              </a:rPr>
              <a:t>Video sped up by x2.</a:t>
            </a:r>
          </a:p>
        </p:txBody>
      </p:sp>
      <p:pic>
        <p:nvPicPr>
          <p:cNvPr id="4" name="lift_fail">
            <a:hlinkClick r:id="" action="ppaction://media"/>
            <a:extLst>
              <a:ext uri="{FF2B5EF4-FFF2-40B4-BE49-F238E27FC236}">
                <a16:creationId xmlns:a16="http://schemas.microsoft.com/office/drawing/2014/main" id="{05DE0302-5274-D0D6-0D3E-E0044612DDE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2025" y="2247900"/>
            <a:ext cx="3287485" cy="184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6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C940E2-8C46-A3F5-F60E-9010C1FA2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500" cap="all" dirty="0">
                <a:latin typeface="Arial Black"/>
              </a:rPr>
              <a:t>Physics Simulation</a:t>
            </a:r>
            <a:endParaRPr lang="de-DE" dirty="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8B2B5D0-A532-8EDA-2712-C1E2CFEDE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ln>
            <a:solidFill>
              <a:schemeClr val="bg1"/>
            </a:solidFill>
          </a:ln>
        </p:spPr>
        <p:txBody>
          <a:bodyPr/>
          <a:lstStyle/>
          <a:p>
            <a:pPr marL="114300" indent="0">
              <a:buNone/>
            </a:pPr>
            <a:endParaRPr lang="de-DE" dirty="0">
              <a:solidFill>
                <a:schemeClr val="tx1"/>
              </a:solidFill>
            </a:endParaRPr>
          </a:p>
          <a:p>
            <a:pPr lvl="1">
              <a:lnSpc>
                <a:spcPct val="100000"/>
              </a:lnSpc>
              <a:spcBef>
                <a:spcPts val="500"/>
              </a:spcBef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F4708EE4-95BC-90DE-9634-181BF14D5EE3}"/>
              </a:ext>
            </a:extLst>
          </p:cNvPr>
          <p:cNvSpPr txBox="1"/>
          <p:nvPr/>
        </p:nvSpPr>
        <p:spPr>
          <a:xfrm>
            <a:off x="2534333" y="4328787"/>
            <a:ext cx="2802845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2"/>
                </a:solidFill>
              </a:rPr>
              <a:t>Video sped up by x2.</a:t>
            </a:r>
          </a:p>
        </p:txBody>
      </p:sp>
      <p:pic>
        <p:nvPicPr>
          <p:cNvPr id="4" name="beam_twist_low">
            <a:hlinkClick r:id="" action="ppaction://media"/>
            <a:extLst>
              <a:ext uri="{FF2B5EF4-FFF2-40B4-BE49-F238E27FC236}">
                <a16:creationId xmlns:a16="http://schemas.microsoft.com/office/drawing/2014/main" id="{4C256006-187E-5242-3FF1-DF7EAA5DCC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33196" y="990600"/>
            <a:ext cx="4070804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C940E2-8C46-A3F5-F60E-9010C1FA2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cap="all">
                <a:latin typeface="Arial Black"/>
              </a:rPr>
              <a:t>Demonstrations</a:t>
            </a:r>
            <a:endParaRPr lang="de-DE" sz="250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8B2B5D0-A532-8EDA-2712-C1E2CFEDE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de-DE" dirty="0">
                <a:solidFill>
                  <a:schemeClr val="tx1"/>
                </a:solidFill>
              </a:rPr>
              <a:t>Ball </a:t>
            </a:r>
            <a:r>
              <a:rPr lang="de-DE" dirty="0" err="1">
                <a:solidFill>
                  <a:schemeClr val="tx1"/>
                </a:solidFill>
              </a:rPr>
              <a:t>rolling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for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performance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measuring</a:t>
            </a:r>
          </a:p>
          <a:p>
            <a:pPr lvl="1">
              <a:lnSpc>
                <a:spcPct val="100000"/>
              </a:lnSpc>
              <a:spcBef>
                <a:spcPts val="500"/>
              </a:spcBef>
            </a:pPr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5" name="Grafik 4" descr="Ein Bild, das Text, Schrift, Screenshot, Zahl enthält.&#10;&#10;Beschreibung automatisch generiert.">
            <a:extLst>
              <a:ext uri="{FF2B5EF4-FFF2-40B4-BE49-F238E27FC236}">
                <a16:creationId xmlns:a16="http://schemas.microsoft.com/office/drawing/2014/main" id="{DC174839-5FA1-888B-206D-E021DDA84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1" y="1447163"/>
            <a:ext cx="3055056" cy="993286"/>
          </a:xfrm>
          <a:prstGeom prst="rect">
            <a:avLst/>
          </a:prstGeom>
        </p:spPr>
      </p:pic>
      <p:pic>
        <p:nvPicPr>
          <p:cNvPr id="7" name="Grafik 6" descr="Ein Bild, das Text, Schrift, Zahl, Reihe enthält.&#10;&#10;Beschreibung automatisch generiert.">
            <a:extLst>
              <a:ext uri="{FF2B5EF4-FFF2-40B4-BE49-F238E27FC236}">
                <a16:creationId xmlns:a16="http://schemas.microsoft.com/office/drawing/2014/main" id="{71DF52A1-EDDC-263B-2E36-81D35D43F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8361" y="721319"/>
            <a:ext cx="4335640" cy="427088"/>
          </a:xfrm>
          <a:prstGeom prst="rect">
            <a:avLst/>
          </a:prstGeom>
        </p:spPr>
      </p:pic>
      <p:pic>
        <p:nvPicPr>
          <p:cNvPr id="8" name="Grafik 7" descr="Ein Bild, das Text, Schrift, Zahl, Screenshot enthält.&#10;&#10;Beschreibung automatisch generiert.">
            <a:extLst>
              <a:ext uri="{FF2B5EF4-FFF2-40B4-BE49-F238E27FC236}">
                <a16:creationId xmlns:a16="http://schemas.microsoft.com/office/drawing/2014/main" id="{D31EADC5-062A-8AA8-84A8-B16310DFEB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4769" y="2835100"/>
            <a:ext cx="2080684" cy="595137"/>
          </a:xfrm>
          <a:prstGeom prst="rect">
            <a:avLst/>
          </a:prstGeom>
        </p:spPr>
      </p:pic>
      <p:pic>
        <p:nvPicPr>
          <p:cNvPr id="9" name="ball_rolling">
            <a:hlinkClick r:id="" action="ppaction://media"/>
            <a:extLst>
              <a:ext uri="{FF2B5EF4-FFF2-40B4-BE49-F238E27FC236}">
                <a16:creationId xmlns:a16="http://schemas.microsoft.com/office/drawing/2014/main" id="{263C5183-BE46-762D-0CCF-DFF9FD516F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5900" y="1775178"/>
            <a:ext cx="5678312" cy="27079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6093D8-E4D4-A13E-046A-24C2A2FFCD74}"/>
              </a:ext>
            </a:extLst>
          </p:cNvPr>
          <p:cNvSpPr txBox="1"/>
          <p:nvPr/>
        </p:nvSpPr>
        <p:spPr>
          <a:xfrm>
            <a:off x="202975" y="4566912"/>
            <a:ext cx="285727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bg2"/>
                </a:solidFill>
              </a:rPr>
              <a:t>Video sped up by x2.</a:t>
            </a:r>
          </a:p>
        </p:txBody>
      </p:sp>
    </p:spTree>
    <p:extLst>
      <p:ext uri="{BB962C8B-B14F-4D97-AF65-F5344CB8AC3E}">
        <p14:creationId xmlns:p14="http://schemas.microsoft.com/office/powerpoint/2010/main" val="131966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C940E2-8C46-A3F5-F60E-9010C1FA2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cap="all">
                <a:latin typeface="Arial Black"/>
              </a:rPr>
              <a:t>Demonstrations</a:t>
            </a:r>
            <a:endParaRPr lang="de-DE" sz="2500"/>
          </a:p>
        </p:txBody>
      </p:sp>
      <p:pic>
        <p:nvPicPr>
          <p:cNvPr id="3" name="Grafik 2" descr="Ein Bild, das Säugetier, Screenshot, Hund enthält.&#10;&#10;Beschreibung automatisch generiert.">
            <a:extLst>
              <a:ext uri="{FF2B5EF4-FFF2-40B4-BE49-F238E27FC236}">
                <a16:creationId xmlns:a16="http://schemas.microsoft.com/office/drawing/2014/main" id="{624270D4-4B57-6516-F515-425A35EB0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920" y="1673878"/>
            <a:ext cx="5112727" cy="2528085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8B2B5D0-A532-8EDA-2712-C1E2CFEDE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de-DE" err="1">
                <a:solidFill>
                  <a:schemeClr val="tx1"/>
                </a:solidFill>
              </a:rPr>
              <a:t>Three</a:t>
            </a:r>
            <a:r>
              <a:rPr lang="de-DE" dirty="0">
                <a:solidFill>
                  <a:schemeClr val="tx1"/>
                </a:solidFill>
              </a:rPr>
              <a:t> Reinforcement Learning </a:t>
            </a:r>
            <a:r>
              <a:rPr lang="de-DE">
                <a:solidFill>
                  <a:schemeClr val="tx1"/>
                </a:solidFill>
              </a:rPr>
              <a:t>Environments</a:t>
            </a:r>
            <a:endParaRPr lang="de-DE" dirty="0">
              <a:solidFill>
                <a:schemeClr val="tx1"/>
              </a:solidFill>
            </a:endParaRPr>
          </a:p>
          <a:p>
            <a:pPr lvl="1">
              <a:lnSpc>
                <a:spcPct val="100000"/>
              </a:lnSpc>
              <a:spcBef>
                <a:spcPts val="500"/>
              </a:spcBef>
            </a:pP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05583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Bildschirmpräsentation (16:9)</PresentationFormat>
  <Slides>8</Slides>
  <Notes>1</Notes>
  <HiddenSlides>0</HiddenSlide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Simple Light</vt:lpstr>
      <vt:lpstr>TacEx:  GelSight Tactile Simulation in Isaac Sim – Combining Soft-Body and Visuotactile Simulators </vt:lpstr>
      <vt:lpstr>Motivation</vt:lpstr>
      <vt:lpstr>TacEx - Tactile Extension for Isaac Sim</vt:lpstr>
      <vt:lpstr>Framework Overview</vt:lpstr>
      <vt:lpstr>Physics Simulation</vt:lpstr>
      <vt:lpstr>Physics Simulation</vt:lpstr>
      <vt:lpstr>Demonstrations</vt:lpstr>
      <vt:lpstr>Demonstrations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849</cp:revision>
  <dcterms:modified xsi:type="dcterms:W3CDTF">2024-11-02T01:22:05Z</dcterms:modified>
</cp:coreProperties>
</file>