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>
        <p:scale>
          <a:sx n="100" d="100"/>
          <a:sy n="100" d="100"/>
        </p:scale>
        <p:origin x="933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730A51-B828-FE85-A3CB-F4983D301D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54FC63-ADE7-A424-1173-7C4EA3458C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0E5AC6-0687-D56C-3945-2C45F601A2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B715-4EB6-4AE9-8B78-3DA3F07895A1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961035-D0F7-18A8-AE56-ECBBAA179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07072A-078C-D727-A4D5-EE443D9F9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3864C-D134-4888-85AC-1EBD66C21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5051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4C1724-0E8A-2023-47DD-E1726FD99B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A45DCA-4762-37DC-5859-BB40C336B4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5F0962-6CCD-1AC6-DC35-07FE7E445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B715-4EB6-4AE9-8B78-3DA3F07895A1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2BE2AB-7BC2-2BD5-0BA4-B8E514E363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A88C9B-34FC-2AA6-F3A6-9F84872546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3864C-D134-4888-85AC-1EBD66C21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717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3E6353F-603E-B645-FD38-AE6494A7E8E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67955F-7646-FF1C-E12D-EE0DB64358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19CA3E-1650-4AD2-097B-7BF9CCAA06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B715-4EB6-4AE9-8B78-3DA3F07895A1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0CDE96-7264-FAB9-C158-2F335C0F4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DCA16E-92CD-E434-B98A-252BA851A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3864C-D134-4888-85AC-1EBD66C21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4270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7F20F0-8094-7500-E6D9-5D7CBD6E9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B7F767-DA17-310B-101C-ECC18DE190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BE5486-44E4-7E03-397B-6C96914E98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B715-4EB6-4AE9-8B78-3DA3F07895A1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E95B22-6C5D-5446-A72D-CA36840F2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101AA1-73CB-4720-1D90-8E05775CD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3864C-D134-4888-85AC-1EBD66C21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781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777C9C-4917-7EE1-4F58-977D4CC61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091FF7-BD21-55DF-7643-08D98E2D78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FD3640-5163-7F0A-3002-19E8708514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B715-4EB6-4AE9-8B78-3DA3F07895A1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72D897-50AF-1915-F249-57C4223D08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061735-232D-BAFD-7698-725FFFD16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3864C-D134-4888-85AC-1EBD66C21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822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D489C1-6755-EC67-A325-5282CCF6CA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F72402-FB0E-7809-4F05-F8EB4D7788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F6625E-1257-B492-F88E-00B53445E3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D6360-ABA9-76A7-CA04-CD767E9B1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B715-4EB6-4AE9-8B78-3DA3F07895A1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BB8E1A-4B86-5F66-2C30-708D7CC6D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400BDC-7CCD-060F-EDFC-05804724E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3864C-D134-4888-85AC-1EBD66C21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1353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3E28C8-570A-81CF-4B7D-2A75A1FF6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30121E-F7CF-3C6A-1A28-E63924E183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8580A0-6FDB-D08E-0525-B564BA8EF8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787272-044F-0A41-3FD9-E2C61941FD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4A15C93-7835-3F5A-9A02-BF14A37711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A39235A-E7D3-2082-425D-87E28ADC0D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B715-4EB6-4AE9-8B78-3DA3F07895A1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5AADECD-D73C-E128-730A-CCB3708BAB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E2C82E7-F698-1121-F70F-91FA7C522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3864C-D134-4888-85AC-1EBD66C21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160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A173AC-89EE-43E8-CC51-79613E4D0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26FCFDC-BAFB-06A8-403E-BDB461D995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B715-4EB6-4AE9-8B78-3DA3F07895A1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9894162-BCC1-264F-E4E7-36A0926B3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32BEEE-71A0-D589-2244-C6D89BFFC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3864C-D134-4888-85AC-1EBD66C21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486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A68791F-3FA1-3D3D-F107-4BEF5E6BE7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B715-4EB6-4AE9-8B78-3DA3F07895A1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840B6B9-916C-0E53-76D8-10180FD9D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D22D6B-5A02-AC99-FED3-F73C8D07D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3864C-D134-4888-85AC-1EBD66C21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72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84C485-8942-5072-C633-8B8EC056DB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3E3134-8AD0-A142-C307-3D29647949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25C6D2-DC0D-F22E-77CC-EAFEDCDEF9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C86926-6E1F-22C1-31B5-920A41279A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B715-4EB6-4AE9-8B78-3DA3F07895A1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C3172E-6973-1A4B-C735-FE451DE84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ECDFE1-2FAD-68AB-9074-8E1169B14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3864C-D134-4888-85AC-1EBD66C21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433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8144E6-7D6F-3019-A4AC-85837E14FE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6A562A9-B8C4-4027-799D-A0A65EC13A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482362-F287-5D05-A98A-4ED34947F0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F38F64-EBE8-7BE5-96A9-56A74F0D80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B715-4EB6-4AE9-8B78-3DA3F07895A1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3AE793-F417-2F87-02D7-B6DDD51B4B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772D7D-ED30-E0A6-01CD-B630C2DC6C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3864C-D134-4888-85AC-1EBD66C21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274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9754848-28AA-36E9-0745-5B1255B60E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5A8E4E-C48A-B359-1882-AFA59CCA02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5AE331-AE61-09F8-6A06-6E9B425D94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FFEB715-4EB6-4AE9-8B78-3DA3F07895A1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04FCE8-AE9B-EAF5-C6CF-C29C047DC1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BB06B-3C0E-F53E-B88A-2A3DF285D9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BF3864C-D134-4888-85AC-1EBD66C21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012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gif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0" descr="preencoded.png">
            <a:extLst>
              <a:ext uri="{FF2B5EF4-FFF2-40B4-BE49-F238E27FC236}">
                <a16:creationId xmlns:a16="http://schemas.microsoft.com/office/drawing/2014/main" id="{0BA515BC-4B2A-10DF-0EA3-F0C16F7512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sp>
        <p:nvSpPr>
          <p:cNvPr id="5" name="Text 0">
            <a:extLst>
              <a:ext uri="{FF2B5EF4-FFF2-40B4-BE49-F238E27FC236}">
                <a16:creationId xmlns:a16="http://schemas.microsoft.com/office/drawing/2014/main" id="{B25CDC63-2A4B-AAAD-A9DC-22619ACE86C0}"/>
              </a:ext>
            </a:extLst>
          </p:cNvPr>
          <p:cNvSpPr/>
          <p:nvPr/>
        </p:nvSpPr>
        <p:spPr>
          <a:xfrm>
            <a:off x="4572000" y="638092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00" b="1" dirty="0">
                <a:solidFill>
                  <a:srgbClr val="02020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Transformers: the brains behind today's smartest AI</a:t>
            </a:r>
            <a:endParaRPr lang="en-US" sz="44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6" name="Text 1">
            <a:extLst>
              <a:ext uri="{FF2B5EF4-FFF2-40B4-BE49-F238E27FC236}">
                <a16:creationId xmlns:a16="http://schemas.microsoft.com/office/drawing/2014/main" id="{A4527BB9-B0DB-A608-BC5A-B15B826D5747}"/>
              </a:ext>
            </a:extLst>
          </p:cNvPr>
          <p:cNvSpPr/>
          <p:nvPr/>
        </p:nvSpPr>
        <p:spPr>
          <a:xfrm>
            <a:off x="4572000" y="2823195"/>
            <a:ext cx="6907696" cy="170116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400" b="1" dirty="0">
                <a:solidFill>
                  <a:srgbClr val="02020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Today, we unlock the secret behind ChatGPT and other cutting-edge AIs - the </a:t>
            </a:r>
            <a:r>
              <a:rPr lang="en-US" sz="2400" b="1" i="1" dirty="0">
                <a:solidFill>
                  <a:srgbClr val="F44444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Transformer</a:t>
            </a:r>
            <a:r>
              <a:rPr lang="en-US" sz="2400" b="1" dirty="0">
                <a:solidFill>
                  <a:srgbClr val="02020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</a:p>
          <a:p>
            <a:pPr marL="0" indent="0" algn="l">
              <a:lnSpc>
                <a:spcPts val="3300"/>
              </a:lnSpc>
              <a:buNone/>
            </a:pPr>
            <a:endParaRPr lang="en-US" sz="2400" b="1" dirty="0">
              <a:solidFill>
                <a:srgbClr val="020202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>
              <a:lnSpc>
                <a:spcPts val="3300"/>
              </a:lnSpc>
            </a:pPr>
            <a:r>
              <a:rPr lang="en-US" sz="2400" b="1" dirty="0">
                <a:solidFill>
                  <a:srgbClr val="02020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Discover how this revolutionary architecture changed everything we thought we knew about machine learning.</a:t>
            </a:r>
            <a:endParaRPr lang="en-US" sz="24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0" indent="0" algn="l">
              <a:lnSpc>
                <a:spcPts val="3300"/>
              </a:lnSpc>
              <a:buNone/>
            </a:pPr>
            <a:endParaRPr lang="en-US" sz="24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7" name="Text 2">
            <a:extLst>
              <a:ext uri="{FF2B5EF4-FFF2-40B4-BE49-F238E27FC236}">
                <a16:creationId xmlns:a16="http://schemas.microsoft.com/office/drawing/2014/main" id="{6AEF3463-7FDC-F3FC-3854-B9151031F2BD}"/>
              </a:ext>
            </a:extLst>
          </p:cNvPr>
          <p:cNvSpPr/>
          <p:nvPr/>
        </p:nvSpPr>
        <p:spPr>
          <a:xfrm>
            <a:off x="4572000" y="4016031"/>
            <a:ext cx="6907696" cy="12758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endParaRPr lang="en-US" sz="24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26462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B0C4E-F1BB-C028-505F-E9DAB70927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id="{F15B9D53-FE44-53CB-710C-173D2EDF77AA}"/>
              </a:ext>
            </a:extLst>
          </p:cNvPr>
          <p:cNvSpPr/>
          <p:nvPr/>
        </p:nvSpPr>
        <p:spPr>
          <a:xfrm>
            <a:off x="285790" y="259199"/>
            <a:ext cx="4296966" cy="4607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600"/>
              </a:lnSpc>
              <a:buNone/>
            </a:pPr>
            <a:r>
              <a:rPr lang="en-US" sz="3200" b="1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Who gets the attention?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1">
            <a:extLst>
              <a:ext uri="{FF2B5EF4-FFF2-40B4-BE49-F238E27FC236}">
                <a16:creationId xmlns:a16="http://schemas.microsoft.com/office/drawing/2014/main" id="{EAEFD7B2-4663-7F83-2F2F-20AB99DAEC9C}"/>
              </a:ext>
            </a:extLst>
          </p:cNvPr>
          <p:cNvSpPr/>
          <p:nvPr/>
        </p:nvSpPr>
        <p:spPr>
          <a:xfrm>
            <a:off x="285790" y="1042332"/>
            <a:ext cx="11341059" cy="5526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b="1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When a word sends out its query, it compares with all keys and decides how much attention each word deserves - this is how attention weights are computed: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 0" descr="preencoded.png">
            <a:extLst>
              <a:ext uri="{FF2B5EF4-FFF2-40B4-BE49-F238E27FC236}">
                <a16:creationId xmlns:a16="http://schemas.microsoft.com/office/drawing/2014/main" id="{9F7DA784-490C-651A-ABF3-DC0A0C7076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90" y="1872336"/>
            <a:ext cx="2711141" cy="451426"/>
          </a:xfrm>
          <a:prstGeom prst="rect">
            <a:avLst/>
          </a:prstGeom>
        </p:spPr>
      </p:pic>
      <p:sp>
        <p:nvSpPr>
          <p:cNvPr id="5" name="Text 2">
            <a:extLst>
              <a:ext uri="{FF2B5EF4-FFF2-40B4-BE49-F238E27FC236}">
                <a16:creationId xmlns:a16="http://schemas.microsoft.com/office/drawing/2014/main" id="{C405EC13-8CBB-46A7-D1FD-36BA4D43B9B3}"/>
              </a:ext>
            </a:extLst>
          </p:cNvPr>
          <p:cNvSpPr/>
          <p:nvPr/>
        </p:nvSpPr>
        <p:spPr>
          <a:xfrm>
            <a:off x="285790" y="2847180"/>
            <a:ext cx="2375535" cy="2763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150"/>
              </a:lnSpc>
              <a:buNone/>
            </a:pPr>
            <a:r>
              <a:rPr lang="en-US" b="1" dirty="0">
                <a:solidFill>
                  <a:srgbClr val="B05EF1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Match queries to keys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3">
            <a:extLst>
              <a:ext uri="{FF2B5EF4-FFF2-40B4-BE49-F238E27FC236}">
                <a16:creationId xmlns:a16="http://schemas.microsoft.com/office/drawing/2014/main" id="{A61AC326-53FF-3564-B26B-09FB6B7A767D}"/>
              </a:ext>
            </a:extLst>
          </p:cNvPr>
          <p:cNvSpPr/>
          <p:nvPr/>
        </p:nvSpPr>
        <p:spPr>
          <a:xfrm>
            <a:off x="287031" y="3225759"/>
            <a:ext cx="2494491" cy="117919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Each word's query is compared to every other word's key. This gives a </a:t>
            </a: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score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for how relevant each word is.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4">
            <a:extLst>
              <a:ext uri="{FF2B5EF4-FFF2-40B4-BE49-F238E27FC236}">
                <a16:creationId xmlns:a16="http://schemas.microsoft.com/office/drawing/2014/main" id="{9A4B242D-4467-2C24-38DC-C7C31EE5AF23}"/>
              </a:ext>
            </a:extLst>
          </p:cNvPr>
          <p:cNvSpPr/>
          <p:nvPr/>
        </p:nvSpPr>
        <p:spPr>
          <a:xfrm>
            <a:off x="508131" y="4783533"/>
            <a:ext cx="2294454" cy="8843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00" b="1" i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How much does my question match your identity?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hape 5">
            <a:extLst>
              <a:ext uri="{FF2B5EF4-FFF2-40B4-BE49-F238E27FC236}">
                <a16:creationId xmlns:a16="http://schemas.microsoft.com/office/drawing/2014/main" id="{69586295-C9E3-A722-D54F-70CD19274E4E}"/>
              </a:ext>
            </a:extLst>
          </p:cNvPr>
          <p:cNvSpPr/>
          <p:nvPr/>
        </p:nvSpPr>
        <p:spPr>
          <a:xfrm>
            <a:off x="287031" y="4783533"/>
            <a:ext cx="15240" cy="884396"/>
          </a:xfrm>
          <a:prstGeom prst="rect">
            <a:avLst/>
          </a:prstGeom>
          <a:solidFill>
            <a:srgbClr val="0AD1D8"/>
          </a:solidFill>
          <a:ln/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Image 1" descr="preencoded.png">
            <a:extLst>
              <a:ext uri="{FF2B5EF4-FFF2-40B4-BE49-F238E27FC236}">
                <a16:creationId xmlns:a16="http://schemas.microsoft.com/office/drawing/2014/main" id="{D2DAF4B1-3730-3572-E2A0-80295F5394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2820" y="1872336"/>
            <a:ext cx="2711246" cy="451426"/>
          </a:xfrm>
          <a:prstGeom prst="rect">
            <a:avLst/>
          </a:prstGeom>
        </p:spPr>
      </p:pic>
      <p:sp>
        <p:nvSpPr>
          <p:cNvPr id="10" name="Text 6">
            <a:extLst>
              <a:ext uri="{FF2B5EF4-FFF2-40B4-BE49-F238E27FC236}">
                <a16:creationId xmlns:a16="http://schemas.microsoft.com/office/drawing/2014/main" id="{7A8488E8-F7CE-DA69-8EFC-4CA6CCD3393E}"/>
              </a:ext>
            </a:extLst>
          </p:cNvPr>
          <p:cNvSpPr/>
          <p:nvPr/>
        </p:nvSpPr>
        <p:spPr>
          <a:xfrm>
            <a:off x="3146981" y="2570836"/>
            <a:ext cx="2451877" cy="5526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150"/>
              </a:lnSpc>
              <a:buNone/>
            </a:pPr>
            <a:r>
              <a:rPr lang="en-US" b="1" dirty="0">
                <a:solidFill>
                  <a:srgbClr val="5CC97B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Turn scores into weights (softmax)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7">
            <a:extLst>
              <a:ext uri="{FF2B5EF4-FFF2-40B4-BE49-F238E27FC236}">
                <a16:creationId xmlns:a16="http://schemas.microsoft.com/office/drawing/2014/main" id="{4CE4008D-558B-CF5D-D77B-3C71BED0D5F0}"/>
              </a:ext>
            </a:extLst>
          </p:cNvPr>
          <p:cNvSpPr/>
          <p:nvPr/>
        </p:nvSpPr>
        <p:spPr>
          <a:xfrm>
            <a:off x="3083198" y="3225759"/>
            <a:ext cx="2494599" cy="14739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00"/>
              </a:lnSpc>
              <a:buNone/>
            </a:pP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These raw scores are passed through </a:t>
            </a: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softmax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to become attention </a:t>
            </a: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weights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- like smart focus percentages that always add up to 100%.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8">
            <a:extLst>
              <a:ext uri="{FF2B5EF4-FFF2-40B4-BE49-F238E27FC236}">
                <a16:creationId xmlns:a16="http://schemas.microsoft.com/office/drawing/2014/main" id="{6E0532DA-474D-2971-99AB-39B7421707FE}"/>
              </a:ext>
            </a:extLst>
          </p:cNvPr>
          <p:cNvSpPr/>
          <p:nvPr/>
        </p:nvSpPr>
        <p:spPr>
          <a:xfrm>
            <a:off x="3304297" y="5078331"/>
            <a:ext cx="2294561" cy="5895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00" b="1" i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How much attention should I give each word?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Shape 9">
            <a:extLst>
              <a:ext uri="{FF2B5EF4-FFF2-40B4-BE49-F238E27FC236}">
                <a16:creationId xmlns:a16="http://schemas.microsoft.com/office/drawing/2014/main" id="{244E1DD5-A40E-5ADF-EC52-909BC71EF1B5}"/>
              </a:ext>
            </a:extLst>
          </p:cNvPr>
          <p:cNvSpPr/>
          <p:nvPr/>
        </p:nvSpPr>
        <p:spPr>
          <a:xfrm>
            <a:off x="3083198" y="5078331"/>
            <a:ext cx="15240" cy="589598"/>
          </a:xfrm>
          <a:prstGeom prst="rect">
            <a:avLst/>
          </a:prstGeom>
          <a:solidFill>
            <a:srgbClr val="0AD1D8"/>
          </a:solidFill>
          <a:ln/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Image 2" descr="preencoded.png">
            <a:extLst>
              <a:ext uri="{FF2B5EF4-FFF2-40B4-BE49-F238E27FC236}">
                <a16:creationId xmlns:a16="http://schemas.microsoft.com/office/drawing/2014/main" id="{6BF79393-A524-9D05-E41C-5BE4C034B8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4066" y="1872336"/>
            <a:ext cx="2601278" cy="451426"/>
          </a:xfrm>
          <a:prstGeom prst="rect">
            <a:avLst/>
          </a:prstGeom>
        </p:spPr>
      </p:pic>
      <p:sp>
        <p:nvSpPr>
          <p:cNvPr id="15" name="Text 10">
            <a:extLst>
              <a:ext uri="{FF2B5EF4-FFF2-40B4-BE49-F238E27FC236}">
                <a16:creationId xmlns:a16="http://schemas.microsoft.com/office/drawing/2014/main" id="{28CA1B49-5C08-B571-E0F4-42C5A348D8C5}"/>
              </a:ext>
            </a:extLst>
          </p:cNvPr>
          <p:cNvSpPr/>
          <p:nvPr/>
        </p:nvSpPr>
        <p:spPr>
          <a:xfrm>
            <a:off x="5814873" y="2847180"/>
            <a:ext cx="2211467" cy="2763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150"/>
              </a:lnSpc>
              <a:buNone/>
            </a:pPr>
            <a:r>
              <a:rPr lang="en-US" b="1" dirty="0">
                <a:solidFill>
                  <a:srgbClr val="5E98F1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Blend the values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11">
            <a:extLst>
              <a:ext uri="{FF2B5EF4-FFF2-40B4-BE49-F238E27FC236}">
                <a16:creationId xmlns:a16="http://schemas.microsoft.com/office/drawing/2014/main" id="{4C87C349-4D26-D07A-008D-4DACE914AFBF}"/>
              </a:ext>
            </a:extLst>
          </p:cNvPr>
          <p:cNvSpPr/>
          <p:nvPr/>
        </p:nvSpPr>
        <p:spPr>
          <a:xfrm>
            <a:off x="5814873" y="3225759"/>
            <a:ext cx="2494599" cy="176879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The word now collects </a:t>
            </a: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Value (V)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vectors from all words, using the weights to mix them.This creates a new vector that reflects both </a:t>
            </a: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context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and </a:t>
            </a: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importance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.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 12">
            <a:extLst>
              <a:ext uri="{FF2B5EF4-FFF2-40B4-BE49-F238E27FC236}">
                <a16:creationId xmlns:a16="http://schemas.microsoft.com/office/drawing/2014/main" id="{A60BEC4C-6D0E-B4A6-8526-F0742591BD33}"/>
              </a:ext>
            </a:extLst>
          </p:cNvPr>
          <p:cNvSpPr/>
          <p:nvPr/>
        </p:nvSpPr>
        <p:spPr>
          <a:xfrm>
            <a:off x="6035972" y="5160285"/>
            <a:ext cx="1975129" cy="8843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00" b="1" i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“I’ll learn more from the words I pay more attention to.”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Shape 13">
            <a:extLst>
              <a:ext uri="{FF2B5EF4-FFF2-40B4-BE49-F238E27FC236}">
                <a16:creationId xmlns:a16="http://schemas.microsoft.com/office/drawing/2014/main" id="{12D96924-995E-247A-5B08-B3FBCB70C7B1}"/>
              </a:ext>
            </a:extLst>
          </p:cNvPr>
          <p:cNvSpPr/>
          <p:nvPr/>
        </p:nvSpPr>
        <p:spPr>
          <a:xfrm>
            <a:off x="5814873" y="5160285"/>
            <a:ext cx="15240" cy="884396"/>
          </a:xfrm>
          <a:prstGeom prst="rect">
            <a:avLst/>
          </a:prstGeom>
          <a:solidFill>
            <a:srgbClr val="0AD1D8"/>
          </a:solidFill>
          <a:ln/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Picture 19" descr="A screen shot of a computer&#10;&#10;AI-generated content may be incorrect.">
            <a:extLst>
              <a:ext uri="{FF2B5EF4-FFF2-40B4-BE49-F238E27FC236}">
                <a16:creationId xmlns:a16="http://schemas.microsoft.com/office/drawing/2014/main" id="{A5D46562-7CBD-F313-E28C-1DA7F2E9FE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8028" y="2451044"/>
            <a:ext cx="3731287" cy="3283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5941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103E46-4F86-9269-5738-15A2D1BDB6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id="{CDD6CA1A-D247-CB40-D42D-DB7B7EF8CBD4}"/>
              </a:ext>
            </a:extLst>
          </p:cNvPr>
          <p:cNvSpPr/>
          <p:nvPr/>
        </p:nvSpPr>
        <p:spPr>
          <a:xfrm>
            <a:off x="165140" y="120809"/>
            <a:ext cx="9528215" cy="4961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900"/>
              </a:lnSpc>
              <a:buNone/>
            </a:pPr>
            <a:r>
              <a:rPr lang="en-US" sz="3100" b="1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Multi-head attention: how transformers see in 3D</a:t>
            </a:r>
            <a:endParaRPr lang="en-US" sz="3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1">
            <a:extLst>
              <a:ext uri="{FF2B5EF4-FFF2-40B4-BE49-F238E27FC236}">
                <a16:creationId xmlns:a16="http://schemas.microsoft.com/office/drawing/2014/main" id="{3138B73E-8CBD-F3B8-7F6F-68740E3E11BC}"/>
              </a:ext>
            </a:extLst>
          </p:cNvPr>
          <p:cNvSpPr/>
          <p:nvPr/>
        </p:nvSpPr>
        <p:spPr>
          <a:xfrm>
            <a:off x="165141" y="855067"/>
            <a:ext cx="11607760" cy="5953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b="1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Just like we understand better by looking at things from multiple angles, transformers use </a:t>
            </a:r>
            <a:r>
              <a:rPr lang="en-US" b="1" dirty="0">
                <a:solidFill>
                  <a:srgbClr val="B05EF1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multiple heads</a:t>
            </a:r>
            <a:r>
              <a:rPr lang="en-US" b="1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 to view the same sentence in many different ways - all at once.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hape 2">
            <a:extLst>
              <a:ext uri="{FF2B5EF4-FFF2-40B4-BE49-F238E27FC236}">
                <a16:creationId xmlns:a16="http://schemas.microsoft.com/office/drawing/2014/main" id="{F251AB31-E60E-9B5A-DDC3-F7A35EC579EF}"/>
              </a:ext>
            </a:extLst>
          </p:cNvPr>
          <p:cNvSpPr/>
          <p:nvPr/>
        </p:nvSpPr>
        <p:spPr>
          <a:xfrm>
            <a:off x="165140" y="1638498"/>
            <a:ext cx="7535108" cy="1579872"/>
          </a:xfrm>
          <a:prstGeom prst="roundRect">
            <a:avLst>
              <a:gd name="adj" fmla="val 525"/>
            </a:avLst>
          </a:prstGeom>
          <a:solidFill>
            <a:srgbClr val="E7FDFE"/>
          </a:solidFill>
          <a:ln w="7620">
            <a:solidFill>
              <a:srgbClr val="B4E1E3"/>
            </a:solidFill>
            <a:prstDash val="solid"/>
          </a:ln>
        </p:spPr>
        <p:txBody>
          <a:bodyPr/>
          <a:lstStyle/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3">
            <a:extLst>
              <a:ext uri="{FF2B5EF4-FFF2-40B4-BE49-F238E27FC236}">
                <a16:creationId xmlns:a16="http://schemas.microsoft.com/office/drawing/2014/main" id="{609C61E1-251C-0111-CADC-56193A5EE9B9}"/>
              </a:ext>
            </a:extLst>
          </p:cNvPr>
          <p:cNvSpPr/>
          <p:nvPr/>
        </p:nvSpPr>
        <p:spPr>
          <a:xfrm>
            <a:off x="331470" y="1804829"/>
            <a:ext cx="4518422" cy="297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🔍</a:t>
            </a:r>
            <a:r>
              <a:rPr lang="en-US" b="1" dirty="0">
                <a:solidFill>
                  <a:srgbClr val="272525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 Each head sees something different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4">
            <a:extLst>
              <a:ext uri="{FF2B5EF4-FFF2-40B4-BE49-F238E27FC236}">
                <a16:creationId xmlns:a16="http://schemas.microsoft.com/office/drawing/2014/main" id="{1494CCDD-C9FC-974C-8841-FA4F3A0085E5}"/>
              </a:ext>
            </a:extLst>
          </p:cNvPr>
          <p:cNvSpPr/>
          <p:nvPr/>
        </p:nvSpPr>
        <p:spPr>
          <a:xfrm>
            <a:off x="331470" y="2145386"/>
            <a:ext cx="7202448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Each head uses its own set of Q, K, V weights to look at the sentence from a unique perspective: One might focus on the </a:t>
            </a: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subject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(“she”), another on the </a:t>
            </a: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object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(“apple”), and another on the </a:t>
            </a: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grammar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(“is”, “a”).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Shape 5">
            <a:extLst>
              <a:ext uri="{FF2B5EF4-FFF2-40B4-BE49-F238E27FC236}">
                <a16:creationId xmlns:a16="http://schemas.microsoft.com/office/drawing/2014/main" id="{A74B92E0-4D70-3B0B-708E-F9A62059E591}"/>
              </a:ext>
            </a:extLst>
          </p:cNvPr>
          <p:cNvSpPr/>
          <p:nvPr/>
        </p:nvSpPr>
        <p:spPr>
          <a:xfrm>
            <a:off x="165140" y="3557246"/>
            <a:ext cx="7535108" cy="1291828"/>
          </a:xfrm>
          <a:prstGeom prst="roundRect">
            <a:avLst>
              <a:gd name="adj" fmla="val 642"/>
            </a:avLst>
          </a:prstGeom>
          <a:solidFill>
            <a:srgbClr val="E7FDFE"/>
          </a:solidFill>
          <a:ln w="7620">
            <a:solidFill>
              <a:srgbClr val="B4E1E3"/>
            </a:solidFill>
            <a:prstDash val="solid"/>
          </a:ln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6">
            <a:extLst>
              <a:ext uri="{FF2B5EF4-FFF2-40B4-BE49-F238E27FC236}">
                <a16:creationId xmlns:a16="http://schemas.microsoft.com/office/drawing/2014/main" id="{3BEE8710-BBD9-5AD7-4967-A7CFB3DFD7E7}"/>
              </a:ext>
            </a:extLst>
          </p:cNvPr>
          <p:cNvSpPr/>
          <p:nvPr/>
        </p:nvSpPr>
        <p:spPr>
          <a:xfrm>
            <a:off x="331470" y="3739093"/>
            <a:ext cx="4584978" cy="297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🧠</a:t>
            </a:r>
            <a:r>
              <a:rPr lang="en-US" b="1" dirty="0">
                <a:solidFill>
                  <a:srgbClr val="272525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 More heads = deeper understanding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7">
            <a:extLst>
              <a:ext uri="{FF2B5EF4-FFF2-40B4-BE49-F238E27FC236}">
                <a16:creationId xmlns:a16="http://schemas.microsoft.com/office/drawing/2014/main" id="{50CACA98-8720-A8B3-8A27-93144B39B4FA}"/>
              </a:ext>
            </a:extLst>
          </p:cNvPr>
          <p:cNvSpPr/>
          <p:nvPr/>
        </p:nvSpPr>
        <p:spPr>
          <a:xfrm>
            <a:off x="331470" y="4079650"/>
            <a:ext cx="7202448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By using multiple heads in parallel, the model can see more </a:t>
            </a: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relationships and dependencies 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and</a:t>
            </a: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captures both short and long-range patterns. 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hape 8">
            <a:extLst>
              <a:ext uri="{FF2B5EF4-FFF2-40B4-BE49-F238E27FC236}">
                <a16:creationId xmlns:a16="http://schemas.microsoft.com/office/drawing/2014/main" id="{44A37988-1570-E34E-BAF0-B202C74B358B}"/>
              </a:ext>
            </a:extLst>
          </p:cNvPr>
          <p:cNvSpPr/>
          <p:nvPr/>
        </p:nvSpPr>
        <p:spPr>
          <a:xfrm>
            <a:off x="165140" y="5187950"/>
            <a:ext cx="7535108" cy="1291828"/>
          </a:xfrm>
          <a:prstGeom prst="roundRect">
            <a:avLst>
              <a:gd name="adj" fmla="val 642"/>
            </a:avLst>
          </a:prstGeom>
          <a:solidFill>
            <a:srgbClr val="E7FDFE"/>
          </a:solidFill>
          <a:ln w="7620">
            <a:solidFill>
              <a:srgbClr val="B4E1E3"/>
            </a:solidFill>
            <a:prstDash val="solid"/>
          </a:ln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9">
            <a:extLst>
              <a:ext uri="{FF2B5EF4-FFF2-40B4-BE49-F238E27FC236}">
                <a16:creationId xmlns:a16="http://schemas.microsoft.com/office/drawing/2014/main" id="{158173C4-2658-4700-22AB-9241D70678FC}"/>
              </a:ext>
            </a:extLst>
          </p:cNvPr>
          <p:cNvSpPr/>
          <p:nvPr/>
        </p:nvSpPr>
        <p:spPr>
          <a:xfrm>
            <a:off x="331470" y="5288002"/>
            <a:ext cx="3511034" cy="297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🧬</a:t>
            </a:r>
            <a:r>
              <a:rPr lang="en-US" b="1" dirty="0">
                <a:solidFill>
                  <a:srgbClr val="272525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 Then combine all the views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10">
            <a:extLst>
              <a:ext uri="{FF2B5EF4-FFF2-40B4-BE49-F238E27FC236}">
                <a16:creationId xmlns:a16="http://schemas.microsoft.com/office/drawing/2014/main" id="{FEA065E7-9588-03D1-903D-4E167146309D}"/>
              </a:ext>
            </a:extLst>
          </p:cNvPr>
          <p:cNvSpPr/>
          <p:nvPr/>
        </p:nvSpPr>
        <p:spPr>
          <a:xfrm>
            <a:off x="331470" y="5651935"/>
            <a:ext cx="7202448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The outputs from each head are </a:t>
            </a: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combined 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into one final vector per word containing a </a:t>
            </a: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blended perspective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: meaning, context, grammar, structure. 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 12">
            <a:extLst>
              <a:ext uri="{FF2B5EF4-FFF2-40B4-BE49-F238E27FC236}">
                <a16:creationId xmlns:a16="http://schemas.microsoft.com/office/drawing/2014/main" id="{866A9719-84D1-581F-ED86-403C05757663}"/>
              </a:ext>
            </a:extLst>
          </p:cNvPr>
          <p:cNvSpPr/>
          <p:nvPr/>
        </p:nvSpPr>
        <p:spPr>
          <a:xfrm>
            <a:off x="8095059" y="2228334"/>
            <a:ext cx="5120402" cy="2540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endParaRPr lang="en-US" sz="12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Image 0" descr="preencoded.png">
            <a:extLst>
              <a:ext uri="{FF2B5EF4-FFF2-40B4-BE49-F238E27FC236}">
                <a16:creationId xmlns:a16="http://schemas.microsoft.com/office/drawing/2014/main" id="{988B9BAA-F785-ABAD-A55C-0895002B3A6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044" r="8537"/>
          <a:stretch>
            <a:fillRect/>
          </a:stretch>
        </p:blipFill>
        <p:spPr>
          <a:xfrm>
            <a:off x="7866578" y="2179532"/>
            <a:ext cx="4275461" cy="3416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740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1B1A51-C482-17E8-C1E2-883419B544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id="{94432233-94A1-A2D1-9083-1FA5E14BCA6E}"/>
              </a:ext>
            </a:extLst>
          </p:cNvPr>
          <p:cNvSpPr/>
          <p:nvPr/>
        </p:nvSpPr>
        <p:spPr>
          <a:xfrm>
            <a:off x="245745" y="125492"/>
            <a:ext cx="9725501" cy="4750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700"/>
              </a:lnSpc>
              <a:buNone/>
            </a:pPr>
            <a:r>
              <a:rPr lang="en-US" sz="3200" b="1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Add &amp; normalize: keeping things clear after attention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1">
            <a:extLst>
              <a:ext uri="{FF2B5EF4-FFF2-40B4-BE49-F238E27FC236}">
                <a16:creationId xmlns:a16="http://schemas.microsoft.com/office/drawing/2014/main" id="{33E6DB76-1C22-2754-BFB6-6B22FA7437BD}"/>
              </a:ext>
            </a:extLst>
          </p:cNvPr>
          <p:cNvSpPr/>
          <p:nvPr/>
        </p:nvSpPr>
        <p:spPr>
          <a:xfrm>
            <a:off x="245745" y="828556"/>
            <a:ext cx="11151513" cy="2849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b="1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After attention helps the model focus, we need to make sure nothing important gets lost or distorted: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hape 2">
            <a:extLst>
              <a:ext uri="{FF2B5EF4-FFF2-40B4-BE49-F238E27FC236}">
                <a16:creationId xmlns:a16="http://schemas.microsoft.com/office/drawing/2014/main" id="{99E74085-A3D8-895F-45EB-32809DA4F2B2}"/>
              </a:ext>
            </a:extLst>
          </p:cNvPr>
          <p:cNvSpPr/>
          <p:nvPr/>
        </p:nvSpPr>
        <p:spPr>
          <a:xfrm>
            <a:off x="245745" y="1271568"/>
            <a:ext cx="5650865" cy="2633623"/>
          </a:xfrm>
          <a:prstGeom prst="roundRect">
            <a:avLst>
              <a:gd name="adj" fmla="val 323"/>
            </a:avLst>
          </a:prstGeom>
          <a:solidFill>
            <a:srgbClr val="E7FDFE"/>
          </a:solidFill>
          <a:ln w="7620">
            <a:solidFill>
              <a:srgbClr val="B4E1E3"/>
            </a:solidFill>
            <a:prstDash val="solid"/>
          </a:ln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3">
            <a:extLst>
              <a:ext uri="{FF2B5EF4-FFF2-40B4-BE49-F238E27FC236}">
                <a16:creationId xmlns:a16="http://schemas.microsoft.com/office/drawing/2014/main" id="{C9C1760D-A8AD-6C88-3C35-D85B0741D4EF}"/>
              </a:ext>
            </a:extLst>
          </p:cNvPr>
          <p:cNvSpPr/>
          <p:nvPr/>
        </p:nvSpPr>
        <p:spPr>
          <a:xfrm>
            <a:off x="1811813" y="1431112"/>
            <a:ext cx="2504837" cy="2849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200"/>
              </a:lnSpc>
              <a:buNone/>
            </a:pPr>
            <a:r>
              <a:rPr lang="en-US" sz="1750" b="1" dirty="0">
                <a:solidFill>
                  <a:srgbClr val="000000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🧩</a:t>
            </a:r>
            <a:r>
              <a:rPr lang="en-US" sz="1750" b="1" dirty="0">
                <a:solidFill>
                  <a:srgbClr val="272525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 Why do we need it?</a:t>
            </a:r>
            <a:endParaRPr lang="en-US" sz="17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4">
            <a:extLst>
              <a:ext uri="{FF2B5EF4-FFF2-40B4-BE49-F238E27FC236}">
                <a16:creationId xmlns:a16="http://schemas.microsoft.com/office/drawing/2014/main" id="{759A5984-E50C-F11B-D752-1B770ACF4FDF}"/>
              </a:ext>
            </a:extLst>
          </p:cNvPr>
          <p:cNvSpPr/>
          <p:nvPr/>
        </p:nvSpPr>
        <p:spPr>
          <a:xfrm>
            <a:off x="405289" y="1889980"/>
            <a:ext cx="5552914" cy="6079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1900"/>
              </a:lnSpc>
              <a:buSzPct val="100000"/>
              <a:buChar char="•"/>
            </a:pPr>
            <a:r>
              <a:rPr lang="en-US" sz="13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Attention can change a word too much</a:t>
            </a:r>
            <a:r>
              <a:rPr lang="en-US" sz="13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, making it forget what it originally meant - like its role or position in the sentence.</a:t>
            </a:r>
            <a:endParaRPr 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5">
            <a:extLst>
              <a:ext uri="{FF2B5EF4-FFF2-40B4-BE49-F238E27FC236}">
                <a16:creationId xmlns:a16="http://schemas.microsoft.com/office/drawing/2014/main" id="{4EC9E8B7-E9BC-7A10-31F4-8B3216BEF8D1}"/>
              </a:ext>
            </a:extLst>
          </p:cNvPr>
          <p:cNvSpPr/>
          <p:nvPr/>
        </p:nvSpPr>
        <p:spPr>
          <a:xfrm>
            <a:off x="405289" y="2551015"/>
            <a:ext cx="5552914" cy="6079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1900"/>
              </a:lnSpc>
              <a:buSzPct val="100000"/>
              <a:buChar char="•"/>
            </a:pPr>
            <a:r>
              <a:rPr lang="en-US" sz="13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The numbers can get too big or messy</a:t>
            </a:r>
            <a:r>
              <a:rPr lang="en-US" sz="13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, making it harder for the model to keep learning.</a:t>
            </a:r>
            <a:endParaRPr 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6">
            <a:extLst>
              <a:ext uri="{FF2B5EF4-FFF2-40B4-BE49-F238E27FC236}">
                <a16:creationId xmlns:a16="http://schemas.microsoft.com/office/drawing/2014/main" id="{FAAB7A29-14DD-3050-6C01-D7CF3D7ABF23}"/>
              </a:ext>
            </a:extLst>
          </p:cNvPr>
          <p:cNvSpPr/>
          <p:nvPr/>
        </p:nvSpPr>
        <p:spPr>
          <a:xfrm>
            <a:off x="633293" y="3215481"/>
            <a:ext cx="4962885" cy="6079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450" i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It’s like highlighting a sentence so much that you can’t read the original text.</a:t>
            </a:r>
            <a:endParaRPr lang="en-US" sz="14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Shape 7">
            <a:extLst>
              <a:ext uri="{FF2B5EF4-FFF2-40B4-BE49-F238E27FC236}">
                <a16:creationId xmlns:a16="http://schemas.microsoft.com/office/drawing/2014/main" id="{C8043D87-93AB-2376-1762-5D05D8675747}"/>
              </a:ext>
            </a:extLst>
          </p:cNvPr>
          <p:cNvSpPr/>
          <p:nvPr/>
        </p:nvSpPr>
        <p:spPr>
          <a:xfrm>
            <a:off x="405289" y="3215481"/>
            <a:ext cx="15240" cy="607933"/>
          </a:xfrm>
          <a:prstGeom prst="rect">
            <a:avLst/>
          </a:prstGeom>
          <a:solidFill>
            <a:srgbClr val="0AD1D8"/>
          </a:solidFill>
          <a:ln/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hape 8">
            <a:extLst>
              <a:ext uri="{FF2B5EF4-FFF2-40B4-BE49-F238E27FC236}">
                <a16:creationId xmlns:a16="http://schemas.microsoft.com/office/drawing/2014/main" id="{A698A188-6E95-9FDA-505A-833AECFAB9A5}"/>
              </a:ext>
            </a:extLst>
          </p:cNvPr>
          <p:cNvSpPr/>
          <p:nvPr/>
        </p:nvSpPr>
        <p:spPr>
          <a:xfrm>
            <a:off x="6295392" y="1292742"/>
            <a:ext cx="5650865" cy="2633623"/>
          </a:xfrm>
          <a:prstGeom prst="roundRect">
            <a:avLst>
              <a:gd name="adj" fmla="val 323"/>
            </a:avLst>
          </a:prstGeom>
          <a:solidFill>
            <a:srgbClr val="E7FDFE"/>
          </a:solidFill>
          <a:ln w="7620">
            <a:solidFill>
              <a:srgbClr val="B4E1E3"/>
            </a:solidFill>
            <a:prstDash val="solid"/>
          </a:ln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9">
            <a:extLst>
              <a:ext uri="{FF2B5EF4-FFF2-40B4-BE49-F238E27FC236}">
                <a16:creationId xmlns:a16="http://schemas.microsoft.com/office/drawing/2014/main" id="{4D63778A-0540-A1DF-2B1D-61742CCC4886}"/>
              </a:ext>
            </a:extLst>
          </p:cNvPr>
          <p:cNvSpPr/>
          <p:nvPr/>
        </p:nvSpPr>
        <p:spPr>
          <a:xfrm>
            <a:off x="7090411" y="1431112"/>
            <a:ext cx="4046934" cy="2849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200"/>
              </a:lnSpc>
              <a:buNone/>
            </a:pPr>
            <a:r>
              <a:rPr lang="en-US" sz="1750" b="1" dirty="0">
                <a:solidFill>
                  <a:srgbClr val="000000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🔄</a:t>
            </a:r>
            <a:r>
              <a:rPr lang="en-US" sz="1750" b="1" dirty="0">
                <a:solidFill>
                  <a:srgbClr val="272525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 Fix #1: add the original input back</a:t>
            </a:r>
            <a:endParaRPr lang="en-US" sz="17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10">
            <a:extLst>
              <a:ext uri="{FF2B5EF4-FFF2-40B4-BE49-F238E27FC236}">
                <a16:creationId xmlns:a16="http://schemas.microsoft.com/office/drawing/2014/main" id="{BF06197F-D4C9-A5F3-1869-7D862C0E5335}"/>
              </a:ext>
            </a:extLst>
          </p:cNvPr>
          <p:cNvSpPr/>
          <p:nvPr/>
        </p:nvSpPr>
        <p:spPr>
          <a:xfrm>
            <a:off x="6454936" y="1889980"/>
            <a:ext cx="5552914" cy="6079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1900"/>
              </a:lnSpc>
              <a:buSzPct val="100000"/>
              <a:buChar char="•"/>
            </a:pPr>
            <a:r>
              <a:rPr lang="en-US" sz="13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We add back the </a:t>
            </a:r>
            <a:r>
              <a:rPr lang="en-US" sz="13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original input</a:t>
            </a:r>
            <a:r>
              <a:rPr lang="en-US" sz="13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(the word’s meaning and position) to the attention result.</a:t>
            </a:r>
            <a:endParaRPr 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11">
            <a:extLst>
              <a:ext uri="{FF2B5EF4-FFF2-40B4-BE49-F238E27FC236}">
                <a16:creationId xmlns:a16="http://schemas.microsoft.com/office/drawing/2014/main" id="{E7EFFBD2-F812-1FD8-DAD0-9FDDCEFCB28E}"/>
              </a:ext>
            </a:extLst>
          </p:cNvPr>
          <p:cNvSpPr/>
          <p:nvPr/>
        </p:nvSpPr>
        <p:spPr>
          <a:xfrm>
            <a:off x="6454936" y="2551015"/>
            <a:ext cx="5552914" cy="6079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1900"/>
              </a:lnSpc>
              <a:buSzPct val="100000"/>
              <a:buChar char="•"/>
            </a:pPr>
            <a:r>
              <a:rPr lang="en-US" sz="13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This is called a </a:t>
            </a:r>
            <a:r>
              <a:rPr lang="en-US" sz="13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residual connection</a:t>
            </a:r>
            <a:r>
              <a:rPr lang="en-US" sz="13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- it helps the model </a:t>
            </a:r>
            <a:r>
              <a:rPr lang="en-US" sz="13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remember where it started</a:t>
            </a:r>
            <a:r>
              <a:rPr lang="en-US" sz="13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.</a:t>
            </a:r>
            <a:endParaRPr 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 12">
            <a:extLst>
              <a:ext uri="{FF2B5EF4-FFF2-40B4-BE49-F238E27FC236}">
                <a16:creationId xmlns:a16="http://schemas.microsoft.com/office/drawing/2014/main" id="{4F05930E-ED80-EB7E-EFFE-B5042F34765E}"/>
              </a:ext>
            </a:extLst>
          </p:cNvPr>
          <p:cNvSpPr/>
          <p:nvPr/>
        </p:nvSpPr>
        <p:spPr>
          <a:xfrm>
            <a:off x="6682940" y="3215481"/>
            <a:ext cx="5932051" cy="3039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450" i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"Here’s what I learned… but let’s not forget who I was."</a:t>
            </a:r>
            <a:endParaRPr lang="en-US" sz="14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Shape 13">
            <a:extLst>
              <a:ext uri="{FF2B5EF4-FFF2-40B4-BE49-F238E27FC236}">
                <a16:creationId xmlns:a16="http://schemas.microsoft.com/office/drawing/2014/main" id="{66D94385-BCDA-5F4C-68F8-B89C24FB3126}"/>
              </a:ext>
            </a:extLst>
          </p:cNvPr>
          <p:cNvSpPr/>
          <p:nvPr/>
        </p:nvSpPr>
        <p:spPr>
          <a:xfrm>
            <a:off x="6454936" y="3266222"/>
            <a:ext cx="15240" cy="303967"/>
          </a:xfrm>
          <a:prstGeom prst="rect">
            <a:avLst/>
          </a:prstGeom>
          <a:solidFill>
            <a:srgbClr val="0AD1D8"/>
          </a:solidFill>
          <a:ln/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Shape 14">
            <a:extLst>
              <a:ext uri="{FF2B5EF4-FFF2-40B4-BE49-F238E27FC236}">
                <a16:creationId xmlns:a16="http://schemas.microsoft.com/office/drawing/2014/main" id="{DC351541-0F0F-14F1-9070-82E2E3C79A91}"/>
              </a:ext>
            </a:extLst>
          </p:cNvPr>
          <p:cNvSpPr/>
          <p:nvPr/>
        </p:nvSpPr>
        <p:spPr>
          <a:xfrm>
            <a:off x="245745" y="4063286"/>
            <a:ext cx="5650865" cy="2530316"/>
          </a:xfrm>
          <a:prstGeom prst="roundRect">
            <a:avLst>
              <a:gd name="adj" fmla="val 361"/>
            </a:avLst>
          </a:prstGeom>
          <a:solidFill>
            <a:srgbClr val="E7FDFE"/>
          </a:solidFill>
          <a:ln w="7620">
            <a:solidFill>
              <a:srgbClr val="B4E1E3"/>
            </a:solidFill>
            <a:prstDash val="solid"/>
          </a:ln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 15">
            <a:extLst>
              <a:ext uri="{FF2B5EF4-FFF2-40B4-BE49-F238E27FC236}">
                <a16:creationId xmlns:a16="http://schemas.microsoft.com/office/drawing/2014/main" id="{CDAAF18A-06F3-6FE1-137C-F5C748F0BF9E}"/>
              </a:ext>
            </a:extLst>
          </p:cNvPr>
          <p:cNvSpPr/>
          <p:nvPr/>
        </p:nvSpPr>
        <p:spPr>
          <a:xfrm>
            <a:off x="1324609" y="4222830"/>
            <a:ext cx="3479125" cy="2849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200"/>
              </a:lnSpc>
              <a:buNone/>
            </a:pPr>
            <a:r>
              <a:rPr lang="en-US" sz="1750" b="1" dirty="0">
                <a:solidFill>
                  <a:srgbClr val="000000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⚖️</a:t>
            </a:r>
            <a:r>
              <a:rPr lang="en-US" sz="1750" b="1" dirty="0">
                <a:solidFill>
                  <a:srgbClr val="272525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 Fix #2: normalize the results</a:t>
            </a:r>
            <a:endParaRPr lang="en-US" sz="17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 16">
            <a:extLst>
              <a:ext uri="{FF2B5EF4-FFF2-40B4-BE49-F238E27FC236}">
                <a16:creationId xmlns:a16="http://schemas.microsoft.com/office/drawing/2014/main" id="{7E4964A2-6F94-4D58-721C-D62C5AC180C8}"/>
              </a:ext>
            </a:extLst>
          </p:cNvPr>
          <p:cNvSpPr/>
          <p:nvPr/>
        </p:nvSpPr>
        <p:spPr>
          <a:xfrm>
            <a:off x="405289" y="4699872"/>
            <a:ext cx="5288121" cy="911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1900"/>
              </a:lnSpc>
              <a:buSzPct val="100000"/>
              <a:buChar char="•"/>
            </a:pPr>
            <a:r>
              <a:rPr lang="en-US" sz="13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Then we </a:t>
            </a:r>
            <a:r>
              <a:rPr lang="en-US" sz="13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normalize</a:t>
            </a:r>
            <a:r>
              <a:rPr lang="en-US" sz="13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(rescale) the numbers so they’re not too big or too small. This keeps things </a:t>
            </a:r>
            <a:r>
              <a:rPr lang="en-US" sz="13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balanced and stable</a:t>
            </a:r>
            <a:r>
              <a:rPr lang="en-US" sz="13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for the next steps in learning.</a:t>
            </a:r>
            <a:endParaRPr 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 17">
            <a:extLst>
              <a:ext uri="{FF2B5EF4-FFF2-40B4-BE49-F238E27FC236}">
                <a16:creationId xmlns:a16="http://schemas.microsoft.com/office/drawing/2014/main" id="{8DE25A2D-B9B4-2D51-9EF9-80EF71524700}"/>
              </a:ext>
            </a:extLst>
          </p:cNvPr>
          <p:cNvSpPr/>
          <p:nvPr/>
        </p:nvSpPr>
        <p:spPr>
          <a:xfrm>
            <a:off x="633293" y="5707221"/>
            <a:ext cx="5187117" cy="6079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450" i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Like turning the volume down after a loud part so everything sounds clear again.</a:t>
            </a:r>
            <a:endParaRPr lang="en-US" sz="14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Shape 18">
            <a:extLst>
              <a:ext uri="{FF2B5EF4-FFF2-40B4-BE49-F238E27FC236}">
                <a16:creationId xmlns:a16="http://schemas.microsoft.com/office/drawing/2014/main" id="{1B8033D0-0FB1-07AF-D89B-72D9C45E0B09}"/>
              </a:ext>
            </a:extLst>
          </p:cNvPr>
          <p:cNvSpPr/>
          <p:nvPr/>
        </p:nvSpPr>
        <p:spPr>
          <a:xfrm>
            <a:off x="405289" y="5707221"/>
            <a:ext cx="15240" cy="607933"/>
          </a:xfrm>
          <a:prstGeom prst="rect">
            <a:avLst/>
          </a:prstGeom>
          <a:solidFill>
            <a:srgbClr val="0AD1D8"/>
          </a:solidFill>
          <a:ln/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Shape 19">
            <a:extLst>
              <a:ext uri="{FF2B5EF4-FFF2-40B4-BE49-F238E27FC236}">
                <a16:creationId xmlns:a16="http://schemas.microsoft.com/office/drawing/2014/main" id="{9403ED50-1559-D19D-A972-088F3F21E2F0}"/>
              </a:ext>
            </a:extLst>
          </p:cNvPr>
          <p:cNvSpPr/>
          <p:nvPr/>
        </p:nvSpPr>
        <p:spPr>
          <a:xfrm>
            <a:off x="6295392" y="4063286"/>
            <a:ext cx="5650865" cy="2530316"/>
          </a:xfrm>
          <a:prstGeom prst="roundRect">
            <a:avLst>
              <a:gd name="adj" fmla="val 361"/>
            </a:avLst>
          </a:prstGeom>
          <a:solidFill>
            <a:srgbClr val="E7FDFE"/>
          </a:solidFill>
          <a:ln w="7620">
            <a:solidFill>
              <a:srgbClr val="B4E1E3"/>
            </a:solidFill>
            <a:prstDash val="solid"/>
          </a:ln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 20">
            <a:extLst>
              <a:ext uri="{FF2B5EF4-FFF2-40B4-BE49-F238E27FC236}">
                <a16:creationId xmlns:a16="http://schemas.microsoft.com/office/drawing/2014/main" id="{D322C032-46C8-E73E-2402-00273EE57C8A}"/>
              </a:ext>
            </a:extLst>
          </p:cNvPr>
          <p:cNvSpPr/>
          <p:nvPr/>
        </p:nvSpPr>
        <p:spPr>
          <a:xfrm>
            <a:off x="7973736" y="4222830"/>
            <a:ext cx="2280285" cy="2849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200"/>
              </a:lnSpc>
              <a:buNone/>
            </a:pPr>
            <a:r>
              <a:rPr lang="en-US" sz="1750" b="1" dirty="0">
                <a:solidFill>
                  <a:srgbClr val="000000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✅</a:t>
            </a:r>
            <a:r>
              <a:rPr lang="en-US" sz="1750" b="1" dirty="0">
                <a:solidFill>
                  <a:srgbClr val="272525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 Why this matters</a:t>
            </a:r>
            <a:endParaRPr lang="en-US" sz="17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 21">
            <a:extLst>
              <a:ext uri="{FF2B5EF4-FFF2-40B4-BE49-F238E27FC236}">
                <a16:creationId xmlns:a16="http://schemas.microsoft.com/office/drawing/2014/main" id="{2D3F4B1E-9113-BFF3-2193-13E998894E3C}"/>
              </a:ext>
            </a:extLst>
          </p:cNvPr>
          <p:cNvSpPr/>
          <p:nvPr/>
        </p:nvSpPr>
        <p:spPr>
          <a:xfrm>
            <a:off x="6454936" y="4699872"/>
            <a:ext cx="5552914" cy="3039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900"/>
              </a:lnSpc>
              <a:buSzPct val="100000"/>
              <a:buChar char="•"/>
            </a:pPr>
            <a:r>
              <a:rPr lang="en-US" sz="13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Helps the model </a:t>
            </a:r>
            <a:r>
              <a:rPr lang="en-US" sz="13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keep the original meaning</a:t>
            </a:r>
            <a:r>
              <a:rPr lang="en-US" sz="13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of words.</a:t>
            </a:r>
            <a:endParaRPr 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 22">
            <a:extLst>
              <a:ext uri="{FF2B5EF4-FFF2-40B4-BE49-F238E27FC236}">
                <a16:creationId xmlns:a16="http://schemas.microsoft.com/office/drawing/2014/main" id="{7FF7D88C-79E3-F901-CFC4-111867C5836D}"/>
              </a:ext>
            </a:extLst>
          </p:cNvPr>
          <p:cNvSpPr/>
          <p:nvPr/>
        </p:nvSpPr>
        <p:spPr>
          <a:xfrm>
            <a:off x="6454936" y="5056940"/>
            <a:ext cx="5552914" cy="6079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1900"/>
              </a:lnSpc>
              <a:buSzPct val="100000"/>
              <a:buChar char="•"/>
            </a:pPr>
            <a:r>
              <a:rPr lang="en-US" sz="13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Keeps the data in a healthy range so the model </a:t>
            </a:r>
            <a:r>
              <a:rPr lang="en-US" sz="13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learns faster and more reliably</a:t>
            </a:r>
            <a:r>
              <a:rPr lang="en-US" sz="13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.</a:t>
            </a:r>
            <a:endParaRPr 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 23">
            <a:extLst>
              <a:ext uri="{FF2B5EF4-FFF2-40B4-BE49-F238E27FC236}">
                <a16:creationId xmlns:a16="http://schemas.microsoft.com/office/drawing/2014/main" id="{82CDD771-E8B0-A530-0F6C-519850004989}"/>
              </a:ext>
            </a:extLst>
          </p:cNvPr>
          <p:cNvSpPr/>
          <p:nvPr/>
        </p:nvSpPr>
        <p:spPr>
          <a:xfrm>
            <a:off x="6682940" y="5707221"/>
            <a:ext cx="5187117" cy="6079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450" i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This step prepares the model to go deeper, without forgetting or getting overwhelmed.</a:t>
            </a:r>
            <a:endParaRPr lang="en-US" sz="14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Shape 24">
            <a:extLst>
              <a:ext uri="{FF2B5EF4-FFF2-40B4-BE49-F238E27FC236}">
                <a16:creationId xmlns:a16="http://schemas.microsoft.com/office/drawing/2014/main" id="{23BDD866-81CF-42E9-0B37-0D58CDE7EDA7}"/>
              </a:ext>
            </a:extLst>
          </p:cNvPr>
          <p:cNvSpPr/>
          <p:nvPr/>
        </p:nvSpPr>
        <p:spPr>
          <a:xfrm>
            <a:off x="6454936" y="5707221"/>
            <a:ext cx="15240" cy="607933"/>
          </a:xfrm>
          <a:prstGeom prst="rect">
            <a:avLst/>
          </a:prstGeom>
          <a:solidFill>
            <a:srgbClr val="0AD1D8"/>
          </a:solidFill>
          <a:ln/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49764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811DDD-7C26-6AC2-B762-C500535D69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id="{AC14223F-D1C2-5FCE-31E2-72B3112806B1}"/>
              </a:ext>
            </a:extLst>
          </p:cNvPr>
          <p:cNvSpPr/>
          <p:nvPr/>
        </p:nvSpPr>
        <p:spPr>
          <a:xfrm>
            <a:off x="317540" y="208359"/>
            <a:ext cx="10949464" cy="5316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150"/>
              </a:lnSpc>
              <a:buNone/>
            </a:pPr>
            <a:r>
              <a:rPr lang="en-US" sz="3200" b="1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Feed forward network: deepening the understanding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1">
            <a:extLst>
              <a:ext uri="{FF2B5EF4-FFF2-40B4-BE49-F238E27FC236}">
                <a16:creationId xmlns:a16="http://schemas.microsoft.com/office/drawing/2014/main" id="{FD33ABF7-006F-5D55-FE51-243FD563E212}"/>
              </a:ext>
            </a:extLst>
          </p:cNvPr>
          <p:cNvSpPr/>
          <p:nvPr/>
        </p:nvSpPr>
        <p:spPr>
          <a:xfrm>
            <a:off x="317541" y="995124"/>
            <a:ext cx="11391860" cy="6376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b="1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After attention and add &amp; normalize, the results are passed into a </a:t>
            </a:r>
            <a:r>
              <a:rPr lang="en-US" b="1" dirty="0">
                <a:solidFill>
                  <a:srgbClr val="B05EF1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Feed Forward Network</a:t>
            </a:r>
            <a:r>
              <a:rPr lang="en-US" b="1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 (FFN) - a simple neural layer that helps the model think more deeply and spot useful patterns.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8384B8B8-81D1-C084-193F-91B5A81462E3}"/>
              </a:ext>
            </a:extLst>
          </p:cNvPr>
          <p:cNvSpPr/>
          <p:nvPr/>
        </p:nvSpPr>
        <p:spPr>
          <a:xfrm>
            <a:off x="317540" y="1978118"/>
            <a:ext cx="2551748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🔍</a:t>
            </a:r>
            <a:r>
              <a:rPr lang="en-US" b="1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 What is it?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3">
            <a:extLst>
              <a:ext uri="{FF2B5EF4-FFF2-40B4-BE49-F238E27FC236}">
                <a16:creationId xmlns:a16="http://schemas.microsoft.com/office/drawing/2014/main" id="{5F200005-AEE6-74C3-BA25-95104646D6BA}"/>
              </a:ext>
            </a:extLst>
          </p:cNvPr>
          <p:cNvSpPr/>
          <p:nvPr/>
        </p:nvSpPr>
        <p:spPr>
          <a:xfrm>
            <a:off x="317541" y="2426613"/>
            <a:ext cx="6678572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13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The FFN is like the model’s </a:t>
            </a:r>
            <a:r>
              <a:rPr lang="en-US" sz="13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thinking step</a:t>
            </a:r>
            <a:r>
              <a:rPr lang="en-US" sz="13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.</a:t>
            </a:r>
            <a:endParaRPr 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4">
            <a:extLst>
              <a:ext uri="{FF2B5EF4-FFF2-40B4-BE49-F238E27FC236}">
                <a16:creationId xmlns:a16="http://schemas.microsoft.com/office/drawing/2014/main" id="{7DE07FAF-E47D-B7DD-02B9-1B67E5F6928F}"/>
              </a:ext>
            </a:extLst>
          </p:cNvPr>
          <p:cNvSpPr/>
          <p:nvPr/>
        </p:nvSpPr>
        <p:spPr>
          <a:xfrm>
            <a:off x="317541" y="2826306"/>
            <a:ext cx="6678572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13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It takes each word’s updated vector (after attention + normalization) and runs it through two simple math layers to reshape and refine meaning.</a:t>
            </a:r>
            <a:endParaRPr 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5">
            <a:extLst>
              <a:ext uri="{FF2B5EF4-FFF2-40B4-BE49-F238E27FC236}">
                <a16:creationId xmlns:a16="http://schemas.microsoft.com/office/drawing/2014/main" id="{B0661960-218D-1149-A65B-C9EEF4263313}"/>
              </a:ext>
            </a:extLst>
          </p:cNvPr>
          <p:cNvSpPr/>
          <p:nvPr/>
        </p:nvSpPr>
        <p:spPr>
          <a:xfrm>
            <a:off x="317541" y="3566160"/>
            <a:ext cx="6678572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13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This helps the model go beyond “what’s important” and </a:t>
            </a:r>
            <a:r>
              <a:rPr lang="en-US" sz="13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learn what to do with it</a:t>
            </a:r>
            <a:r>
              <a:rPr lang="en-US" sz="13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- like answering a question or translating a sentence.</a:t>
            </a:r>
            <a:endParaRPr 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6">
            <a:extLst>
              <a:ext uri="{FF2B5EF4-FFF2-40B4-BE49-F238E27FC236}">
                <a16:creationId xmlns:a16="http://schemas.microsoft.com/office/drawing/2014/main" id="{BEB00A8B-6371-69B4-07F2-80C4A3B0CB50}"/>
              </a:ext>
            </a:extLst>
          </p:cNvPr>
          <p:cNvSpPr/>
          <p:nvPr/>
        </p:nvSpPr>
        <p:spPr>
          <a:xfrm>
            <a:off x="317540" y="4487074"/>
            <a:ext cx="2345682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🧠</a:t>
            </a:r>
            <a:r>
              <a:rPr lang="en-US" b="1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 Why it matters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7">
            <a:extLst>
              <a:ext uri="{FF2B5EF4-FFF2-40B4-BE49-F238E27FC236}">
                <a16:creationId xmlns:a16="http://schemas.microsoft.com/office/drawing/2014/main" id="{E54B6FF3-266F-0433-FAA0-6272052D54C9}"/>
              </a:ext>
            </a:extLst>
          </p:cNvPr>
          <p:cNvSpPr/>
          <p:nvPr/>
        </p:nvSpPr>
        <p:spPr>
          <a:xfrm>
            <a:off x="317541" y="4975944"/>
            <a:ext cx="6678572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13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FFN helps the model </a:t>
            </a:r>
            <a:r>
              <a:rPr lang="en-US" sz="13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train on patterns</a:t>
            </a:r>
            <a:r>
              <a:rPr lang="en-US" sz="13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and reason more deeply.</a:t>
            </a:r>
            <a:endParaRPr 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8">
            <a:extLst>
              <a:ext uri="{FF2B5EF4-FFF2-40B4-BE49-F238E27FC236}">
                <a16:creationId xmlns:a16="http://schemas.microsoft.com/office/drawing/2014/main" id="{A6471620-3D07-E5AC-EDD8-4A97A5A9484B}"/>
              </a:ext>
            </a:extLst>
          </p:cNvPr>
          <p:cNvSpPr/>
          <p:nvPr/>
        </p:nvSpPr>
        <p:spPr>
          <a:xfrm>
            <a:off x="317541" y="5375637"/>
            <a:ext cx="6678572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13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This is where the model does its </a:t>
            </a:r>
            <a:r>
              <a:rPr lang="en-US" sz="13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real learning</a:t>
            </a:r>
            <a:r>
              <a:rPr lang="en-US" sz="13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, just like the hidden layers in a traditional neural networks - but now applied </a:t>
            </a:r>
            <a:r>
              <a:rPr lang="en-US" sz="13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word by word</a:t>
            </a:r>
            <a:r>
              <a:rPr lang="en-US" sz="13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.</a:t>
            </a:r>
            <a:endParaRPr 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9">
            <a:extLst>
              <a:ext uri="{FF2B5EF4-FFF2-40B4-BE49-F238E27FC236}">
                <a16:creationId xmlns:a16="http://schemas.microsoft.com/office/drawing/2014/main" id="{987BBE61-3B8A-AC36-9F8C-2512BC168652}"/>
              </a:ext>
            </a:extLst>
          </p:cNvPr>
          <p:cNvSpPr/>
          <p:nvPr/>
        </p:nvSpPr>
        <p:spPr>
          <a:xfrm>
            <a:off x="317541" y="6115491"/>
            <a:ext cx="6678572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13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These FFNs give transformers their </a:t>
            </a:r>
            <a:r>
              <a:rPr lang="en-US" sz="13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depth and power</a:t>
            </a:r>
            <a:r>
              <a:rPr lang="en-US" sz="13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.</a:t>
            </a:r>
            <a:endParaRPr 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10">
            <a:extLst>
              <a:ext uri="{FF2B5EF4-FFF2-40B4-BE49-F238E27FC236}">
                <a16:creationId xmlns:a16="http://schemas.microsoft.com/office/drawing/2014/main" id="{C358A332-DECF-8803-45BB-63E99BF7807C}"/>
              </a:ext>
            </a:extLst>
          </p:cNvPr>
          <p:cNvSpPr/>
          <p:nvPr/>
        </p:nvSpPr>
        <p:spPr>
          <a:xfrm>
            <a:off x="7176967" y="1978118"/>
            <a:ext cx="2126456" cy="2733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🧱</a:t>
            </a:r>
            <a:r>
              <a:rPr lang="en-US" b="1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 How it compares: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Shape 11">
            <a:extLst>
              <a:ext uri="{FF2B5EF4-FFF2-40B4-BE49-F238E27FC236}">
                <a16:creationId xmlns:a16="http://schemas.microsoft.com/office/drawing/2014/main" id="{B0259AEA-3AF6-48C9-F8FF-42CEA923CF0B}"/>
              </a:ext>
            </a:extLst>
          </p:cNvPr>
          <p:cNvSpPr/>
          <p:nvPr/>
        </p:nvSpPr>
        <p:spPr>
          <a:xfrm>
            <a:off x="7176967" y="2522696"/>
            <a:ext cx="4697492" cy="3746386"/>
          </a:xfrm>
          <a:prstGeom prst="roundRect">
            <a:avLst>
              <a:gd name="adj" fmla="val 206"/>
            </a:avLst>
          </a:prstGeom>
          <a:noFill/>
          <a:ln w="7620">
            <a:solidFill>
              <a:srgbClr val="000000">
                <a:alpha val="8000"/>
              </a:srgbClr>
            </a:solidFill>
            <a:prstDash val="solid"/>
          </a:ln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 13">
            <a:extLst>
              <a:ext uri="{FF2B5EF4-FFF2-40B4-BE49-F238E27FC236}">
                <a16:creationId xmlns:a16="http://schemas.microsoft.com/office/drawing/2014/main" id="{9A3F4DD9-B558-B4F0-BEA6-2FCF069CBCB2}"/>
              </a:ext>
            </a:extLst>
          </p:cNvPr>
          <p:cNvSpPr/>
          <p:nvPr/>
        </p:nvSpPr>
        <p:spPr>
          <a:xfrm>
            <a:off x="7354728" y="2639973"/>
            <a:ext cx="1251347" cy="2721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endParaRPr 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14">
            <a:extLst>
              <a:ext uri="{FF2B5EF4-FFF2-40B4-BE49-F238E27FC236}">
                <a16:creationId xmlns:a16="http://schemas.microsoft.com/office/drawing/2014/main" id="{D4079E82-0034-4E6C-BA40-D6C5F9996C78}"/>
              </a:ext>
            </a:extLst>
          </p:cNvPr>
          <p:cNvSpPr/>
          <p:nvPr/>
        </p:nvSpPr>
        <p:spPr>
          <a:xfrm>
            <a:off x="8953737" y="2656697"/>
            <a:ext cx="1246584" cy="8165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Traditional Neural Networks</a:t>
            </a:r>
            <a:endParaRPr 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 15">
            <a:extLst>
              <a:ext uri="{FF2B5EF4-FFF2-40B4-BE49-F238E27FC236}">
                <a16:creationId xmlns:a16="http://schemas.microsoft.com/office/drawing/2014/main" id="{C0277E31-2217-366C-A133-E8474EC403F3}"/>
              </a:ext>
            </a:extLst>
          </p:cNvPr>
          <p:cNvSpPr/>
          <p:nvPr/>
        </p:nvSpPr>
        <p:spPr>
          <a:xfrm>
            <a:off x="10547984" y="2928874"/>
            <a:ext cx="1148834" cy="5443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Transformers (with FFN)</a:t>
            </a:r>
            <a:endParaRPr 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Shape 16">
            <a:extLst>
              <a:ext uri="{FF2B5EF4-FFF2-40B4-BE49-F238E27FC236}">
                <a16:creationId xmlns:a16="http://schemas.microsoft.com/office/drawing/2014/main" id="{E1678154-DCB4-5F3A-59FC-1FEBE2153D01}"/>
              </a:ext>
            </a:extLst>
          </p:cNvPr>
          <p:cNvSpPr/>
          <p:nvPr/>
        </p:nvSpPr>
        <p:spPr>
          <a:xfrm>
            <a:off x="7184587" y="3566160"/>
            <a:ext cx="4682252" cy="801256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 17">
            <a:extLst>
              <a:ext uri="{FF2B5EF4-FFF2-40B4-BE49-F238E27FC236}">
                <a16:creationId xmlns:a16="http://schemas.microsoft.com/office/drawing/2014/main" id="{F72EFEBB-39F6-6408-B1A1-909B27B9CB7A}"/>
              </a:ext>
            </a:extLst>
          </p:cNvPr>
          <p:cNvSpPr/>
          <p:nvPr/>
        </p:nvSpPr>
        <p:spPr>
          <a:xfrm>
            <a:off x="7354728" y="3675817"/>
            <a:ext cx="1251347" cy="8165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Where learning happens</a:t>
            </a:r>
            <a:endParaRPr 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 18">
            <a:extLst>
              <a:ext uri="{FF2B5EF4-FFF2-40B4-BE49-F238E27FC236}">
                <a16:creationId xmlns:a16="http://schemas.microsoft.com/office/drawing/2014/main" id="{DED7E36C-7F8E-DDCB-DC76-CBF474C3FC04}"/>
              </a:ext>
            </a:extLst>
          </p:cNvPr>
          <p:cNvSpPr/>
          <p:nvPr/>
        </p:nvSpPr>
        <p:spPr>
          <a:xfrm>
            <a:off x="8953737" y="3675817"/>
            <a:ext cx="1246584" cy="5443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In hidden layers</a:t>
            </a:r>
            <a:endParaRPr 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 19">
            <a:extLst>
              <a:ext uri="{FF2B5EF4-FFF2-40B4-BE49-F238E27FC236}">
                <a16:creationId xmlns:a16="http://schemas.microsoft.com/office/drawing/2014/main" id="{7C935C8B-46B4-CC77-03F5-2739030086B5}"/>
              </a:ext>
            </a:extLst>
          </p:cNvPr>
          <p:cNvSpPr/>
          <p:nvPr/>
        </p:nvSpPr>
        <p:spPr>
          <a:xfrm>
            <a:off x="10547984" y="3675817"/>
            <a:ext cx="1148834" cy="2721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In FFN blocks</a:t>
            </a:r>
            <a:endParaRPr 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 21">
            <a:extLst>
              <a:ext uri="{FF2B5EF4-FFF2-40B4-BE49-F238E27FC236}">
                <a16:creationId xmlns:a16="http://schemas.microsoft.com/office/drawing/2014/main" id="{1A4272BF-1399-8568-B961-F2423981EB80}"/>
              </a:ext>
            </a:extLst>
          </p:cNvPr>
          <p:cNvSpPr/>
          <p:nvPr/>
        </p:nvSpPr>
        <p:spPr>
          <a:xfrm>
            <a:off x="7354728" y="4426286"/>
            <a:ext cx="1251347" cy="5443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How it processes</a:t>
            </a:r>
            <a:endParaRPr 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 22">
            <a:extLst>
              <a:ext uri="{FF2B5EF4-FFF2-40B4-BE49-F238E27FC236}">
                <a16:creationId xmlns:a16="http://schemas.microsoft.com/office/drawing/2014/main" id="{615AF9CF-C8D6-2E5A-BC70-9056B29E8247}"/>
              </a:ext>
            </a:extLst>
          </p:cNvPr>
          <p:cNvSpPr/>
          <p:nvPr/>
        </p:nvSpPr>
        <p:spPr>
          <a:xfrm>
            <a:off x="8953737" y="4426286"/>
            <a:ext cx="1246584" cy="2721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All at once</a:t>
            </a:r>
            <a:endParaRPr 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 23">
            <a:extLst>
              <a:ext uri="{FF2B5EF4-FFF2-40B4-BE49-F238E27FC236}">
                <a16:creationId xmlns:a16="http://schemas.microsoft.com/office/drawing/2014/main" id="{7B2CDC9D-E60B-1CF5-A8B9-C313A6A352F5}"/>
              </a:ext>
            </a:extLst>
          </p:cNvPr>
          <p:cNvSpPr/>
          <p:nvPr/>
        </p:nvSpPr>
        <p:spPr>
          <a:xfrm>
            <a:off x="10547984" y="4426286"/>
            <a:ext cx="1148834" cy="8165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Each word separately (in parallel)</a:t>
            </a:r>
            <a:endParaRPr 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Shape 24">
            <a:extLst>
              <a:ext uri="{FF2B5EF4-FFF2-40B4-BE49-F238E27FC236}">
                <a16:creationId xmlns:a16="http://schemas.microsoft.com/office/drawing/2014/main" id="{AB906A6E-5FDF-714E-2486-2EBE9062DD6B}"/>
              </a:ext>
            </a:extLst>
          </p:cNvPr>
          <p:cNvSpPr/>
          <p:nvPr/>
        </p:nvSpPr>
        <p:spPr>
          <a:xfrm>
            <a:off x="7184587" y="5257289"/>
            <a:ext cx="4682252" cy="1011793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 25">
            <a:extLst>
              <a:ext uri="{FF2B5EF4-FFF2-40B4-BE49-F238E27FC236}">
                <a16:creationId xmlns:a16="http://schemas.microsoft.com/office/drawing/2014/main" id="{0E17811A-3F42-E75E-3829-6AD7D8E926C8}"/>
              </a:ext>
            </a:extLst>
          </p:cNvPr>
          <p:cNvSpPr/>
          <p:nvPr/>
        </p:nvSpPr>
        <p:spPr>
          <a:xfrm>
            <a:off x="7354728" y="5366945"/>
            <a:ext cx="1251347" cy="2721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How often</a:t>
            </a:r>
            <a:endParaRPr 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 26">
            <a:extLst>
              <a:ext uri="{FF2B5EF4-FFF2-40B4-BE49-F238E27FC236}">
                <a16:creationId xmlns:a16="http://schemas.microsoft.com/office/drawing/2014/main" id="{5149A99D-BE35-F35B-1AAE-B2A5CB881556}"/>
              </a:ext>
            </a:extLst>
          </p:cNvPr>
          <p:cNvSpPr/>
          <p:nvPr/>
        </p:nvSpPr>
        <p:spPr>
          <a:xfrm>
            <a:off x="8953737" y="5366945"/>
            <a:ext cx="1246584" cy="2721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One time</a:t>
            </a:r>
            <a:endParaRPr 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 27">
            <a:extLst>
              <a:ext uri="{FF2B5EF4-FFF2-40B4-BE49-F238E27FC236}">
                <a16:creationId xmlns:a16="http://schemas.microsoft.com/office/drawing/2014/main" id="{6A047BD4-3F5E-C8B7-5B99-3CD0EEF0ADFA}"/>
              </a:ext>
            </a:extLst>
          </p:cNvPr>
          <p:cNvSpPr/>
          <p:nvPr/>
        </p:nvSpPr>
        <p:spPr>
          <a:xfrm>
            <a:off x="10547984" y="5366945"/>
            <a:ext cx="1148834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Repeats after every attention block</a:t>
            </a:r>
            <a:endParaRPr 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20305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8C4DDC-C9A2-14DC-8DFA-85A37DD31E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id="{689F6C58-AAA2-3BD0-1399-C8E177AAFC69}"/>
              </a:ext>
            </a:extLst>
          </p:cNvPr>
          <p:cNvSpPr/>
          <p:nvPr/>
        </p:nvSpPr>
        <p:spPr>
          <a:xfrm>
            <a:off x="260390" y="213122"/>
            <a:ext cx="6683812" cy="566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450"/>
              </a:lnSpc>
              <a:buNone/>
            </a:pPr>
            <a:r>
              <a:rPr lang="en-US" sz="3200" b="1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Repeat: add &amp; normalize again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1">
            <a:extLst>
              <a:ext uri="{FF2B5EF4-FFF2-40B4-BE49-F238E27FC236}">
                <a16:creationId xmlns:a16="http://schemas.microsoft.com/office/drawing/2014/main" id="{16020604-1E56-A8CD-97BF-DE21C4DA2E7C}"/>
              </a:ext>
            </a:extLst>
          </p:cNvPr>
          <p:cNvSpPr/>
          <p:nvPr/>
        </p:nvSpPr>
        <p:spPr>
          <a:xfrm>
            <a:off x="260391" y="984171"/>
            <a:ext cx="10579060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b="1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After the FFN reshapes the meaning of each word, we do two quick things again - just like after attention: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hape 2">
            <a:extLst>
              <a:ext uri="{FF2B5EF4-FFF2-40B4-BE49-F238E27FC236}">
                <a16:creationId xmlns:a16="http://schemas.microsoft.com/office/drawing/2014/main" id="{92EA6AB0-0634-B4A0-A50C-DD1DAA311EA9}"/>
              </a:ext>
            </a:extLst>
          </p:cNvPr>
          <p:cNvSpPr/>
          <p:nvPr/>
        </p:nvSpPr>
        <p:spPr>
          <a:xfrm>
            <a:off x="260390" y="1862256"/>
            <a:ext cx="3672618" cy="3668197"/>
          </a:xfrm>
          <a:prstGeom prst="roundRect">
            <a:avLst>
              <a:gd name="adj" fmla="val 237"/>
            </a:avLst>
          </a:prstGeom>
          <a:solidFill>
            <a:srgbClr val="E7FDFE"/>
          </a:solidFill>
          <a:ln w="7620">
            <a:solidFill>
              <a:srgbClr val="B4E1E3"/>
            </a:solidFill>
            <a:prstDash val="solid"/>
          </a:ln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3">
            <a:extLst>
              <a:ext uri="{FF2B5EF4-FFF2-40B4-BE49-F238E27FC236}">
                <a16:creationId xmlns:a16="http://schemas.microsoft.com/office/drawing/2014/main" id="{46C04672-4E42-DD14-6104-0EEF5F83473C}"/>
              </a:ext>
            </a:extLst>
          </p:cNvPr>
          <p:cNvSpPr/>
          <p:nvPr/>
        </p:nvSpPr>
        <p:spPr>
          <a:xfrm>
            <a:off x="449461" y="2051327"/>
            <a:ext cx="3259812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b="1" dirty="0">
                <a:solidFill>
                  <a:srgbClr val="272525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Step 1: add original input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4">
            <a:extLst>
              <a:ext uri="{FF2B5EF4-FFF2-40B4-BE49-F238E27FC236}">
                <a16:creationId xmlns:a16="http://schemas.microsoft.com/office/drawing/2014/main" id="{88D1AF76-57BB-CE56-548F-A5D49B5D880F}"/>
              </a:ext>
            </a:extLst>
          </p:cNvPr>
          <p:cNvSpPr/>
          <p:nvPr/>
        </p:nvSpPr>
        <p:spPr>
          <a:xfrm>
            <a:off x="449462" y="2500312"/>
            <a:ext cx="3131128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We </a:t>
            </a: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add back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the input from before the FFN. This is another </a:t>
            </a: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residual connection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that protects what the model has already learned.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5">
            <a:extLst>
              <a:ext uri="{FF2B5EF4-FFF2-40B4-BE49-F238E27FC236}">
                <a16:creationId xmlns:a16="http://schemas.microsoft.com/office/drawing/2014/main" id="{734E5592-954B-5EAA-CE67-6EE69A3AB035}"/>
              </a:ext>
            </a:extLst>
          </p:cNvPr>
          <p:cNvSpPr/>
          <p:nvPr/>
        </p:nvSpPr>
        <p:spPr>
          <a:xfrm>
            <a:off x="721638" y="4155995"/>
            <a:ext cx="2909683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It’s like saying,</a:t>
            </a:r>
            <a:r>
              <a:rPr lang="en-US" sz="1400" i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“Keep what we just figured out, but don’t forget where we came from.”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hape 6">
            <a:extLst>
              <a:ext uri="{FF2B5EF4-FFF2-40B4-BE49-F238E27FC236}">
                <a16:creationId xmlns:a16="http://schemas.microsoft.com/office/drawing/2014/main" id="{32615510-F152-EAA1-9E2F-38600EC82981}"/>
              </a:ext>
            </a:extLst>
          </p:cNvPr>
          <p:cNvSpPr/>
          <p:nvPr/>
        </p:nvSpPr>
        <p:spPr>
          <a:xfrm>
            <a:off x="449461" y="4155995"/>
            <a:ext cx="22860" cy="1088708"/>
          </a:xfrm>
          <a:prstGeom prst="rect">
            <a:avLst/>
          </a:prstGeom>
          <a:solidFill>
            <a:srgbClr val="0AD1D8"/>
          </a:solidFill>
          <a:ln/>
        </p:spPr>
        <p:txBody>
          <a:bodyPr/>
          <a:lstStyle/>
          <a:p>
            <a:endParaRPr lang="en-US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Shape 7">
            <a:extLst>
              <a:ext uri="{FF2B5EF4-FFF2-40B4-BE49-F238E27FC236}">
                <a16:creationId xmlns:a16="http://schemas.microsoft.com/office/drawing/2014/main" id="{2D1C1980-AF20-0373-9C9C-8D12C0F1601D}"/>
              </a:ext>
            </a:extLst>
          </p:cNvPr>
          <p:cNvSpPr/>
          <p:nvPr/>
        </p:nvSpPr>
        <p:spPr>
          <a:xfrm>
            <a:off x="4236840" y="1862256"/>
            <a:ext cx="3672618" cy="3668197"/>
          </a:xfrm>
          <a:prstGeom prst="roundRect">
            <a:avLst>
              <a:gd name="adj" fmla="val 237"/>
            </a:avLst>
          </a:prstGeom>
          <a:solidFill>
            <a:srgbClr val="E7FDFE"/>
          </a:solidFill>
          <a:ln w="7620">
            <a:solidFill>
              <a:srgbClr val="B4E1E3"/>
            </a:solidFill>
            <a:prstDash val="solid"/>
          </a:ln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8">
            <a:extLst>
              <a:ext uri="{FF2B5EF4-FFF2-40B4-BE49-F238E27FC236}">
                <a16:creationId xmlns:a16="http://schemas.microsoft.com/office/drawing/2014/main" id="{F40CD692-BC9A-7E59-5A99-FBA4A0CE50ED}"/>
              </a:ext>
            </a:extLst>
          </p:cNvPr>
          <p:cNvSpPr/>
          <p:nvPr/>
        </p:nvSpPr>
        <p:spPr>
          <a:xfrm>
            <a:off x="4425911" y="2051327"/>
            <a:ext cx="3111460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b="1" dirty="0">
                <a:solidFill>
                  <a:srgbClr val="272525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Step 2: normalize again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9">
            <a:extLst>
              <a:ext uri="{FF2B5EF4-FFF2-40B4-BE49-F238E27FC236}">
                <a16:creationId xmlns:a16="http://schemas.microsoft.com/office/drawing/2014/main" id="{6B805C0C-3FB8-3C5B-63B1-688F2FE17B07}"/>
              </a:ext>
            </a:extLst>
          </p:cNvPr>
          <p:cNvSpPr/>
          <p:nvPr/>
        </p:nvSpPr>
        <p:spPr>
          <a:xfrm>
            <a:off x="4425912" y="2500312"/>
            <a:ext cx="3131128" cy="1814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We then </a:t>
            </a: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normalize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the result (just like last time), so the numbers stay in a stable range.This helps the model </a:t>
            </a: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learn more smoothly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as we stack more layers.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Shape 10">
            <a:extLst>
              <a:ext uri="{FF2B5EF4-FFF2-40B4-BE49-F238E27FC236}">
                <a16:creationId xmlns:a16="http://schemas.microsoft.com/office/drawing/2014/main" id="{87A11DC8-2DE7-D470-569A-D4CFD4B538DD}"/>
              </a:ext>
            </a:extLst>
          </p:cNvPr>
          <p:cNvSpPr/>
          <p:nvPr/>
        </p:nvSpPr>
        <p:spPr>
          <a:xfrm>
            <a:off x="8213290" y="1862256"/>
            <a:ext cx="3672721" cy="3668197"/>
          </a:xfrm>
          <a:prstGeom prst="roundRect">
            <a:avLst>
              <a:gd name="adj" fmla="val 237"/>
            </a:avLst>
          </a:prstGeom>
          <a:solidFill>
            <a:srgbClr val="E7FDFE"/>
          </a:solidFill>
          <a:ln w="7620">
            <a:solidFill>
              <a:srgbClr val="B4E1E3"/>
            </a:solidFill>
            <a:prstDash val="solid"/>
          </a:ln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11">
            <a:extLst>
              <a:ext uri="{FF2B5EF4-FFF2-40B4-BE49-F238E27FC236}">
                <a16:creationId xmlns:a16="http://schemas.microsoft.com/office/drawing/2014/main" id="{5F2AFFE2-310A-D7DF-540B-2BE57DDD0FDD}"/>
              </a:ext>
            </a:extLst>
          </p:cNvPr>
          <p:cNvSpPr/>
          <p:nvPr/>
        </p:nvSpPr>
        <p:spPr>
          <a:xfrm>
            <a:off x="8402361" y="2051327"/>
            <a:ext cx="2721888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b="1" dirty="0">
                <a:solidFill>
                  <a:srgbClr val="272525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Why it matters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 12">
            <a:extLst>
              <a:ext uri="{FF2B5EF4-FFF2-40B4-BE49-F238E27FC236}">
                <a16:creationId xmlns:a16="http://schemas.microsoft.com/office/drawing/2014/main" id="{5F188DB0-3C9E-69D3-94E8-90509949344F}"/>
              </a:ext>
            </a:extLst>
          </p:cNvPr>
          <p:cNvSpPr/>
          <p:nvPr/>
        </p:nvSpPr>
        <p:spPr>
          <a:xfrm>
            <a:off x="8402361" y="2500312"/>
            <a:ext cx="313122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250"/>
              </a:lnSpc>
              <a:buSzPct val="100000"/>
              <a:buChar char="•"/>
            </a:pP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Keeps the meaning steady and avoids sudden shifts.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 13">
            <a:extLst>
              <a:ext uri="{FF2B5EF4-FFF2-40B4-BE49-F238E27FC236}">
                <a16:creationId xmlns:a16="http://schemas.microsoft.com/office/drawing/2014/main" id="{79E445A7-2393-11D4-4279-55ACF2D489D1}"/>
              </a:ext>
            </a:extLst>
          </p:cNvPr>
          <p:cNvSpPr/>
          <p:nvPr/>
        </p:nvSpPr>
        <p:spPr>
          <a:xfrm>
            <a:off x="8402361" y="3289577"/>
            <a:ext cx="3131225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250"/>
              </a:lnSpc>
              <a:buSzPct val="100000"/>
              <a:buChar char="•"/>
            </a:pP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Makes sure every new transformation builds on what came before.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14">
            <a:extLst>
              <a:ext uri="{FF2B5EF4-FFF2-40B4-BE49-F238E27FC236}">
                <a16:creationId xmlns:a16="http://schemas.microsoft.com/office/drawing/2014/main" id="{F74D47E4-BF60-BA9D-9FE2-4C352EC7E42B}"/>
              </a:ext>
            </a:extLst>
          </p:cNvPr>
          <p:cNvSpPr/>
          <p:nvPr/>
        </p:nvSpPr>
        <p:spPr>
          <a:xfrm>
            <a:off x="8402361" y="4441745"/>
            <a:ext cx="3131225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250"/>
              </a:lnSpc>
              <a:buSzPct val="100000"/>
              <a:buChar char="•"/>
            </a:pP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Prepares the model to pass the improved meaning into the </a:t>
            </a: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next transformer block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.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 15">
            <a:extLst>
              <a:ext uri="{FF2B5EF4-FFF2-40B4-BE49-F238E27FC236}">
                <a16:creationId xmlns:a16="http://schemas.microsoft.com/office/drawing/2014/main" id="{8D4CEBF2-E60B-67BE-2113-F06E5FB5EBEB}"/>
              </a:ext>
            </a:extLst>
          </p:cNvPr>
          <p:cNvSpPr/>
          <p:nvPr/>
        </p:nvSpPr>
        <p:spPr>
          <a:xfrm>
            <a:off x="260390" y="5728216"/>
            <a:ext cx="11564899" cy="68794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✅</a:t>
            </a:r>
            <a:r>
              <a:rPr lang="en-US" b="1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 This completes one transformer block. And in powerful models like GPT, this same block is repeated many times - each layer building more understanding, until an output is generated.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75973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8E0AE3-6466-05D9-965A-610B220A14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id="{D85CE0E0-C25B-52A7-6EDA-5F3951AB8EDE}"/>
              </a:ext>
            </a:extLst>
          </p:cNvPr>
          <p:cNvSpPr/>
          <p:nvPr/>
        </p:nvSpPr>
        <p:spPr>
          <a:xfrm>
            <a:off x="283607" y="141645"/>
            <a:ext cx="5564046" cy="4188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250"/>
              </a:lnSpc>
              <a:buNone/>
            </a:pPr>
            <a:r>
              <a:rPr lang="en-US" sz="2600" b="1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We've taken a full tour of the transformer!</a:t>
            </a:r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1">
            <a:extLst>
              <a:ext uri="{FF2B5EF4-FFF2-40B4-BE49-F238E27FC236}">
                <a16:creationId xmlns:a16="http://schemas.microsoft.com/office/drawing/2014/main" id="{D7D004BC-DF61-F430-440A-E2E9A6D1CE69}"/>
              </a:ext>
            </a:extLst>
          </p:cNvPr>
          <p:cNvSpPr/>
          <p:nvPr/>
        </p:nvSpPr>
        <p:spPr>
          <a:xfrm>
            <a:off x="283607" y="758177"/>
            <a:ext cx="5577431" cy="2513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600" b="1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Let’s recap what happens, step-by-step, inside one transformer layer: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19A790A3-0D19-6E36-59BC-16EC502F61FB}"/>
              </a:ext>
            </a:extLst>
          </p:cNvPr>
          <p:cNvGrpSpPr/>
          <p:nvPr/>
        </p:nvGrpSpPr>
        <p:grpSpPr>
          <a:xfrm>
            <a:off x="283608" y="1364536"/>
            <a:ext cx="8511142" cy="592752"/>
            <a:chOff x="283608" y="1364536"/>
            <a:chExt cx="8511142" cy="592752"/>
          </a:xfrm>
        </p:grpSpPr>
        <p:sp>
          <p:nvSpPr>
            <p:cNvPr id="4" name="Shape 2">
              <a:extLst>
                <a:ext uri="{FF2B5EF4-FFF2-40B4-BE49-F238E27FC236}">
                  <a16:creationId xmlns:a16="http://schemas.microsoft.com/office/drawing/2014/main" id="{5CBF8BF4-EA7E-343E-AB7D-AC8F36CA6FE7}"/>
                </a:ext>
              </a:extLst>
            </p:cNvPr>
            <p:cNvSpPr/>
            <p:nvPr/>
          </p:nvSpPr>
          <p:spPr>
            <a:xfrm>
              <a:off x="283608" y="1364536"/>
              <a:ext cx="245676" cy="301585"/>
            </a:xfrm>
            <a:prstGeom prst="roundRect">
              <a:avLst>
                <a:gd name="adj" fmla="val 3032"/>
              </a:avLst>
            </a:prstGeom>
            <a:solidFill>
              <a:srgbClr val="E7FDFE"/>
            </a:solidFill>
            <a:ln w="7620">
              <a:solidFill>
                <a:srgbClr val="B4E1E3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Text 3">
              <a:extLst>
                <a:ext uri="{FF2B5EF4-FFF2-40B4-BE49-F238E27FC236}">
                  <a16:creationId xmlns:a16="http://schemas.microsoft.com/office/drawing/2014/main" id="{1A5B1A50-FD13-3D84-D3C8-660FCB8CF6BD}"/>
                </a:ext>
              </a:extLst>
            </p:cNvPr>
            <p:cNvSpPr/>
            <p:nvPr/>
          </p:nvSpPr>
          <p:spPr>
            <a:xfrm>
              <a:off x="324325" y="1437228"/>
              <a:ext cx="163720" cy="251341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ctr">
                <a:lnSpc>
                  <a:spcPts val="1550"/>
                </a:lnSpc>
                <a:buNone/>
              </a:pPr>
              <a:r>
                <a:rPr lang="en-US" sz="1600" b="1" dirty="0">
                  <a:solidFill>
                    <a:srgbClr val="272525"/>
                  </a:solidFill>
                  <a:latin typeface="Arial" panose="020B0604020202020204" pitchFamily="34" charset="0"/>
                  <a:ea typeface="Inter Bold" pitchFamily="34" charset="-122"/>
                  <a:cs typeface="Arial" panose="020B0604020202020204" pitchFamily="34" charset="0"/>
                </a:rPr>
                <a:t>1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Text 4">
              <a:extLst>
                <a:ext uri="{FF2B5EF4-FFF2-40B4-BE49-F238E27FC236}">
                  <a16:creationId xmlns:a16="http://schemas.microsoft.com/office/drawing/2014/main" id="{5AD4D333-36D5-9235-EB47-FD54F9E03000}"/>
                </a:ext>
              </a:extLst>
            </p:cNvPr>
            <p:cNvSpPr/>
            <p:nvPr/>
          </p:nvSpPr>
          <p:spPr>
            <a:xfrm>
              <a:off x="719138" y="1389658"/>
              <a:ext cx="5109161" cy="258961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1950"/>
                </a:lnSpc>
                <a:buNone/>
              </a:pPr>
              <a:r>
                <a:rPr lang="en-US" sz="1600" b="1" dirty="0">
                  <a:solidFill>
                    <a:srgbClr val="272525"/>
                  </a:solidFill>
                  <a:latin typeface="Arial" panose="020B0604020202020204" pitchFamily="34" charset="0"/>
                  <a:ea typeface="Inter Bold" pitchFamily="34" charset="-122"/>
                  <a:cs typeface="Arial" panose="020B0604020202020204" pitchFamily="34" charset="0"/>
                </a:rPr>
                <a:t>Input Embedding (</a:t>
              </a:r>
              <a:r>
                <a:rPr lang="en-US" sz="1600" b="1" dirty="0">
                  <a:solidFill>
                    <a:srgbClr val="000000"/>
                  </a:solidFill>
                  <a:latin typeface="Arial" panose="020B0604020202020204" pitchFamily="34" charset="0"/>
                  <a:ea typeface="Inter Bold" pitchFamily="34" charset="-122"/>
                  <a:cs typeface="Arial" panose="020B0604020202020204" pitchFamily="34" charset="0"/>
                </a:rPr>
                <a:t>✅</a:t>
              </a:r>
              <a:r>
                <a:rPr lang="en-US" sz="1600" b="1" dirty="0">
                  <a:solidFill>
                    <a:srgbClr val="272525"/>
                  </a:solidFill>
                  <a:latin typeface="Arial" panose="020B0604020202020204" pitchFamily="34" charset="0"/>
                  <a:ea typeface="Inter Bold" pitchFamily="34" charset="-122"/>
                  <a:cs typeface="Arial" panose="020B0604020202020204" pitchFamily="34" charset="0"/>
                </a:rPr>
                <a:t> </a:t>
              </a:r>
              <a:r>
                <a:rPr lang="en-US" sz="1600" b="1" i="1" dirty="0">
                  <a:solidFill>
                    <a:srgbClr val="272525"/>
                  </a:solidFill>
                  <a:latin typeface="Arial" panose="020B0604020202020204" pitchFamily="34" charset="0"/>
                  <a:ea typeface="Inter Bold" pitchFamily="34" charset="-122"/>
                  <a:cs typeface="Arial" panose="020B0604020202020204" pitchFamily="34" charset="0"/>
                </a:rPr>
                <a:t>each word knows what it is and where it is</a:t>
              </a:r>
              <a:r>
                <a:rPr lang="en-US" sz="1600" b="1" dirty="0">
                  <a:solidFill>
                    <a:srgbClr val="272525"/>
                  </a:solidFill>
                  <a:latin typeface="Arial" panose="020B0604020202020204" pitchFamily="34" charset="0"/>
                  <a:ea typeface="Inter Bold" pitchFamily="34" charset="-122"/>
                  <a:cs typeface="Arial" panose="020B0604020202020204" pitchFamily="34" charset="0"/>
                </a:rPr>
                <a:t>)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Text 5">
              <a:extLst>
                <a:ext uri="{FF2B5EF4-FFF2-40B4-BE49-F238E27FC236}">
                  <a16:creationId xmlns:a16="http://schemas.microsoft.com/office/drawing/2014/main" id="{99B60B01-3ED8-8DD8-FED8-CFA7C32675A9}"/>
                </a:ext>
              </a:extLst>
            </p:cNvPr>
            <p:cNvSpPr/>
            <p:nvPr/>
          </p:nvSpPr>
          <p:spPr>
            <a:xfrm>
              <a:off x="719138" y="1689278"/>
              <a:ext cx="8075612" cy="26801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342900" indent="-342900" algn="l">
                <a:lnSpc>
                  <a:spcPts val="1650"/>
                </a:lnSpc>
                <a:buSzPct val="100000"/>
                <a:buChar char="•"/>
              </a:pPr>
              <a:r>
                <a:rPr lang="en-US" sz="1200" dirty="0">
                  <a:solidFill>
                    <a:srgbClr val="272525"/>
                  </a:solidFill>
                  <a:latin typeface="Arial" panose="020B0604020202020204" pitchFamily="34" charset="0"/>
                  <a:ea typeface="Inter" pitchFamily="34" charset="-122"/>
                  <a:cs typeface="Arial" panose="020B0604020202020204" pitchFamily="34" charset="0"/>
                </a:rPr>
                <a:t>Text is turned into number lists using </a:t>
              </a:r>
              <a:r>
                <a:rPr lang="en-US" sz="1200" b="1" dirty="0">
                  <a:solidFill>
                    <a:srgbClr val="272525"/>
                  </a:solidFill>
                  <a:latin typeface="Arial" panose="020B0604020202020204" pitchFamily="34" charset="0"/>
                  <a:ea typeface="Inter" pitchFamily="34" charset="-122"/>
                  <a:cs typeface="Arial" panose="020B0604020202020204" pitchFamily="34" charset="0"/>
                </a:rPr>
                <a:t>word embeddings</a:t>
              </a:r>
              <a:r>
                <a:rPr lang="en-US" sz="1200" dirty="0">
                  <a:solidFill>
                    <a:srgbClr val="272525"/>
                  </a:solidFill>
                  <a:latin typeface="Arial" panose="020B0604020202020204" pitchFamily="34" charset="0"/>
                  <a:ea typeface="Inter" pitchFamily="34" charset="-122"/>
                  <a:cs typeface="Arial" panose="020B0604020202020204" pitchFamily="34" charset="0"/>
                </a:rPr>
                <a:t>. </a:t>
              </a:r>
              <a:r>
                <a:rPr lang="en-US" sz="1200" b="1" dirty="0">
                  <a:solidFill>
                    <a:srgbClr val="272525"/>
                  </a:solidFill>
                  <a:latin typeface="Arial" panose="020B0604020202020204" pitchFamily="34" charset="0"/>
                  <a:ea typeface="Inter" pitchFamily="34" charset="-122"/>
                  <a:cs typeface="Arial" panose="020B0604020202020204" pitchFamily="34" charset="0"/>
                </a:rPr>
                <a:t>Positional encoding</a:t>
              </a:r>
              <a:r>
                <a:rPr lang="en-US" sz="1200" dirty="0">
                  <a:solidFill>
                    <a:srgbClr val="272525"/>
                  </a:solidFill>
                  <a:latin typeface="Arial" panose="020B0604020202020204" pitchFamily="34" charset="0"/>
                  <a:ea typeface="Inter" pitchFamily="34" charset="-122"/>
                  <a:cs typeface="Arial" panose="020B0604020202020204" pitchFamily="34" charset="0"/>
                </a:rPr>
                <a:t> is added so the model knows word order.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0859CFA-852D-FE3E-BA67-A1102C84AE98}"/>
              </a:ext>
            </a:extLst>
          </p:cNvPr>
          <p:cNvGrpSpPr/>
          <p:nvPr/>
        </p:nvGrpSpPr>
        <p:grpSpPr>
          <a:xfrm>
            <a:off x="283608" y="2227875"/>
            <a:ext cx="8511142" cy="860762"/>
            <a:chOff x="283608" y="2270953"/>
            <a:chExt cx="8511142" cy="860762"/>
          </a:xfrm>
        </p:grpSpPr>
        <p:sp>
          <p:nvSpPr>
            <p:cNvPr id="8" name="Shape 6">
              <a:extLst>
                <a:ext uri="{FF2B5EF4-FFF2-40B4-BE49-F238E27FC236}">
                  <a16:creationId xmlns:a16="http://schemas.microsoft.com/office/drawing/2014/main" id="{D5AAE626-C1DA-7D9B-34CD-026776C8AC75}"/>
                </a:ext>
              </a:extLst>
            </p:cNvPr>
            <p:cNvSpPr/>
            <p:nvPr/>
          </p:nvSpPr>
          <p:spPr>
            <a:xfrm>
              <a:off x="283608" y="2270953"/>
              <a:ext cx="245676" cy="301585"/>
            </a:xfrm>
            <a:prstGeom prst="roundRect">
              <a:avLst>
                <a:gd name="adj" fmla="val 3032"/>
              </a:avLst>
            </a:prstGeom>
            <a:solidFill>
              <a:srgbClr val="E7FDFE"/>
            </a:solidFill>
            <a:ln w="7620">
              <a:solidFill>
                <a:srgbClr val="B4E1E3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Text 7">
              <a:extLst>
                <a:ext uri="{FF2B5EF4-FFF2-40B4-BE49-F238E27FC236}">
                  <a16:creationId xmlns:a16="http://schemas.microsoft.com/office/drawing/2014/main" id="{7BC06D85-F2EF-ECCF-D832-06F17CA52F67}"/>
                </a:ext>
              </a:extLst>
            </p:cNvPr>
            <p:cNvSpPr/>
            <p:nvPr/>
          </p:nvSpPr>
          <p:spPr>
            <a:xfrm>
              <a:off x="324325" y="2343646"/>
              <a:ext cx="163720" cy="251341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ctr">
                <a:lnSpc>
                  <a:spcPts val="1550"/>
                </a:lnSpc>
                <a:buNone/>
              </a:pPr>
              <a:r>
                <a:rPr lang="en-US" sz="1600" b="1" dirty="0">
                  <a:solidFill>
                    <a:srgbClr val="272525"/>
                  </a:solidFill>
                  <a:latin typeface="Arial" panose="020B0604020202020204" pitchFamily="34" charset="0"/>
                  <a:ea typeface="Inter Bold" pitchFamily="34" charset="-122"/>
                  <a:cs typeface="Arial" panose="020B0604020202020204" pitchFamily="34" charset="0"/>
                </a:rPr>
                <a:t>2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Text 8">
              <a:extLst>
                <a:ext uri="{FF2B5EF4-FFF2-40B4-BE49-F238E27FC236}">
                  <a16:creationId xmlns:a16="http://schemas.microsoft.com/office/drawing/2014/main" id="{D69FD0B7-BBB0-B927-1DBF-2940495C4A73}"/>
                </a:ext>
              </a:extLst>
            </p:cNvPr>
            <p:cNvSpPr/>
            <p:nvPr/>
          </p:nvSpPr>
          <p:spPr>
            <a:xfrm>
              <a:off x="719138" y="2296076"/>
              <a:ext cx="4837297" cy="258961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1950"/>
                </a:lnSpc>
                <a:buNone/>
              </a:pPr>
              <a:r>
                <a:rPr lang="en-US" sz="1600" b="1" dirty="0">
                  <a:solidFill>
                    <a:srgbClr val="272525"/>
                  </a:solidFill>
                  <a:latin typeface="Arial" panose="020B0604020202020204" pitchFamily="34" charset="0"/>
                  <a:ea typeface="Inter Bold" pitchFamily="34" charset="-122"/>
                  <a:cs typeface="Arial" panose="020B0604020202020204" pitchFamily="34" charset="0"/>
                </a:rPr>
                <a:t>Multi-Head Attention (</a:t>
              </a:r>
              <a:r>
                <a:rPr lang="en-US" sz="1600" b="1" dirty="0">
                  <a:solidFill>
                    <a:srgbClr val="000000"/>
                  </a:solidFill>
                  <a:latin typeface="Arial" panose="020B0604020202020204" pitchFamily="34" charset="0"/>
                  <a:ea typeface="Inter Bold" pitchFamily="34" charset="-122"/>
                  <a:cs typeface="Arial" panose="020B0604020202020204" pitchFamily="34" charset="0"/>
                </a:rPr>
                <a:t>✅</a:t>
              </a:r>
              <a:r>
                <a:rPr lang="en-US" sz="1600" b="1" i="1" dirty="0">
                  <a:solidFill>
                    <a:srgbClr val="272525"/>
                  </a:solidFill>
                  <a:latin typeface="Arial" panose="020B0604020202020204" pitchFamily="34" charset="0"/>
                  <a:ea typeface="Inter Bold" pitchFamily="34" charset="-122"/>
                  <a:cs typeface="Arial" panose="020B0604020202020204" pitchFamily="34" charset="0"/>
                </a:rPr>
                <a:t>each word is enriched with context</a:t>
              </a:r>
              <a:r>
                <a:rPr lang="en-US" sz="1600" b="1" dirty="0">
                  <a:solidFill>
                    <a:srgbClr val="272525"/>
                  </a:solidFill>
                  <a:latin typeface="Arial" panose="020B0604020202020204" pitchFamily="34" charset="0"/>
                  <a:ea typeface="Inter Bold" pitchFamily="34" charset="-122"/>
                  <a:cs typeface="Arial" panose="020B0604020202020204" pitchFamily="34" charset="0"/>
                </a:rPr>
                <a:t>)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Text 9">
              <a:extLst>
                <a:ext uri="{FF2B5EF4-FFF2-40B4-BE49-F238E27FC236}">
                  <a16:creationId xmlns:a16="http://schemas.microsoft.com/office/drawing/2014/main" id="{6B70FAEC-5234-7282-B0D9-49A123C86F59}"/>
                </a:ext>
              </a:extLst>
            </p:cNvPr>
            <p:cNvSpPr/>
            <p:nvPr/>
          </p:nvSpPr>
          <p:spPr>
            <a:xfrm>
              <a:off x="719138" y="2595696"/>
              <a:ext cx="8075612" cy="536019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342900" indent="-342900" algn="l">
                <a:lnSpc>
                  <a:spcPts val="1650"/>
                </a:lnSpc>
                <a:buSzPct val="100000"/>
                <a:buChar char="•"/>
              </a:pPr>
              <a:r>
                <a:rPr lang="en-US" sz="1200" dirty="0">
                  <a:solidFill>
                    <a:srgbClr val="272525"/>
                  </a:solidFill>
                  <a:latin typeface="Arial" panose="020B0604020202020204" pitchFamily="34" charset="0"/>
                  <a:ea typeface="Inter" pitchFamily="34" charset="-122"/>
                  <a:cs typeface="Arial" panose="020B0604020202020204" pitchFamily="34" charset="0"/>
                </a:rPr>
                <a:t>Every word asks: </a:t>
              </a:r>
              <a:r>
                <a:rPr lang="en-US" sz="1200" b="1" dirty="0">
                  <a:solidFill>
                    <a:srgbClr val="272525"/>
                  </a:solidFill>
                  <a:latin typeface="Arial" panose="020B0604020202020204" pitchFamily="34" charset="0"/>
                  <a:ea typeface="Inter" pitchFamily="34" charset="-122"/>
                  <a:cs typeface="Arial" panose="020B0604020202020204" pitchFamily="34" charset="0"/>
                </a:rPr>
                <a:t>“Who should I pay attention to?”</a:t>
              </a:r>
              <a:r>
                <a:rPr lang="en-US" sz="1200" dirty="0">
                  <a:solidFill>
                    <a:srgbClr val="272525"/>
                  </a:solidFill>
                  <a:latin typeface="Arial" panose="020B0604020202020204" pitchFamily="34" charset="0"/>
                  <a:ea typeface="Inter" pitchFamily="34" charset="-122"/>
                  <a:cs typeface="Arial" panose="020B0604020202020204" pitchFamily="34" charset="0"/>
                </a:rPr>
                <a:t> using </a:t>
              </a:r>
              <a:r>
                <a:rPr lang="en-US" sz="1200" b="1" dirty="0">
                  <a:solidFill>
                    <a:srgbClr val="272525"/>
                  </a:solidFill>
                  <a:latin typeface="Arial" panose="020B0604020202020204" pitchFamily="34" charset="0"/>
                  <a:ea typeface="Inter" pitchFamily="34" charset="-122"/>
                  <a:cs typeface="Arial" panose="020B0604020202020204" pitchFamily="34" charset="0"/>
                </a:rPr>
                <a:t>queries (Q)</a:t>
              </a:r>
              <a:r>
                <a:rPr lang="en-US" sz="1200" dirty="0">
                  <a:solidFill>
                    <a:srgbClr val="272525"/>
                  </a:solidFill>
                  <a:latin typeface="Arial" panose="020B0604020202020204" pitchFamily="34" charset="0"/>
                  <a:ea typeface="Inter" pitchFamily="34" charset="-122"/>
                  <a:cs typeface="Arial" panose="020B0604020202020204" pitchFamily="34" charset="0"/>
                </a:rPr>
                <a:t>. It compares with other words’ </a:t>
              </a:r>
              <a:r>
                <a:rPr lang="en-US" sz="1200" b="1" dirty="0">
                  <a:solidFill>
                    <a:srgbClr val="272525"/>
                  </a:solidFill>
                  <a:latin typeface="Arial" panose="020B0604020202020204" pitchFamily="34" charset="0"/>
                  <a:ea typeface="Inter" pitchFamily="34" charset="-122"/>
                  <a:cs typeface="Arial" panose="020B0604020202020204" pitchFamily="34" charset="0"/>
                </a:rPr>
                <a:t>keys (K)</a:t>
              </a:r>
              <a:r>
                <a:rPr lang="en-US" sz="1200" dirty="0">
                  <a:solidFill>
                    <a:srgbClr val="272525"/>
                  </a:solidFill>
                  <a:latin typeface="Arial" panose="020B0604020202020204" pitchFamily="34" charset="0"/>
                  <a:ea typeface="Inter" pitchFamily="34" charset="-122"/>
                  <a:cs typeface="Arial" panose="020B0604020202020204" pitchFamily="34" charset="0"/>
                </a:rPr>
                <a:t> to decide how much </a:t>
              </a:r>
              <a:r>
                <a:rPr lang="en-US" sz="1200" b="1" dirty="0">
                  <a:solidFill>
                    <a:srgbClr val="272525"/>
                  </a:solidFill>
                  <a:latin typeface="Arial" panose="020B0604020202020204" pitchFamily="34" charset="0"/>
                  <a:ea typeface="Inter" pitchFamily="34" charset="-122"/>
                  <a:cs typeface="Arial" panose="020B0604020202020204" pitchFamily="34" charset="0"/>
                </a:rPr>
                <a:t>value (V)</a:t>
              </a:r>
              <a:r>
                <a:rPr lang="en-US" sz="1200" dirty="0">
                  <a:solidFill>
                    <a:srgbClr val="272525"/>
                  </a:solidFill>
                  <a:latin typeface="Arial" panose="020B0604020202020204" pitchFamily="34" charset="0"/>
                  <a:ea typeface="Inter" pitchFamily="34" charset="-122"/>
                  <a:cs typeface="Arial" panose="020B0604020202020204" pitchFamily="34" charset="0"/>
                </a:rPr>
                <a:t> to take. </a:t>
              </a:r>
              <a:r>
                <a:rPr lang="en-US" sz="1200" b="1" dirty="0">
                  <a:solidFill>
                    <a:srgbClr val="272525"/>
                  </a:solidFill>
                  <a:latin typeface="Arial" panose="020B0604020202020204" pitchFamily="34" charset="0"/>
                  <a:ea typeface="Inter" pitchFamily="34" charset="-122"/>
                  <a:cs typeface="Arial" panose="020B0604020202020204" pitchFamily="34" charset="0"/>
                </a:rPr>
                <a:t>Multiple heads</a:t>
              </a:r>
              <a:r>
                <a:rPr lang="en-US" sz="1200" dirty="0">
                  <a:solidFill>
                    <a:srgbClr val="272525"/>
                  </a:solidFill>
                  <a:latin typeface="Arial" panose="020B0604020202020204" pitchFamily="34" charset="0"/>
                  <a:ea typeface="Inter" pitchFamily="34" charset="-122"/>
                  <a:cs typeface="Arial" panose="020B0604020202020204" pitchFamily="34" charset="0"/>
                </a:rPr>
                <a:t> explore different relationships in parallel.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2479B9CF-5CE0-42E4-8934-BD9B2861DCF5}"/>
              </a:ext>
            </a:extLst>
          </p:cNvPr>
          <p:cNvGrpSpPr/>
          <p:nvPr/>
        </p:nvGrpSpPr>
        <p:grpSpPr>
          <a:xfrm>
            <a:off x="283608" y="3359224"/>
            <a:ext cx="8511142" cy="592752"/>
            <a:chOff x="283608" y="3493011"/>
            <a:chExt cx="8511142" cy="592752"/>
          </a:xfrm>
        </p:grpSpPr>
        <p:sp>
          <p:nvSpPr>
            <p:cNvPr id="12" name="Shape 10">
              <a:extLst>
                <a:ext uri="{FF2B5EF4-FFF2-40B4-BE49-F238E27FC236}">
                  <a16:creationId xmlns:a16="http://schemas.microsoft.com/office/drawing/2014/main" id="{A2CC91DC-15ED-74A6-21B9-4A6B33BCE557}"/>
                </a:ext>
              </a:extLst>
            </p:cNvPr>
            <p:cNvSpPr/>
            <p:nvPr/>
          </p:nvSpPr>
          <p:spPr>
            <a:xfrm>
              <a:off x="283608" y="3493011"/>
              <a:ext cx="245676" cy="301585"/>
            </a:xfrm>
            <a:prstGeom prst="roundRect">
              <a:avLst>
                <a:gd name="adj" fmla="val 3032"/>
              </a:avLst>
            </a:prstGeom>
            <a:solidFill>
              <a:srgbClr val="E7FDFE"/>
            </a:solidFill>
            <a:ln w="7620">
              <a:solidFill>
                <a:srgbClr val="B4E1E3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Text 11">
              <a:extLst>
                <a:ext uri="{FF2B5EF4-FFF2-40B4-BE49-F238E27FC236}">
                  <a16:creationId xmlns:a16="http://schemas.microsoft.com/office/drawing/2014/main" id="{B0F6EEC2-D19D-0446-6870-A88DD2D1BD6E}"/>
                </a:ext>
              </a:extLst>
            </p:cNvPr>
            <p:cNvSpPr/>
            <p:nvPr/>
          </p:nvSpPr>
          <p:spPr>
            <a:xfrm>
              <a:off x="324325" y="3565704"/>
              <a:ext cx="163720" cy="251341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ctr">
                <a:lnSpc>
                  <a:spcPts val="1550"/>
                </a:lnSpc>
                <a:buNone/>
              </a:pPr>
              <a:r>
                <a:rPr lang="en-US" sz="1600" b="1" dirty="0">
                  <a:solidFill>
                    <a:srgbClr val="272525"/>
                  </a:solidFill>
                  <a:latin typeface="Arial" panose="020B0604020202020204" pitchFamily="34" charset="0"/>
                  <a:ea typeface="Inter Bold" pitchFamily="34" charset="-122"/>
                  <a:cs typeface="Arial" panose="020B0604020202020204" pitchFamily="34" charset="0"/>
                </a:rPr>
                <a:t>3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Text 12">
              <a:extLst>
                <a:ext uri="{FF2B5EF4-FFF2-40B4-BE49-F238E27FC236}">
                  <a16:creationId xmlns:a16="http://schemas.microsoft.com/office/drawing/2014/main" id="{FCA14397-2933-D264-8F71-CDE3D7CD9290}"/>
                </a:ext>
              </a:extLst>
            </p:cNvPr>
            <p:cNvSpPr/>
            <p:nvPr/>
          </p:nvSpPr>
          <p:spPr>
            <a:xfrm>
              <a:off x="719138" y="3518133"/>
              <a:ext cx="5903319" cy="258961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1950"/>
                </a:lnSpc>
                <a:buNone/>
              </a:pPr>
              <a:r>
                <a:rPr lang="en-US" sz="1600" b="1" dirty="0">
                  <a:solidFill>
                    <a:srgbClr val="272525"/>
                  </a:solidFill>
                  <a:latin typeface="Arial" panose="020B0604020202020204" pitchFamily="34" charset="0"/>
                  <a:ea typeface="Inter Bold" pitchFamily="34" charset="-122"/>
                  <a:cs typeface="Arial" panose="020B0604020202020204" pitchFamily="34" charset="0"/>
                </a:rPr>
                <a:t>Add &amp; Normalize (First Time) (</a:t>
              </a:r>
              <a:r>
                <a:rPr lang="en-US" sz="1600" b="1" dirty="0">
                  <a:solidFill>
                    <a:srgbClr val="000000"/>
                  </a:solidFill>
                  <a:latin typeface="Arial" panose="020B0604020202020204" pitchFamily="34" charset="0"/>
                  <a:ea typeface="Inter Bold" pitchFamily="34" charset="-122"/>
                  <a:cs typeface="Arial" panose="020B0604020202020204" pitchFamily="34" charset="0"/>
                </a:rPr>
                <a:t>✅</a:t>
              </a:r>
              <a:r>
                <a:rPr lang="en-US" sz="1600" b="1" dirty="0">
                  <a:solidFill>
                    <a:srgbClr val="272525"/>
                  </a:solidFill>
                  <a:latin typeface="Arial" panose="020B0604020202020204" pitchFamily="34" charset="0"/>
                  <a:ea typeface="Inter Bold" pitchFamily="34" charset="-122"/>
                  <a:cs typeface="Arial" panose="020B0604020202020204" pitchFamily="34" charset="0"/>
                </a:rPr>
                <a:t>retains original input to stabilize learning)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Text 13">
              <a:extLst>
                <a:ext uri="{FF2B5EF4-FFF2-40B4-BE49-F238E27FC236}">
                  <a16:creationId xmlns:a16="http://schemas.microsoft.com/office/drawing/2014/main" id="{845B9C10-7A04-2421-531D-54423DBF54AE}"/>
                </a:ext>
              </a:extLst>
            </p:cNvPr>
            <p:cNvSpPr/>
            <p:nvPr/>
          </p:nvSpPr>
          <p:spPr>
            <a:xfrm>
              <a:off x="719138" y="3817753"/>
              <a:ext cx="8075612" cy="26801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342900" indent="-342900" algn="l">
                <a:lnSpc>
                  <a:spcPts val="1650"/>
                </a:lnSpc>
                <a:buSzPct val="100000"/>
                <a:buChar char="•"/>
              </a:pPr>
              <a:r>
                <a:rPr lang="en-US" sz="1200" dirty="0">
                  <a:solidFill>
                    <a:srgbClr val="272525"/>
                  </a:solidFill>
                  <a:latin typeface="Arial" panose="020B0604020202020204" pitchFamily="34" charset="0"/>
                  <a:ea typeface="Inter" pitchFamily="34" charset="-122"/>
                  <a:cs typeface="Arial" panose="020B0604020202020204" pitchFamily="34" charset="0"/>
                </a:rPr>
                <a:t>Original input is </a:t>
              </a:r>
              <a:r>
                <a:rPr lang="en-US" sz="1200" b="1" dirty="0">
                  <a:solidFill>
                    <a:srgbClr val="272525"/>
                  </a:solidFill>
                  <a:latin typeface="Arial" panose="020B0604020202020204" pitchFamily="34" charset="0"/>
                  <a:ea typeface="Inter" pitchFamily="34" charset="-122"/>
                  <a:cs typeface="Arial" panose="020B0604020202020204" pitchFamily="34" charset="0"/>
                </a:rPr>
                <a:t>added back</a:t>
              </a:r>
              <a:r>
                <a:rPr lang="en-US" sz="1200" dirty="0">
                  <a:solidFill>
                    <a:srgbClr val="272525"/>
                  </a:solidFill>
                  <a:latin typeface="Arial" panose="020B0604020202020204" pitchFamily="34" charset="0"/>
                  <a:ea typeface="Inter" pitchFamily="34" charset="-122"/>
                  <a:cs typeface="Arial" panose="020B0604020202020204" pitchFamily="34" charset="0"/>
                </a:rPr>
                <a:t> to the attention output then </a:t>
              </a:r>
              <a:r>
                <a:rPr lang="en-US" sz="1200" b="1" dirty="0">
                  <a:solidFill>
                    <a:srgbClr val="272525"/>
                  </a:solidFill>
                  <a:latin typeface="Arial" panose="020B0604020202020204" pitchFamily="34" charset="0"/>
                  <a:ea typeface="Inter" pitchFamily="34" charset="-122"/>
                  <a:cs typeface="Arial" panose="020B0604020202020204" pitchFamily="34" charset="0"/>
                </a:rPr>
                <a:t>normalized</a:t>
              </a:r>
              <a:r>
                <a:rPr lang="en-US" sz="1200" dirty="0">
                  <a:solidFill>
                    <a:srgbClr val="272525"/>
                  </a:solidFill>
                  <a:latin typeface="Arial" panose="020B0604020202020204" pitchFamily="34" charset="0"/>
                  <a:ea typeface="Inter" pitchFamily="34" charset="-122"/>
                  <a:cs typeface="Arial" panose="020B0604020202020204" pitchFamily="34" charset="0"/>
                </a:rPr>
                <a:t> to keep values balanced.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FDB57B4A-CFC1-1ACA-7895-52B6B76B49B5}"/>
              </a:ext>
            </a:extLst>
          </p:cNvPr>
          <p:cNvGrpSpPr/>
          <p:nvPr/>
        </p:nvGrpSpPr>
        <p:grpSpPr>
          <a:xfrm>
            <a:off x="283608" y="4222563"/>
            <a:ext cx="8511142" cy="592752"/>
            <a:chOff x="283608" y="4447059"/>
            <a:chExt cx="8511142" cy="592752"/>
          </a:xfrm>
        </p:grpSpPr>
        <p:sp>
          <p:nvSpPr>
            <p:cNvPr id="16" name="Shape 14">
              <a:extLst>
                <a:ext uri="{FF2B5EF4-FFF2-40B4-BE49-F238E27FC236}">
                  <a16:creationId xmlns:a16="http://schemas.microsoft.com/office/drawing/2014/main" id="{A701ED75-E10B-B80F-F141-9FD3A10C0DEC}"/>
                </a:ext>
              </a:extLst>
            </p:cNvPr>
            <p:cNvSpPr/>
            <p:nvPr/>
          </p:nvSpPr>
          <p:spPr>
            <a:xfrm>
              <a:off x="283608" y="4447059"/>
              <a:ext cx="245676" cy="301585"/>
            </a:xfrm>
            <a:prstGeom prst="roundRect">
              <a:avLst>
                <a:gd name="adj" fmla="val 3032"/>
              </a:avLst>
            </a:prstGeom>
            <a:solidFill>
              <a:srgbClr val="E7FDFE"/>
            </a:solidFill>
            <a:ln w="7620">
              <a:solidFill>
                <a:srgbClr val="B4E1E3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Text 15">
              <a:extLst>
                <a:ext uri="{FF2B5EF4-FFF2-40B4-BE49-F238E27FC236}">
                  <a16:creationId xmlns:a16="http://schemas.microsoft.com/office/drawing/2014/main" id="{C6CCFD54-D0D2-D135-BAEE-91795B8B135D}"/>
                </a:ext>
              </a:extLst>
            </p:cNvPr>
            <p:cNvSpPr/>
            <p:nvPr/>
          </p:nvSpPr>
          <p:spPr>
            <a:xfrm>
              <a:off x="324325" y="4519751"/>
              <a:ext cx="163720" cy="251341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ctr">
                <a:lnSpc>
                  <a:spcPts val="1550"/>
                </a:lnSpc>
                <a:buNone/>
              </a:pPr>
              <a:r>
                <a:rPr lang="en-US" sz="1600" b="1" dirty="0">
                  <a:solidFill>
                    <a:srgbClr val="272525"/>
                  </a:solidFill>
                  <a:latin typeface="Arial" panose="020B0604020202020204" pitchFamily="34" charset="0"/>
                  <a:ea typeface="Inter Bold" pitchFamily="34" charset="-122"/>
                  <a:cs typeface="Arial" panose="020B0604020202020204" pitchFamily="34" charset="0"/>
                </a:rPr>
                <a:t>4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Text 16">
              <a:extLst>
                <a:ext uri="{FF2B5EF4-FFF2-40B4-BE49-F238E27FC236}">
                  <a16:creationId xmlns:a16="http://schemas.microsoft.com/office/drawing/2014/main" id="{D92D6784-5902-F159-38B8-C0402CE0D0FE}"/>
                </a:ext>
              </a:extLst>
            </p:cNvPr>
            <p:cNvSpPr/>
            <p:nvPr/>
          </p:nvSpPr>
          <p:spPr>
            <a:xfrm>
              <a:off x="719139" y="4472181"/>
              <a:ext cx="5376370" cy="258961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1950"/>
                </a:lnSpc>
                <a:buNone/>
              </a:pPr>
              <a:r>
                <a:rPr lang="en-US" sz="1600" b="1" dirty="0">
                  <a:solidFill>
                    <a:srgbClr val="272525"/>
                  </a:solidFill>
                  <a:latin typeface="Arial" panose="020B0604020202020204" pitchFamily="34" charset="0"/>
                  <a:ea typeface="Inter Bold" pitchFamily="34" charset="-122"/>
                  <a:cs typeface="Arial" panose="020B0604020202020204" pitchFamily="34" charset="0"/>
                </a:rPr>
                <a:t>Feed Forward Network (FFN) (</a:t>
              </a:r>
              <a:r>
                <a:rPr lang="en-US" sz="1600" b="1" dirty="0">
                  <a:solidFill>
                    <a:srgbClr val="000000"/>
                  </a:solidFill>
                  <a:latin typeface="Arial" panose="020B0604020202020204" pitchFamily="34" charset="0"/>
                  <a:ea typeface="Inter Bold" pitchFamily="34" charset="-122"/>
                  <a:cs typeface="Arial" panose="020B0604020202020204" pitchFamily="34" charset="0"/>
                </a:rPr>
                <a:t>✅</a:t>
              </a:r>
              <a:r>
                <a:rPr lang="en-US" sz="1600" b="1" i="1" dirty="0">
                  <a:solidFill>
                    <a:srgbClr val="272525"/>
                  </a:solidFill>
                  <a:latin typeface="Arial" panose="020B0604020202020204" pitchFamily="34" charset="0"/>
                  <a:ea typeface="Inter Bold" pitchFamily="34" charset="-122"/>
                  <a:cs typeface="Arial" panose="020B0604020202020204" pitchFamily="34" charset="0"/>
                </a:rPr>
                <a:t>the model starts learning patterns</a:t>
              </a:r>
              <a:r>
                <a:rPr lang="en-US" sz="1600" b="1" dirty="0">
                  <a:solidFill>
                    <a:srgbClr val="272525"/>
                  </a:solidFill>
                  <a:latin typeface="Arial" panose="020B0604020202020204" pitchFamily="34" charset="0"/>
                  <a:ea typeface="Inter Bold" pitchFamily="34" charset="-122"/>
                  <a:cs typeface="Arial" panose="020B0604020202020204" pitchFamily="34" charset="0"/>
                </a:rPr>
                <a:t>)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Text 17">
              <a:extLst>
                <a:ext uri="{FF2B5EF4-FFF2-40B4-BE49-F238E27FC236}">
                  <a16:creationId xmlns:a16="http://schemas.microsoft.com/office/drawing/2014/main" id="{90256C38-1630-F565-9EDD-3FBFF27CEFB2}"/>
                </a:ext>
              </a:extLst>
            </p:cNvPr>
            <p:cNvSpPr/>
            <p:nvPr/>
          </p:nvSpPr>
          <p:spPr>
            <a:xfrm>
              <a:off x="719138" y="4771801"/>
              <a:ext cx="8075612" cy="26801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342900" indent="-342900" algn="l">
                <a:lnSpc>
                  <a:spcPts val="1650"/>
                </a:lnSpc>
                <a:buSzPct val="100000"/>
                <a:buChar char="•"/>
              </a:pPr>
              <a:r>
                <a:rPr lang="en-US" sz="1200" dirty="0">
                  <a:solidFill>
                    <a:srgbClr val="272525"/>
                  </a:solidFill>
                  <a:latin typeface="Arial" panose="020B0604020202020204" pitchFamily="34" charset="0"/>
                  <a:ea typeface="Inter" pitchFamily="34" charset="-122"/>
                  <a:cs typeface="Arial" panose="020B0604020202020204" pitchFamily="34" charset="0"/>
                </a:rPr>
                <a:t>Each word’s vector goes through two simple layers to </a:t>
              </a:r>
              <a:r>
                <a:rPr lang="en-US" sz="1200" b="1" dirty="0">
                  <a:solidFill>
                    <a:srgbClr val="272525"/>
                  </a:solidFill>
                  <a:latin typeface="Arial" panose="020B0604020202020204" pitchFamily="34" charset="0"/>
                  <a:ea typeface="Inter" pitchFamily="34" charset="-122"/>
                  <a:cs typeface="Arial" panose="020B0604020202020204" pitchFamily="34" charset="0"/>
                </a:rPr>
                <a:t>reshape and refine meaning</a:t>
              </a:r>
              <a:r>
                <a:rPr lang="en-US" sz="1200" dirty="0">
                  <a:solidFill>
                    <a:srgbClr val="272525"/>
                  </a:solidFill>
                  <a:latin typeface="Arial" panose="020B0604020202020204" pitchFamily="34" charset="0"/>
                  <a:ea typeface="Inter" pitchFamily="34" charset="-122"/>
                  <a:cs typeface="Arial" panose="020B0604020202020204" pitchFamily="34" charset="0"/>
                </a:rPr>
                <a:t>. 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B1B9B097-ABB8-ADA6-48BB-AB33AA4BE732}"/>
              </a:ext>
            </a:extLst>
          </p:cNvPr>
          <p:cNvGrpSpPr/>
          <p:nvPr/>
        </p:nvGrpSpPr>
        <p:grpSpPr>
          <a:xfrm>
            <a:off x="283608" y="5085902"/>
            <a:ext cx="8511142" cy="592752"/>
            <a:chOff x="283608" y="5401107"/>
            <a:chExt cx="8511142" cy="592752"/>
          </a:xfrm>
        </p:grpSpPr>
        <p:sp>
          <p:nvSpPr>
            <p:cNvPr id="20" name="Shape 18">
              <a:extLst>
                <a:ext uri="{FF2B5EF4-FFF2-40B4-BE49-F238E27FC236}">
                  <a16:creationId xmlns:a16="http://schemas.microsoft.com/office/drawing/2014/main" id="{5DE25DEE-921E-7C27-89D4-BA9C0CFC16BA}"/>
                </a:ext>
              </a:extLst>
            </p:cNvPr>
            <p:cNvSpPr/>
            <p:nvPr/>
          </p:nvSpPr>
          <p:spPr>
            <a:xfrm>
              <a:off x="283608" y="5401107"/>
              <a:ext cx="245676" cy="301585"/>
            </a:xfrm>
            <a:prstGeom prst="roundRect">
              <a:avLst>
                <a:gd name="adj" fmla="val 3032"/>
              </a:avLst>
            </a:prstGeom>
            <a:solidFill>
              <a:srgbClr val="E7FDFE"/>
            </a:solidFill>
            <a:ln w="7620">
              <a:solidFill>
                <a:srgbClr val="B4E1E3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Text 19">
              <a:extLst>
                <a:ext uri="{FF2B5EF4-FFF2-40B4-BE49-F238E27FC236}">
                  <a16:creationId xmlns:a16="http://schemas.microsoft.com/office/drawing/2014/main" id="{ABDFC8B1-A33B-1530-DCEC-5F6274F2CFE2}"/>
                </a:ext>
              </a:extLst>
            </p:cNvPr>
            <p:cNvSpPr/>
            <p:nvPr/>
          </p:nvSpPr>
          <p:spPr>
            <a:xfrm>
              <a:off x="324325" y="5473799"/>
              <a:ext cx="163720" cy="251341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ctr">
                <a:lnSpc>
                  <a:spcPts val="1550"/>
                </a:lnSpc>
                <a:buNone/>
              </a:pPr>
              <a:r>
                <a:rPr lang="en-US" sz="1600" b="1" dirty="0">
                  <a:solidFill>
                    <a:srgbClr val="272525"/>
                  </a:solidFill>
                  <a:latin typeface="Arial" panose="020B0604020202020204" pitchFamily="34" charset="0"/>
                  <a:ea typeface="Inter Bold" pitchFamily="34" charset="-122"/>
                  <a:cs typeface="Arial" panose="020B0604020202020204" pitchFamily="34" charset="0"/>
                </a:rPr>
                <a:t>5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Text 20">
              <a:extLst>
                <a:ext uri="{FF2B5EF4-FFF2-40B4-BE49-F238E27FC236}">
                  <a16:creationId xmlns:a16="http://schemas.microsoft.com/office/drawing/2014/main" id="{5EB2CF2A-0C86-FDCD-032C-C22F1A2D14F1}"/>
                </a:ext>
              </a:extLst>
            </p:cNvPr>
            <p:cNvSpPr/>
            <p:nvPr/>
          </p:nvSpPr>
          <p:spPr>
            <a:xfrm>
              <a:off x="719138" y="5426229"/>
              <a:ext cx="4809461" cy="258961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1950"/>
                </a:lnSpc>
                <a:buNone/>
              </a:pPr>
              <a:r>
                <a:rPr lang="en-US" sz="1600" b="1" dirty="0">
                  <a:solidFill>
                    <a:srgbClr val="272525"/>
                  </a:solidFill>
                  <a:latin typeface="Arial" panose="020B0604020202020204" pitchFamily="34" charset="0"/>
                  <a:ea typeface="Inter Bold" pitchFamily="34" charset="-122"/>
                  <a:cs typeface="Arial" panose="020B0604020202020204" pitchFamily="34" charset="0"/>
                </a:rPr>
                <a:t>Add &amp; Normalize (Again) (</a:t>
              </a:r>
              <a:r>
                <a:rPr lang="en-US" sz="1600" b="1" dirty="0">
                  <a:solidFill>
                    <a:srgbClr val="000000"/>
                  </a:solidFill>
                  <a:latin typeface="Arial" panose="020B0604020202020204" pitchFamily="34" charset="0"/>
                  <a:ea typeface="Inter Bold" pitchFamily="34" charset="-122"/>
                  <a:cs typeface="Arial" panose="020B0604020202020204" pitchFamily="34" charset="0"/>
                </a:rPr>
                <a:t>✅</a:t>
              </a:r>
              <a:r>
                <a:rPr lang="en-US" sz="1600" b="1" dirty="0">
                  <a:solidFill>
                    <a:srgbClr val="272525"/>
                  </a:solidFill>
                  <a:latin typeface="Arial" panose="020B0604020202020204" pitchFamily="34" charset="0"/>
                  <a:ea typeface="Inter Bold" pitchFamily="34" charset="-122"/>
                  <a:cs typeface="Arial" panose="020B0604020202020204" pitchFamily="34" charset="0"/>
                </a:rPr>
                <a:t> </a:t>
              </a:r>
              <a:r>
                <a:rPr lang="en-US" sz="1600" b="1" i="1" dirty="0">
                  <a:solidFill>
                    <a:srgbClr val="272525"/>
                  </a:solidFill>
                  <a:latin typeface="Arial" panose="020B0604020202020204" pitchFamily="34" charset="0"/>
                  <a:ea typeface="Inter Bold" pitchFamily="34" charset="-122"/>
                  <a:cs typeface="Arial" panose="020B0604020202020204" pitchFamily="34" charset="0"/>
                </a:rPr>
                <a:t>wraps up one full thinking step</a:t>
              </a:r>
              <a:r>
                <a:rPr lang="en-US" sz="1600" b="1" dirty="0">
                  <a:solidFill>
                    <a:srgbClr val="272525"/>
                  </a:solidFill>
                  <a:latin typeface="Arial" panose="020B0604020202020204" pitchFamily="34" charset="0"/>
                  <a:ea typeface="Inter Bold" pitchFamily="34" charset="-122"/>
                  <a:cs typeface="Arial" panose="020B0604020202020204" pitchFamily="34" charset="0"/>
                </a:rPr>
                <a:t>)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Text 21">
              <a:extLst>
                <a:ext uri="{FF2B5EF4-FFF2-40B4-BE49-F238E27FC236}">
                  <a16:creationId xmlns:a16="http://schemas.microsoft.com/office/drawing/2014/main" id="{C7A88088-5951-0352-B256-9D72AF6E75DA}"/>
                </a:ext>
              </a:extLst>
            </p:cNvPr>
            <p:cNvSpPr/>
            <p:nvPr/>
          </p:nvSpPr>
          <p:spPr>
            <a:xfrm>
              <a:off x="719138" y="5725849"/>
              <a:ext cx="8075612" cy="26801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342900" indent="-342900" algn="l">
                <a:lnSpc>
                  <a:spcPts val="1650"/>
                </a:lnSpc>
                <a:buSzPct val="100000"/>
                <a:buChar char="•"/>
              </a:pPr>
              <a:r>
                <a:rPr lang="en-US" sz="1200" dirty="0">
                  <a:solidFill>
                    <a:srgbClr val="272525"/>
                  </a:solidFill>
                  <a:latin typeface="Arial" panose="020B0604020202020204" pitchFamily="34" charset="0"/>
                  <a:ea typeface="Inter" pitchFamily="34" charset="-122"/>
                  <a:cs typeface="Arial" panose="020B0604020202020204" pitchFamily="34" charset="0"/>
                </a:rPr>
                <a:t>Like before, the input is </a:t>
              </a:r>
              <a:r>
                <a:rPr lang="en-US" sz="1200" b="1" dirty="0">
                  <a:solidFill>
                    <a:srgbClr val="272525"/>
                  </a:solidFill>
                  <a:latin typeface="Arial" panose="020B0604020202020204" pitchFamily="34" charset="0"/>
                  <a:ea typeface="Inter" pitchFamily="34" charset="-122"/>
                  <a:cs typeface="Arial" panose="020B0604020202020204" pitchFamily="34" charset="0"/>
                </a:rPr>
                <a:t>added back</a:t>
              </a:r>
              <a:r>
                <a:rPr lang="en-US" sz="1200" dirty="0">
                  <a:solidFill>
                    <a:srgbClr val="272525"/>
                  </a:solidFill>
                  <a:latin typeface="Arial" panose="020B0604020202020204" pitchFamily="34" charset="0"/>
                  <a:ea typeface="Inter" pitchFamily="34" charset="-122"/>
                  <a:cs typeface="Arial" panose="020B0604020202020204" pitchFamily="34" charset="0"/>
                </a:rPr>
                <a:t> and </a:t>
              </a:r>
              <a:r>
                <a:rPr lang="en-US" sz="1200" b="1" dirty="0">
                  <a:solidFill>
                    <a:srgbClr val="272525"/>
                  </a:solidFill>
                  <a:latin typeface="Arial" panose="020B0604020202020204" pitchFamily="34" charset="0"/>
                  <a:ea typeface="Inter" pitchFamily="34" charset="-122"/>
                  <a:cs typeface="Arial" panose="020B0604020202020204" pitchFamily="34" charset="0"/>
                </a:rPr>
                <a:t>normalized</a:t>
              </a:r>
              <a:r>
                <a:rPr lang="en-US" sz="1200" dirty="0">
                  <a:solidFill>
                    <a:srgbClr val="272525"/>
                  </a:solidFill>
                  <a:latin typeface="Arial" panose="020B0604020202020204" pitchFamily="34" charset="0"/>
                  <a:ea typeface="Inter" pitchFamily="34" charset="-122"/>
                  <a:cs typeface="Arial" panose="020B0604020202020204" pitchFamily="34" charset="0"/>
                </a:rPr>
                <a:t> again to not forget the original context.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37CB54AC-889C-0261-8FFF-015BE7F0156F}"/>
              </a:ext>
            </a:extLst>
          </p:cNvPr>
          <p:cNvGrpSpPr/>
          <p:nvPr/>
        </p:nvGrpSpPr>
        <p:grpSpPr>
          <a:xfrm>
            <a:off x="283608" y="5949240"/>
            <a:ext cx="8511142" cy="592753"/>
            <a:chOff x="283608" y="6355154"/>
            <a:chExt cx="8511142" cy="592753"/>
          </a:xfrm>
        </p:grpSpPr>
        <p:sp>
          <p:nvSpPr>
            <p:cNvPr id="24" name="Shape 22">
              <a:extLst>
                <a:ext uri="{FF2B5EF4-FFF2-40B4-BE49-F238E27FC236}">
                  <a16:creationId xmlns:a16="http://schemas.microsoft.com/office/drawing/2014/main" id="{D7AA581C-A370-D83E-BACA-474228B03770}"/>
                </a:ext>
              </a:extLst>
            </p:cNvPr>
            <p:cNvSpPr/>
            <p:nvPr/>
          </p:nvSpPr>
          <p:spPr>
            <a:xfrm>
              <a:off x="283608" y="6355154"/>
              <a:ext cx="245676" cy="301585"/>
            </a:xfrm>
            <a:prstGeom prst="roundRect">
              <a:avLst>
                <a:gd name="adj" fmla="val 3032"/>
              </a:avLst>
            </a:prstGeom>
            <a:solidFill>
              <a:srgbClr val="E7FDFE"/>
            </a:solidFill>
            <a:ln w="7620">
              <a:solidFill>
                <a:srgbClr val="B4E1E3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Text 23">
              <a:extLst>
                <a:ext uri="{FF2B5EF4-FFF2-40B4-BE49-F238E27FC236}">
                  <a16:creationId xmlns:a16="http://schemas.microsoft.com/office/drawing/2014/main" id="{A6CC43F9-C626-5251-7041-42A2D1439245}"/>
                </a:ext>
              </a:extLst>
            </p:cNvPr>
            <p:cNvSpPr/>
            <p:nvPr/>
          </p:nvSpPr>
          <p:spPr>
            <a:xfrm>
              <a:off x="324325" y="6427847"/>
              <a:ext cx="163720" cy="251341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ctr">
                <a:lnSpc>
                  <a:spcPts val="1550"/>
                </a:lnSpc>
                <a:buNone/>
              </a:pPr>
              <a:r>
                <a:rPr lang="en-US" sz="1600" b="1" dirty="0">
                  <a:solidFill>
                    <a:srgbClr val="272525"/>
                  </a:solidFill>
                  <a:latin typeface="Arial" panose="020B0604020202020204" pitchFamily="34" charset="0"/>
                  <a:ea typeface="Inter Bold" pitchFamily="34" charset="-122"/>
                  <a:cs typeface="Arial" panose="020B0604020202020204" pitchFamily="34" charset="0"/>
                </a:rPr>
                <a:t>6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Text 24">
              <a:extLst>
                <a:ext uri="{FF2B5EF4-FFF2-40B4-BE49-F238E27FC236}">
                  <a16:creationId xmlns:a16="http://schemas.microsoft.com/office/drawing/2014/main" id="{BBEB3152-7392-F93A-28DD-9AF058BAA495}"/>
                </a:ext>
              </a:extLst>
            </p:cNvPr>
            <p:cNvSpPr/>
            <p:nvPr/>
          </p:nvSpPr>
          <p:spPr>
            <a:xfrm>
              <a:off x="719138" y="6380277"/>
              <a:ext cx="4863097" cy="258961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1950"/>
                </a:lnSpc>
                <a:buNone/>
              </a:pPr>
              <a:r>
                <a:rPr lang="en-US" sz="1600" b="1" dirty="0">
                  <a:solidFill>
                    <a:srgbClr val="272525"/>
                  </a:solidFill>
                  <a:latin typeface="Arial" panose="020B0604020202020204" pitchFamily="34" charset="0"/>
                  <a:ea typeface="Inter Bold" pitchFamily="34" charset="-122"/>
                  <a:cs typeface="Arial" panose="020B0604020202020204" pitchFamily="34" charset="0"/>
                </a:rPr>
                <a:t>Repeat (N times) (</a:t>
              </a:r>
              <a:r>
                <a:rPr lang="en-US" sz="1600" b="1" dirty="0">
                  <a:solidFill>
                    <a:srgbClr val="000000"/>
                  </a:solidFill>
                  <a:latin typeface="Arial" panose="020B0604020202020204" pitchFamily="34" charset="0"/>
                  <a:ea typeface="Inter Bold" pitchFamily="34" charset="-122"/>
                  <a:cs typeface="Arial" panose="020B0604020202020204" pitchFamily="34" charset="0"/>
                </a:rPr>
                <a:t>✅</a:t>
              </a:r>
              <a:r>
                <a:rPr lang="en-US" sz="1600" b="1" i="1" dirty="0">
                  <a:solidFill>
                    <a:srgbClr val="272525"/>
                  </a:solidFill>
                  <a:latin typeface="Arial" panose="020B0604020202020204" pitchFamily="34" charset="0"/>
                  <a:ea typeface="Inter Bold" pitchFamily="34" charset="-122"/>
                  <a:cs typeface="Arial" panose="020B0604020202020204" pitchFamily="34" charset="0"/>
                </a:rPr>
                <a:t>the model gets smarter with every layer</a:t>
              </a:r>
              <a:r>
                <a:rPr lang="en-US" sz="1600" b="1" dirty="0">
                  <a:solidFill>
                    <a:srgbClr val="272525"/>
                  </a:solidFill>
                  <a:latin typeface="Arial" panose="020B0604020202020204" pitchFamily="34" charset="0"/>
                  <a:ea typeface="Inter Bold" pitchFamily="34" charset="-122"/>
                  <a:cs typeface="Arial" panose="020B0604020202020204" pitchFamily="34" charset="0"/>
                </a:rPr>
                <a:t>)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Text 25">
              <a:extLst>
                <a:ext uri="{FF2B5EF4-FFF2-40B4-BE49-F238E27FC236}">
                  <a16:creationId xmlns:a16="http://schemas.microsoft.com/office/drawing/2014/main" id="{2DE60573-F58B-63E2-186D-A4FC77E696BB}"/>
                </a:ext>
              </a:extLst>
            </p:cNvPr>
            <p:cNvSpPr/>
            <p:nvPr/>
          </p:nvSpPr>
          <p:spPr>
            <a:xfrm>
              <a:off x="719138" y="6679897"/>
              <a:ext cx="8075612" cy="26801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342900" indent="-342900" algn="l">
                <a:lnSpc>
                  <a:spcPts val="1650"/>
                </a:lnSpc>
                <a:buSzPct val="100000"/>
                <a:buChar char="•"/>
              </a:pPr>
              <a:r>
                <a:rPr lang="en-US" sz="1200" dirty="0">
                  <a:solidFill>
                    <a:srgbClr val="272525"/>
                  </a:solidFill>
                  <a:latin typeface="Arial" panose="020B0604020202020204" pitchFamily="34" charset="0"/>
                  <a:ea typeface="Inter" pitchFamily="34" charset="-122"/>
                  <a:cs typeface="Arial" panose="020B0604020202020204" pitchFamily="34" charset="0"/>
                </a:rPr>
                <a:t>Steps 2–5 are repeated </a:t>
              </a:r>
              <a:r>
                <a:rPr lang="en-US" sz="1200" b="1" dirty="0">
                  <a:solidFill>
                    <a:srgbClr val="272525"/>
                  </a:solidFill>
                  <a:latin typeface="Arial" panose="020B0604020202020204" pitchFamily="34" charset="0"/>
                  <a:ea typeface="Inter" pitchFamily="34" charset="-122"/>
                  <a:cs typeface="Arial" panose="020B0604020202020204" pitchFamily="34" charset="0"/>
                </a:rPr>
                <a:t>many times</a:t>
              </a:r>
              <a:r>
                <a:rPr lang="en-US" sz="1200" dirty="0">
                  <a:solidFill>
                    <a:srgbClr val="272525"/>
                  </a:solidFill>
                  <a:latin typeface="Arial" panose="020B0604020202020204" pitchFamily="34" charset="0"/>
                  <a:ea typeface="Inter" pitchFamily="34" charset="-122"/>
                  <a:cs typeface="Arial" panose="020B0604020202020204" pitchFamily="34" charset="0"/>
                </a:rPr>
                <a:t> (e.g. 6–96 layers in real models) and gets smarter with each pass.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8" name="Image 0" descr="preencoded.png">
            <a:extLst>
              <a:ext uri="{FF2B5EF4-FFF2-40B4-BE49-F238E27FC236}">
                <a16:creationId xmlns:a16="http://schemas.microsoft.com/office/drawing/2014/main" id="{327DD066-B5D2-D423-8CF6-7DE6DDCC75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3279" y="761484"/>
            <a:ext cx="1754556" cy="5373053"/>
          </a:xfrm>
          <a:prstGeom prst="rect">
            <a:avLst/>
          </a:prstGeom>
        </p:spPr>
      </p:pic>
      <p:sp>
        <p:nvSpPr>
          <p:cNvPr id="29" name="Text 26">
            <a:extLst>
              <a:ext uri="{FF2B5EF4-FFF2-40B4-BE49-F238E27FC236}">
                <a16:creationId xmlns:a16="http://schemas.microsoft.com/office/drawing/2014/main" id="{329FFE90-5964-8CCE-ED9A-4E099209B2D8}"/>
              </a:ext>
            </a:extLst>
          </p:cNvPr>
          <p:cNvSpPr/>
          <p:nvPr/>
        </p:nvSpPr>
        <p:spPr>
          <a:xfrm>
            <a:off x="10967086" y="6888321"/>
            <a:ext cx="2045430" cy="2144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11868491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58091-5824-8709-096B-BB0F36B3EA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erson holding a phone&#10;&#10;AI-generated content may be incorrect.">
            <a:extLst>
              <a:ext uri="{FF2B5EF4-FFF2-40B4-BE49-F238E27FC236}">
                <a16:creationId xmlns:a16="http://schemas.microsoft.com/office/drawing/2014/main" id="{9C8890EC-2130-0F8D-942B-62E29AC004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291" y="1423629"/>
            <a:ext cx="4287544" cy="3948113"/>
          </a:xfrm>
          <a:prstGeom prst="rect">
            <a:avLst/>
          </a:prstGeom>
        </p:spPr>
      </p:pic>
      <p:sp>
        <p:nvSpPr>
          <p:cNvPr id="3" name="Text 0">
            <a:extLst>
              <a:ext uri="{FF2B5EF4-FFF2-40B4-BE49-F238E27FC236}">
                <a16:creationId xmlns:a16="http://schemas.microsoft.com/office/drawing/2014/main" id="{CBF27CD1-1783-1DA2-58FA-30952D4FC66D}"/>
              </a:ext>
            </a:extLst>
          </p:cNvPr>
          <p:cNvSpPr/>
          <p:nvPr/>
        </p:nvSpPr>
        <p:spPr>
          <a:xfrm>
            <a:off x="188953" y="164425"/>
            <a:ext cx="3670388" cy="5316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150"/>
              </a:lnSpc>
              <a:buNone/>
            </a:pPr>
            <a:r>
              <a:rPr lang="en-US" sz="3200" b="1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Wrap-up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1">
            <a:extLst>
              <a:ext uri="{FF2B5EF4-FFF2-40B4-BE49-F238E27FC236}">
                <a16:creationId xmlns:a16="http://schemas.microsoft.com/office/drawing/2014/main" id="{D562FC13-F4A7-000F-3F80-734B2B6D2AC0}"/>
              </a:ext>
            </a:extLst>
          </p:cNvPr>
          <p:cNvSpPr/>
          <p:nvPr/>
        </p:nvSpPr>
        <p:spPr>
          <a:xfrm>
            <a:off x="4975264" y="565427"/>
            <a:ext cx="6859548" cy="68794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500" dirty="0">
                <a:solidFill>
                  <a:srgbClr val="000000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🔍</a:t>
            </a:r>
            <a:r>
              <a:rPr lang="en-US" sz="15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</a:t>
            </a:r>
            <a:r>
              <a:rPr lang="en-US" sz="15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They focus</a:t>
            </a:r>
            <a:r>
              <a:rPr lang="en-US" sz="15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: Transformers learn to focus on the most important words and can do so across long distances.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609DD284-5BB1-2436-E15F-40864B2ABBFC}"/>
              </a:ext>
            </a:extLst>
          </p:cNvPr>
          <p:cNvSpPr/>
          <p:nvPr/>
        </p:nvSpPr>
        <p:spPr>
          <a:xfrm>
            <a:off x="4975264" y="1498282"/>
            <a:ext cx="6859548" cy="68794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500" dirty="0">
                <a:solidFill>
                  <a:srgbClr val="000000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🧠</a:t>
            </a:r>
            <a:r>
              <a:rPr lang="en-US" sz="15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They think in layers:</a:t>
            </a:r>
            <a:r>
              <a:rPr lang="en-US" sz="15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Each layer builds on the last - like stacking smarter and deeper thoughts.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3">
            <a:extLst>
              <a:ext uri="{FF2B5EF4-FFF2-40B4-BE49-F238E27FC236}">
                <a16:creationId xmlns:a16="http://schemas.microsoft.com/office/drawing/2014/main" id="{F0148675-D998-1BDF-3827-7673A4D57A1E}"/>
              </a:ext>
            </a:extLst>
          </p:cNvPr>
          <p:cNvSpPr/>
          <p:nvPr/>
        </p:nvSpPr>
        <p:spPr>
          <a:xfrm>
            <a:off x="4975264" y="2431137"/>
            <a:ext cx="6859548" cy="68794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500" dirty="0">
                <a:solidFill>
                  <a:srgbClr val="000000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⚡</a:t>
            </a:r>
            <a:r>
              <a:rPr lang="en-US" sz="15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They look at everything at once</a:t>
            </a:r>
            <a:r>
              <a:rPr lang="en-US" sz="15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: No step-by-step reading. They see the whole sentence all at once </a:t>
            </a:r>
            <a:r>
              <a:rPr lang="en-US" sz="15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in parallel.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4">
            <a:extLst>
              <a:ext uri="{FF2B5EF4-FFF2-40B4-BE49-F238E27FC236}">
                <a16:creationId xmlns:a16="http://schemas.microsoft.com/office/drawing/2014/main" id="{5950FF78-40D4-74B7-E878-F60168019834}"/>
              </a:ext>
            </a:extLst>
          </p:cNvPr>
          <p:cNvSpPr/>
          <p:nvPr/>
        </p:nvSpPr>
        <p:spPr>
          <a:xfrm>
            <a:off x="4975264" y="3363992"/>
            <a:ext cx="6859548" cy="68794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500" dirty="0">
                <a:solidFill>
                  <a:srgbClr val="000000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🧱</a:t>
            </a:r>
            <a:r>
              <a:rPr lang="en-US" sz="15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</a:t>
            </a:r>
            <a:r>
              <a:rPr lang="en-US" sz="15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They scale easily</a:t>
            </a:r>
            <a:r>
              <a:rPr lang="en-US" sz="15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: Just repeat the same block. More blocks = more depth and smarter models.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5">
            <a:extLst>
              <a:ext uri="{FF2B5EF4-FFF2-40B4-BE49-F238E27FC236}">
                <a16:creationId xmlns:a16="http://schemas.microsoft.com/office/drawing/2014/main" id="{7989E3CD-12FD-E2D6-4E9D-36BFEDF92444}"/>
              </a:ext>
            </a:extLst>
          </p:cNvPr>
          <p:cNvSpPr/>
          <p:nvPr/>
        </p:nvSpPr>
        <p:spPr>
          <a:xfrm>
            <a:off x="4975264" y="4296846"/>
            <a:ext cx="6859548" cy="17084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500" dirty="0">
                <a:solidFill>
                  <a:srgbClr val="000000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🧩</a:t>
            </a:r>
            <a:r>
              <a:rPr lang="en-US" sz="15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</a:t>
            </a:r>
            <a:r>
              <a:rPr lang="en-US" sz="15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They keep evolving: </a:t>
            </a:r>
            <a:r>
              <a:rPr lang="en-US" sz="15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Researchers keep finding ways to make transformers better. Some new upgrades include: </a:t>
            </a:r>
            <a:r>
              <a:rPr lang="en-US" sz="15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Mixture of Experts</a:t>
            </a:r>
            <a:r>
              <a:rPr lang="en-US" sz="15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(activating a few experts for each task, saving time and memory), </a:t>
            </a:r>
            <a:r>
              <a:rPr lang="en-US" sz="15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State Space Models</a:t>
            </a:r>
            <a:r>
              <a:rPr lang="en-US" sz="15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(to handle very long-range patterns); and </a:t>
            </a:r>
            <a:r>
              <a:rPr lang="en-US" sz="15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Convolutional Transformers</a:t>
            </a:r>
            <a:r>
              <a:rPr lang="en-US" sz="15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(combine the strength of local patterns and global context).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6">
            <a:extLst>
              <a:ext uri="{FF2B5EF4-FFF2-40B4-BE49-F238E27FC236}">
                <a16:creationId xmlns:a16="http://schemas.microsoft.com/office/drawing/2014/main" id="{EC6D834B-E269-C510-68FC-9B3D8EDB399E}"/>
              </a:ext>
            </a:extLst>
          </p:cNvPr>
          <p:cNvSpPr/>
          <p:nvPr/>
        </p:nvSpPr>
        <p:spPr>
          <a:xfrm>
            <a:off x="5570577" y="6199584"/>
            <a:ext cx="5493764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20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This is why transformer power today's smartest AI!</a:t>
            </a:r>
            <a:endParaRPr lang="en-US" sz="2000" dirty="0">
              <a:solidFill>
                <a:schemeClr val="accent5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98885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2DBDD7-9EB1-F4AF-BEE2-74BF9A41B4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id="{2837F930-09FD-15E7-904C-F2B61CA13DC0}"/>
              </a:ext>
            </a:extLst>
          </p:cNvPr>
          <p:cNvSpPr/>
          <p:nvPr/>
        </p:nvSpPr>
        <p:spPr>
          <a:xfrm>
            <a:off x="4884525" y="324082"/>
            <a:ext cx="2422949" cy="5316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4150"/>
              </a:lnSpc>
              <a:buNone/>
            </a:pPr>
            <a:r>
              <a:rPr lang="en-US" sz="3200" b="1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After the lesson, student can take interactive </a:t>
            </a:r>
          </a:p>
          <a:p>
            <a:pPr marL="0" indent="0" algn="ctr">
              <a:lnSpc>
                <a:spcPts val="4150"/>
              </a:lnSpc>
              <a:buNone/>
            </a:pPr>
            <a:r>
              <a:rPr lang="en-US" sz="3200" b="1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post assessment and explore a real transformer in action: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Tvid">
            <a:hlinkClick r:id="" action="ppaction://media"/>
            <a:extLst>
              <a:ext uri="{FF2B5EF4-FFF2-40B4-BE49-F238E27FC236}">
                <a16:creationId xmlns:a16="http://schemas.microsoft.com/office/drawing/2014/main" id="{E6F439F4-ECC7-EA02-343C-B526D0DB8CA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17651" y="1447568"/>
            <a:ext cx="958215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607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08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D4DA56-49AA-FEA1-2211-73920B41B8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
            <a:extLst>
              <a:ext uri="{FF2B5EF4-FFF2-40B4-BE49-F238E27FC236}">
                <a16:creationId xmlns:a16="http://schemas.microsoft.com/office/drawing/2014/main" id="{73162759-BD53-56C7-D385-B848D6C006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166"/>
            <a:ext cx="12192000" cy="1698129"/>
          </a:xfrm>
          <a:prstGeom prst="rect">
            <a:avLst/>
          </a:prstGeom>
        </p:spPr>
      </p:pic>
      <p:sp>
        <p:nvSpPr>
          <p:cNvPr id="3" name="Text 0">
            <a:extLst>
              <a:ext uri="{FF2B5EF4-FFF2-40B4-BE49-F238E27FC236}">
                <a16:creationId xmlns:a16="http://schemas.microsoft.com/office/drawing/2014/main" id="{A69504FB-E32E-C115-2F16-3C258415174E}"/>
              </a:ext>
            </a:extLst>
          </p:cNvPr>
          <p:cNvSpPr/>
          <p:nvPr/>
        </p:nvSpPr>
        <p:spPr>
          <a:xfrm>
            <a:off x="223977" y="1960607"/>
            <a:ext cx="9686925" cy="5093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000"/>
              </a:lnSpc>
              <a:buNone/>
            </a:pPr>
            <a:r>
              <a:rPr lang="en-US" sz="3200" b="1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Transforming neural networks with transformers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1">
            <a:extLst>
              <a:ext uri="{FF2B5EF4-FFF2-40B4-BE49-F238E27FC236}">
                <a16:creationId xmlns:a16="http://schemas.microsoft.com/office/drawing/2014/main" id="{B0DA669C-B7F1-975F-E9CF-151A2E3879D2}"/>
              </a:ext>
            </a:extLst>
          </p:cNvPr>
          <p:cNvSpPr/>
          <p:nvPr/>
        </p:nvSpPr>
        <p:spPr>
          <a:xfrm>
            <a:off x="223978" y="2673969"/>
            <a:ext cx="11623465" cy="6112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b="1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In our last lessons, we explored how neural networks learn by trial and error. But when it comes to understanding long, complex ideas - they hit a wall. Enter </a:t>
            </a:r>
            <a:r>
              <a:rPr lang="en-US" b="1" dirty="0">
                <a:solidFill>
                  <a:srgbClr val="B05EF1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transformers</a:t>
            </a:r>
            <a:r>
              <a:rPr lang="en-US" b="1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: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F6580C92-DDA6-D8A5-F3EE-80EE65B0F66C}"/>
              </a:ext>
            </a:extLst>
          </p:cNvPr>
          <p:cNvSpPr/>
          <p:nvPr/>
        </p:nvSpPr>
        <p:spPr>
          <a:xfrm>
            <a:off x="223977" y="3570246"/>
            <a:ext cx="2445306" cy="3056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b="1" u="sng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The Problem</a:t>
            </a: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3">
            <a:extLst>
              <a:ext uri="{FF2B5EF4-FFF2-40B4-BE49-F238E27FC236}">
                <a16:creationId xmlns:a16="http://schemas.microsoft.com/office/drawing/2014/main" id="{69FCF4A2-361A-F3EB-6C7C-E3F89EAF265F}"/>
              </a:ext>
            </a:extLst>
          </p:cNvPr>
          <p:cNvSpPr/>
          <p:nvPr/>
        </p:nvSpPr>
        <p:spPr>
          <a:xfrm>
            <a:off x="223977" y="3875879"/>
            <a:ext cx="3360093" cy="228278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Earlier neural network models for language, like RNNs and LSTMs, process text </a:t>
            </a: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one word at a time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. They struggle to remember context from earlier, especially as sentences get longer. This makes it hard for them to understand the whole meaning of a sentence.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4">
            <a:extLst>
              <a:ext uri="{FF2B5EF4-FFF2-40B4-BE49-F238E27FC236}">
                <a16:creationId xmlns:a16="http://schemas.microsoft.com/office/drawing/2014/main" id="{D4F9D6E3-C326-7D11-7070-BD4A48F526ED}"/>
              </a:ext>
            </a:extLst>
          </p:cNvPr>
          <p:cNvSpPr/>
          <p:nvPr/>
        </p:nvSpPr>
        <p:spPr>
          <a:xfrm>
            <a:off x="4415953" y="3570246"/>
            <a:ext cx="2445306" cy="3056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b="1" u="sng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The Breakthrough</a:t>
            </a: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5">
            <a:extLst>
              <a:ext uri="{FF2B5EF4-FFF2-40B4-BE49-F238E27FC236}">
                <a16:creationId xmlns:a16="http://schemas.microsoft.com/office/drawing/2014/main" id="{68F7B594-7EB8-0281-8C6E-EC6352B0A655}"/>
              </a:ext>
            </a:extLst>
          </p:cNvPr>
          <p:cNvSpPr/>
          <p:nvPr/>
        </p:nvSpPr>
        <p:spPr>
          <a:xfrm>
            <a:off x="4415953" y="3875879"/>
            <a:ext cx="3360093" cy="163056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Transformers think in webs, not lines.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With </a:t>
            </a:r>
            <a:r>
              <a:rPr lang="en-US" sz="1400" b="1" dirty="0">
                <a:solidFill>
                  <a:srgbClr val="5CC97B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attention mechanisms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, they scan everything at once - zooming in on what matters most and making connections instantly.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6">
            <a:extLst>
              <a:ext uri="{FF2B5EF4-FFF2-40B4-BE49-F238E27FC236}">
                <a16:creationId xmlns:a16="http://schemas.microsoft.com/office/drawing/2014/main" id="{2CF6C280-287E-E298-0FBA-2E25C300AD5B}"/>
              </a:ext>
            </a:extLst>
          </p:cNvPr>
          <p:cNvSpPr/>
          <p:nvPr/>
        </p:nvSpPr>
        <p:spPr>
          <a:xfrm>
            <a:off x="8607929" y="3570246"/>
            <a:ext cx="2445306" cy="3056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b="1" u="sng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The Result</a:t>
            </a: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7">
            <a:extLst>
              <a:ext uri="{FF2B5EF4-FFF2-40B4-BE49-F238E27FC236}">
                <a16:creationId xmlns:a16="http://schemas.microsoft.com/office/drawing/2014/main" id="{2D8AFBC9-39F7-94D5-CD32-B6735224F6DF}"/>
              </a:ext>
            </a:extLst>
          </p:cNvPr>
          <p:cNvSpPr/>
          <p:nvPr/>
        </p:nvSpPr>
        <p:spPr>
          <a:xfrm>
            <a:off x="8607929" y="3875879"/>
            <a:ext cx="3360093" cy="163056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Context-aware, lightning-fast, and massively scalable. 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Transformers power the biggest models on Earth, like ChatGPT - changing how AI writes, thinks, codes, and even creates.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5525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7D6F91-D6D9-9A61-F27A-6B022CC29E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
            <a:extLst>
              <a:ext uri="{FF2B5EF4-FFF2-40B4-BE49-F238E27FC236}">
                <a16:creationId xmlns:a16="http://schemas.microsoft.com/office/drawing/2014/main" id="{6EEA9327-70F8-4A40-8B05-FCF7610050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048000" cy="6858000"/>
          </a:xfrm>
          <a:prstGeom prst="rect">
            <a:avLst/>
          </a:prstGeom>
        </p:spPr>
      </p:pic>
      <p:sp>
        <p:nvSpPr>
          <p:cNvPr id="3" name="Text 0">
            <a:extLst>
              <a:ext uri="{FF2B5EF4-FFF2-40B4-BE49-F238E27FC236}">
                <a16:creationId xmlns:a16="http://schemas.microsoft.com/office/drawing/2014/main" id="{A958173C-B05A-450C-E07D-10890F7702D8}"/>
              </a:ext>
            </a:extLst>
          </p:cNvPr>
          <p:cNvSpPr/>
          <p:nvPr/>
        </p:nvSpPr>
        <p:spPr>
          <a:xfrm>
            <a:off x="3448764" y="316905"/>
            <a:ext cx="9447371" cy="13620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350"/>
              </a:lnSpc>
              <a:buNone/>
            </a:pPr>
            <a:r>
              <a:rPr lang="en-US" sz="3200" b="1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Why regular networks don't </a:t>
            </a:r>
            <a:r>
              <a:rPr lang="en-US" sz="3200" b="1" i="1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get</a:t>
            </a:r>
            <a:r>
              <a:rPr lang="en-US" sz="3200" b="1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 language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1">
            <a:extLst>
              <a:ext uri="{FF2B5EF4-FFF2-40B4-BE49-F238E27FC236}">
                <a16:creationId xmlns:a16="http://schemas.microsoft.com/office/drawing/2014/main" id="{C1A815FD-D3C6-B9DD-DA1C-8BDA27E69885}"/>
              </a:ext>
            </a:extLst>
          </p:cNvPr>
          <p:cNvSpPr/>
          <p:nvPr/>
        </p:nvSpPr>
        <p:spPr>
          <a:xfrm>
            <a:off x="3448765" y="1270357"/>
            <a:ext cx="7847886" cy="8172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200"/>
              </a:lnSpc>
              <a:buNone/>
            </a:pPr>
            <a:r>
              <a:rPr lang="en-US" b="1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Before diving into transformers, let’s see why regular networks struggle with understanding a sentence: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2">
            <a:extLst>
              <a:ext uri="{FF2B5EF4-FFF2-40B4-BE49-F238E27FC236}">
                <a16:creationId xmlns:a16="http://schemas.microsoft.com/office/drawing/2014/main" id="{BCF17740-FE19-B9D6-208F-6E400F947910}"/>
              </a:ext>
            </a:extLst>
          </p:cNvPr>
          <p:cNvSpPr/>
          <p:nvPr/>
        </p:nvSpPr>
        <p:spPr>
          <a:xfrm>
            <a:off x="3278861" y="3850044"/>
            <a:ext cx="2717006" cy="8172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3200"/>
              </a:lnSpc>
              <a:buNone/>
            </a:pPr>
            <a:r>
              <a:rPr lang="en-US" sz="2000" b="1" dirty="0">
                <a:solidFill>
                  <a:srgbClr val="B05EF1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 Word order matters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3">
            <a:extLst>
              <a:ext uri="{FF2B5EF4-FFF2-40B4-BE49-F238E27FC236}">
                <a16:creationId xmlns:a16="http://schemas.microsoft.com/office/drawing/2014/main" id="{C972F6A8-0F03-2DB7-6B12-9D6F6ADCF2EA}"/>
              </a:ext>
            </a:extLst>
          </p:cNvPr>
          <p:cNvSpPr/>
          <p:nvPr/>
        </p:nvSpPr>
        <p:spPr>
          <a:xfrm>
            <a:off x="3448764" y="4468534"/>
            <a:ext cx="2624732" cy="17430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400"/>
              </a:lnSpc>
              <a:buNone/>
            </a:pPr>
            <a:r>
              <a:rPr lang="en-US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“I love you” ≠ “You love I” - word position changes the meaning of a sentence.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4">
            <a:extLst>
              <a:ext uri="{FF2B5EF4-FFF2-40B4-BE49-F238E27FC236}">
                <a16:creationId xmlns:a16="http://schemas.microsoft.com/office/drawing/2014/main" id="{C8EA45FE-62B4-4391-040D-E380425CBCA5}"/>
              </a:ext>
            </a:extLst>
          </p:cNvPr>
          <p:cNvSpPr/>
          <p:nvPr/>
        </p:nvSpPr>
        <p:spPr>
          <a:xfrm>
            <a:off x="6474260" y="3850044"/>
            <a:ext cx="2717006" cy="4086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200"/>
              </a:lnSpc>
              <a:buNone/>
            </a:pPr>
            <a:r>
              <a:rPr lang="en-US" sz="2000" b="1" dirty="0">
                <a:solidFill>
                  <a:srgbClr val="FFA44F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Blind to position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5">
            <a:extLst>
              <a:ext uri="{FF2B5EF4-FFF2-40B4-BE49-F238E27FC236}">
                <a16:creationId xmlns:a16="http://schemas.microsoft.com/office/drawing/2014/main" id="{83760C64-35C3-8444-02F3-AA1598F1FDBD}"/>
              </a:ext>
            </a:extLst>
          </p:cNvPr>
          <p:cNvSpPr/>
          <p:nvPr/>
        </p:nvSpPr>
        <p:spPr>
          <a:xfrm>
            <a:off x="6474260" y="4389398"/>
            <a:ext cx="2832735" cy="21788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400"/>
              </a:lnSpc>
              <a:buNone/>
            </a:pPr>
            <a:r>
              <a:rPr lang="en-US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Regular networks treat each word independently - they don’t know how words connect in a sentence.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6">
            <a:extLst>
              <a:ext uri="{FF2B5EF4-FFF2-40B4-BE49-F238E27FC236}">
                <a16:creationId xmlns:a16="http://schemas.microsoft.com/office/drawing/2014/main" id="{575BE27D-4BB2-7B28-DE1F-CA7369231B14}"/>
              </a:ext>
            </a:extLst>
          </p:cNvPr>
          <p:cNvSpPr/>
          <p:nvPr/>
        </p:nvSpPr>
        <p:spPr>
          <a:xfrm>
            <a:off x="9335294" y="3850044"/>
            <a:ext cx="2717006" cy="4086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200"/>
              </a:lnSpc>
              <a:buNone/>
            </a:pPr>
            <a:r>
              <a:rPr lang="en-US" sz="2000" b="1" dirty="0">
                <a:solidFill>
                  <a:srgbClr val="5E98F1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Attention is key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7">
            <a:extLst>
              <a:ext uri="{FF2B5EF4-FFF2-40B4-BE49-F238E27FC236}">
                <a16:creationId xmlns:a16="http://schemas.microsoft.com/office/drawing/2014/main" id="{E75DDAB6-523A-2743-6E19-3098F2079986}"/>
              </a:ext>
            </a:extLst>
          </p:cNvPr>
          <p:cNvSpPr/>
          <p:nvPr/>
        </p:nvSpPr>
        <p:spPr>
          <a:xfrm>
            <a:off x="9608344" y="4389398"/>
            <a:ext cx="2717006" cy="21788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400"/>
              </a:lnSpc>
              <a:buNone/>
            </a:pPr>
            <a:r>
              <a:rPr lang="en-US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Deeper language understanding requires focusing on the </a:t>
            </a:r>
            <a:r>
              <a:rPr lang="en-US" i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right</a:t>
            </a:r>
            <a:r>
              <a:rPr lang="en-US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words at the </a:t>
            </a:r>
            <a:r>
              <a:rPr lang="en-US" i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right</a:t>
            </a:r>
            <a:r>
              <a:rPr lang="en-US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time.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Sort from A to Z in alphabetical ascending order icon | Freepik">
            <a:extLst>
              <a:ext uri="{FF2B5EF4-FFF2-40B4-BE49-F238E27FC236}">
                <a16:creationId xmlns:a16="http://schemas.microsoft.com/office/drawing/2014/main" id="{68701D46-BC5B-CC4F-CE33-29C38BED30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6050" y="2732247"/>
            <a:ext cx="889000" cy="88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ositioning Icons - Free SVG &amp; PNG Positioning Images - Noun Project">
            <a:extLst>
              <a:ext uri="{FF2B5EF4-FFF2-40B4-BE49-F238E27FC236}">
                <a16:creationId xmlns:a16="http://schemas.microsoft.com/office/drawing/2014/main" id="{C1E57FCE-468B-B8FF-6CC0-E5D86B7490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6342" y="2389466"/>
            <a:ext cx="1540907" cy="1540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Attention Symbol Vector Art, Icons, and Graphics for Free Download">
            <a:extLst>
              <a:ext uri="{FF2B5EF4-FFF2-40B4-BE49-F238E27FC236}">
                <a16:creationId xmlns:a16="http://schemas.microsoft.com/office/drawing/2014/main" id="{042CD154-050F-43BE-00D7-F43A713192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2043" y="2660056"/>
            <a:ext cx="1119186" cy="952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94445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91F007-68A8-EC03-7A98-D40829643F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id="{1A68903F-5B47-25C8-72EA-975D2073CA55}"/>
              </a:ext>
            </a:extLst>
          </p:cNvPr>
          <p:cNvSpPr/>
          <p:nvPr/>
        </p:nvSpPr>
        <p:spPr>
          <a:xfrm>
            <a:off x="485021" y="319444"/>
            <a:ext cx="9818608" cy="5413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250"/>
              </a:lnSpc>
              <a:buNone/>
            </a:pPr>
            <a:r>
              <a:rPr lang="en-US" sz="3200" b="1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How transformers </a:t>
            </a:r>
            <a:r>
              <a:rPr lang="en-US" sz="3200" b="1" i="1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understand </a:t>
            </a:r>
            <a:r>
              <a:rPr lang="en-US" sz="3200" b="1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language better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1">
            <a:extLst>
              <a:ext uri="{FF2B5EF4-FFF2-40B4-BE49-F238E27FC236}">
                <a16:creationId xmlns:a16="http://schemas.microsoft.com/office/drawing/2014/main" id="{0BEFAE3F-B250-F0C5-9C54-01A6C43216AF}"/>
              </a:ext>
            </a:extLst>
          </p:cNvPr>
          <p:cNvSpPr/>
          <p:nvPr/>
        </p:nvSpPr>
        <p:spPr>
          <a:xfrm>
            <a:off x="485021" y="1120735"/>
            <a:ext cx="10532229" cy="6496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b="1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To truly understand language, transformers use two powerful ideas - together, they solve limitations older networks couldn’t: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763676A0-638B-D5F5-630A-C8A0949C696A}"/>
              </a:ext>
            </a:extLst>
          </p:cNvPr>
          <p:cNvSpPr/>
          <p:nvPr/>
        </p:nvSpPr>
        <p:spPr>
          <a:xfrm>
            <a:off x="485021" y="2106773"/>
            <a:ext cx="2768322" cy="3248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🔤</a:t>
            </a:r>
            <a:r>
              <a:rPr lang="en-US" sz="2000" b="1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 Word embeddings 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3">
            <a:extLst>
              <a:ext uri="{FF2B5EF4-FFF2-40B4-BE49-F238E27FC236}">
                <a16:creationId xmlns:a16="http://schemas.microsoft.com/office/drawing/2014/main" id="{56C1DD61-25A6-AE90-6238-265B3EB1C586}"/>
              </a:ext>
            </a:extLst>
          </p:cNvPr>
          <p:cNvSpPr/>
          <p:nvPr/>
        </p:nvSpPr>
        <p:spPr>
          <a:xfrm>
            <a:off x="485021" y="2604810"/>
            <a:ext cx="5426829" cy="278780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150"/>
              </a:lnSpc>
              <a:buSzPct val="100000"/>
              <a:buChar char="•"/>
            </a:pP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Each word is turned into a </a:t>
            </a: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smart vector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- a list of numbers that captures what the word </a:t>
            </a:r>
            <a:r>
              <a:rPr lang="en-US" sz="1400" i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means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, not just which word it is. </a:t>
            </a:r>
          </a:p>
          <a:p>
            <a:pPr marL="342900" indent="-342900" algn="l">
              <a:lnSpc>
                <a:spcPts val="2150"/>
              </a:lnSpc>
              <a:buSzPct val="100000"/>
              <a:buChar char="•"/>
            </a:pPr>
            <a:endParaRPr lang="en-US" sz="1400" dirty="0">
              <a:solidFill>
                <a:srgbClr val="272525"/>
              </a:solidFill>
              <a:latin typeface="Arial" panose="020B0604020202020204" pitchFamily="34" charset="0"/>
              <a:ea typeface="Inter" pitchFamily="34" charset="-122"/>
              <a:cs typeface="Arial" panose="020B0604020202020204" pitchFamily="34" charset="0"/>
            </a:endParaRPr>
          </a:p>
          <a:p>
            <a:pPr marL="342900" indent="-342900">
              <a:lnSpc>
                <a:spcPts val="2150"/>
              </a:lnSpc>
              <a:buSzPct val="100000"/>
              <a:buFontTx/>
              <a:buChar char="•"/>
            </a:pP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Words like </a:t>
            </a: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"cat"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and </a:t>
            </a: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"kitten"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have </a:t>
            </a: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similar embeddings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because they appear in similar contexts across lots of text.</a:t>
            </a:r>
          </a:p>
          <a:p>
            <a:pPr marL="342900" indent="-342900">
              <a:lnSpc>
                <a:spcPts val="2150"/>
              </a:lnSpc>
              <a:buSzPct val="100000"/>
              <a:buFontTx/>
              <a:buChar char="•"/>
            </a:pPr>
            <a:endParaRPr lang="en-US" sz="1400" dirty="0">
              <a:solidFill>
                <a:srgbClr val="272525"/>
              </a:solidFill>
              <a:latin typeface="Arial" panose="020B0604020202020204" pitchFamily="34" charset="0"/>
              <a:ea typeface="Inter" pitchFamily="34" charset="-122"/>
              <a:cs typeface="Arial" panose="020B0604020202020204" pitchFamily="34" charset="0"/>
            </a:endParaRPr>
          </a:p>
          <a:p>
            <a:pPr marL="342900" indent="-342900">
              <a:lnSpc>
                <a:spcPts val="2150"/>
              </a:lnSpc>
              <a:buSzPct val="100000"/>
              <a:buFontTx/>
              <a:buChar char="•"/>
            </a:pP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These embeddings help the model </a:t>
            </a: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connect ideas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.</a:t>
            </a:r>
          </a:p>
          <a:p>
            <a:pPr marL="342900" indent="-342900">
              <a:lnSpc>
                <a:spcPts val="2150"/>
              </a:lnSpc>
              <a:buSzPct val="100000"/>
              <a:buFontTx/>
              <a:buChar char="•"/>
            </a:pPr>
            <a:endParaRPr lang="en-US" sz="1400" dirty="0">
              <a:solidFill>
                <a:srgbClr val="272525"/>
              </a:solidFill>
              <a:latin typeface="Arial" panose="020B0604020202020204" pitchFamily="34" charset="0"/>
              <a:ea typeface="Inter" pitchFamily="34" charset="-122"/>
              <a:cs typeface="Arial" panose="020B0604020202020204" pitchFamily="34" charset="0"/>
            </a:endParaRPr>
          </a:p>
          <a:p>
            <a:pPr marL="342900" indent="-342900">
              <a:lnSpc>
                <a:spcPts val="2150"/>
              </a:lnSpc>
              <a:buSzPct val="100000"/>
              <a:buFontTx/>
              <a:buChar char="•"/>
            </a:pP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Embeddings are used in </a:t>
            </a: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many neural networks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, but transformers use them as the </a:t>
            </a: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first step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to build meaning.</a:t>
            </a:r>
          </a:p>
          <a:p>
            <a:pPr marL="342900" indent="-342900">
              <a:lnSpc>
                <a:spcPts val="2150"/>
              </a:lnSpc>
              <a:buSzPct val="100000"/>
              <a:buFontTx/>
              <a:buChar char="•"/>
            </a:pPr>
            <a:endParaRPr lang="en-US" sz="1400" dirty="0">
              <a:solidFill>
                <a:srgbClr val="272525"/>
              </a:solidFill>
              <a:latin typeface="Arial" panose="020B0604020202020204" pitchFamily="34" charset="0"/>
              <a:ea typeface="Inter" pitchFamily="34" charset="-122"/>
              <a:cs typeface="Arial" panose="020B0604020202020204" pitchFamily="34" charset="0"/>
            </a:endParaRPr>
          </a:p>
          <a:p>
            <a:pPr>
              <a:lnSpc>
                <a:spcPts val="2150"/>
              </a:lnSpc>
              <a:buSzPct val="100000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🧬</a:t>
            </a:r>
            <a:r>
              <a:rPr lang="en-US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</a:t>
            </a:r>
            <a:r>
              <a:rPr lang="en-US" i="1" dirty="0">
                <a:solidFill>
                  <a:srgbClr val="272525"/>
                </a:solidFill>
                <a:highlight>
                  <a:srgbClr val="FCEC99"/>
                </a:highlight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Think of it as giving every word a </a:t>
            </a:r>
            <a:r>
              <a:rPr lang="en-US" b="1" i="1" dirty="0">
                <a:solidFill>
                  <a:srgbClr val="272525"/>
                </a:solidFill>
                <a:highlight>
                  <a:srgbClr val="FCEC99"/>
                </a:highlight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fingerprint </a:t>
            </a:r>
            <a:r>
              <a:rPr lang="en-US" i="1" dirty="0">
                <a:solidFill>
                  <a:srgbClr val="272525"/>
                </a:solidFill>
                <a:highlight>
                  <a:srgbClr val="FCEC99"/>
                </a:highlight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based on meaning.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ts val="2150"/>
              </a:lnSpc>
              <a:buSzPct val="100000"/>
              <a:buFontTx/>
              <a:buChar char="•"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ts val="2150"/>
              </a:lnSpc>
              <a:buSzPct val="100000"/>
              <a:buFontTx/>
              <a:buChar char="•"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ts val="2150"/>
              </a:lnSpc>
              <a:buSzPct val="100000"/>
              <a:buFontTx/>
              <a:buChar char="•"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lnSpc>
                <a:spcPts val="2150"/>
              </a:lnSpc>
              <a:buSzPct val="100000"/>
              <a:buChar char="•"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4">
            <a:extLst>
              <a:ext uri="{FF2B5EF4-FFF2-40B4-BE49-F238E27FC236}">
                <a16:creationId xmlns:a16="http://schemas.microsoft.com/office/drawing/2014/main" id="{517513DA-1316-4A1A-3D79-5F46CEF66099}"/>
              </a:ext>
            </a:extLst>
          </p:cNvPr>
          <p:cNvSpPr/>
          <p:nvPr/>
        </p:nvSpPr>
        <p:spPr>
          <a:xfrm>
            <a:off x="180221" y="3560246"/>
            <a:ext cx="6345793" cy="10394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150"/>
              </a:lnSpc>
              <a:buSzPct val="100000"/>
              <a:buChar char="•"/>
            </a:pPr>
            <a:endParaRPr lang="en-US" sz="13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5">
            <a:extLst>
              <a:ext uri="{FF2B5EF4-FFF2-40B4-BE49-F238E27FC236}">
                <a16:creationId xmlns:a16="http://schemas.microsoft.com/office/drawing/2014/main" id="{C365979D-9289-CE3B-FBA9-F3C2B4CEE561}"/>
              </a:ext>
            </a:extLst>
          </p:cNvPr>
          <p:cNvSpPr/>
          <p:nvPr/>
        </p:nvSpPr>
        <p:spPr>
          <a:xfrm>
            <a:off x="180221" y="4660264"/>
            <a:ext cx="6345793" cy="3464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150"/>
              </a:lnSpc>
              <a:buSzPct val="100000"/>
              <a:buChar char="•"/>
            </a:pPr>
            <a:endParaRPr lang="en-US" sz="13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6">
            <a:extLst>
              <a:ext uri="{FF2B5EF4-FFF2-40B4-BE49-F238E27FC236}">
                <a16:creationId xmlns:a16="http://schemas.microsoft.com/office/drawing/2014/main" id="{98482A7B-2647-8918-6262-8EC72D6B357B}"/>
              </a:ext>
            </a:extLst>
          </p:cNvPr>
          <p:cNvSpPr/>
          <p:nvPr/>
        </p:nvSpPr>
        <p:spPr>
          <a:xfrm>
            <a:off x="180221" y="5067339"/>
            <a:ext cx="6345793" cy="6929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150"/>
              </a:lnSpc>
              <a:buSzPct val="100000"/>
              <a:buChar char="•"/>
            </a:pPr>
            <a:endParaRPr lang="en-US" sz="13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7">
            <a:extLst>
              <a:ext uri="{FF2B5EF4-FFF2-40B4-BE49-F238E27FC236}">
                <a16:creationId xmlns:a16="http://schemas.microsoft.com/office/drawing/2014/main" id="{4CB6C8B0-63F6-89DB-44BB-CB88759E00A5}"/>
              </a:ext>
            </a:extLst>
          </p:cNvPr>
          <p:cNvSpPr/>
          <p:nvPr/>
        </p:nvSpPr>
        <p:spPr>
          <a:xfrm>
            <a:off x="180221" y="5916136"/>
            <a:ext cx="6345793" cy="70056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endParaRPr lang="en-US" sz="1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8">
            <a:extLst>
              <a:ext uri="{FF2B5EF4-FFF2-40B4-BE49-F238E27FC236}">
                <a16:creationId xmlns:a16="http://schemas.microsoft.com/office/drawing/2014/main" id="{067FED8E-AF5C-58F7-5286-43B4C4B2A700}"/>
              </a:ext>
            </a:extLst>
          </p:cNvPr>
          <p:cNvSpPr/>
          <p:nvPr/>
        </p:nvSpPr>
        <p:spPr>
          <a:xfrm>
            <a:off x="6656269" y="2106773"/>
            <a:ext cx="2947511" cy="3248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550"/>
              </a:lnSpc>
              <a:buNone/>
            </a:pP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📍</a:t>
            </a:r>
            <a:r>
              <a:rPr lang="en-US" sz="2000" b="1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 Positional encoding 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9">
            <a:extLst>
              <a:ext uri="{FF2B5EF4-FFF2-40B4-BE49-F238E27FC236}">
                <a16:creationId xmlns:a16="http://schemas.microsoft.com/office/drawing/2014/main" id="{A6E28E30-195D-97C4-F0FF-6AA3C3F754AC}"/>
              </a:ext>
            </a:extLst>
          </p:cNvPr>
          <p:cNvSpPr/>
          <p:nvPr/>
        </p:nvSpPr>
        <p:spPr>
          <a:xfrm>
            <a:off x="6656270" y="2604810"/>
            <a:ext cx="4988044" cy="6929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150"/>
              </a:lnSpc>
              <a:buSzPct val="100000"/>
              <a:buChar char="•"/>
            </a:pP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Transformers read all words at once (not one at a time like RNNs), so they need a way to know </a:t>
            </a: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where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each word is.</a:t>
            </a:r>
          </a:p>
          <a:p>
            <a:pPr marL="342900" indent="-342900" algn="l">
              <a:lnSpc>
                <a:spcPts val="2150"/>
              </a:lnSpc>
              <a:buSzPct val="100000"/>
              <a:buChar char="•"/>
            </a:pPr>
            <a:endParaRPr lang="en-US" sz="1400" dirty="0">
              <a:solidFill>
                <a:srgbClr val="272525"/>
              </a:solidFill>
              <a:latin typeface="Arial" panose="020B0604020202020204" pitchFamily="34" charset="0"/>
              <a:ea typeface="Inter" pitchFamily="34" charset="-122"/>
              <a:cs typeface="Arial" panose="020B0604020202020204" pitchFamily="34" charset="0"/>
            </a:endParaRPr>
          </a:p>
          <a:p>
            <a:pPr marL="342900" indent="-342900" algn="l">
              <a:lnSpc>
                <a:spcPts val="2150"/>
              </a:lnSpc>
              <a:buSzPct val="100000"/>
              <a:buChar char="•"/>
            </a:pP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Positional encoding gives each word a </a:t>
            </a: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sense of place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- like stamping each word with a number showing its position.</a:t>
            </a:r>
          </a:p>
          <a:p>
            <a:pPr marL="342900" indent="-342900" algn="l">
              <a:lnSpc>
                <a:spcPts val="2150"/>
              </a:lnSpc>
              <a:buSzPct val="100000"/>
              <a:buChar char="•"/>
            </a:pPr>
            <a:endParaRPr lang="en-US" sz="1400" dirty="0">
              <a:solidFill>
                <a:srgbClr val="272525"/>
              </a:solidFill>
              <a:latin typeface="Arial" panose="020B0604020202020204" pitchFamily="34" charset="0"/>
              <a:ea typeface="Inter" pitchFamily="34" charset="-122"/>
              <a:cs typeface="Arial" panose="020B0604020202020204" pitchFamily="34" charset="0"/>
            </a:endParaRPr>
          </a:p>
          <a:p>
            <a:pPr marL="342900" indent="-342900">
              <a:lnSpc>
                <a:spcPts val="2150"/>
              </a:lnSpc>
              <a:buSzPct val="100000"/>
              <a:buFontTx/>
              <a:buChar char="•"/>
            </a:pP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This helps the model know that </a:t>
            </a:r>
            <a:r>
              <a:rPr lang="en-US" sz="1400" i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“I love you” ≠ “You love I”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- order changes meaning.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50"/>
              </a:lnSpc>
              <a:buSzPct val="100000"/>
            </a:pPr>
            <a:endParaRPr lang="en-US" sz="1400" dirty="0">
              <a:solidFill>
                <a:srgbClr val="000000"/>
              </a:solidFill>
              <a:latin typeface="Arial" panose="020B0604020202020204" pitchFamily="34" charset="0"/>
              <a:ea typeface="Inter" pitchFamily="34" charset="-122"/>
              <a:cs typeface="Arial" panose="020B0604020202020204" pitchFamily="34" charset="0"/>
            </a:endParaRPr>
          </a:p>
          <a:p>
            <a:pPr>
              <a:lnSpc>
                <a:spcPts val="2150"/>
              </a:lnSpc>
              <a:buSzPct val="100000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📍</a:t>
            </a:r>
            <a:r>
              <a:rPr lang="en-US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</a:t>
            </a:r>
            <a:r>
              <a:rPr lang="en-US" i="1" dirty="0">
                <a:solidFill>
                  <a:srgbClr val="272525"/>
                </a:solidFill>
                <a:highlight>
                  <a:srgbClr val="FCEC99"/>
                </a:highlight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It’s how transformers learn </a:t>
            </a:r>
            <a:r>
              <a:rPr lang="en-US" b="1" i="1" dirty="0">
                <a:solidFill>
                  <a:srgbClr val="272525"/>
                </a:solidFill>
                <a:highlight>
                  <a:srgbClr val="FCEC99"/>
                </a:highlight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sentence structure</a:t>
            </a:r>
            <a:r>
              <a:rPr lang="en-US" i="1" dirty="0">
                <a:solidFill>
                  <a:srgbClr val="272525"/>
                </a:solidFill>
                <a:highlight>
                  <a:srgbClr val="FCEC99"/>
                </a:highlight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, not just individual words.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ts val="2150"/>
              </a:lnSpc>
              <a:buSzPct val="100000"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lnSpc>
                <a:spcPts val="2150"/>
              </a:lnSpc>
              <a:buSzPct val="100000"/>
              <a:buChar char="•"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10">
            <a:extLst>
              <a:ext uri="{FF2B5EF4-FFF2-40B4-BE49-F238E27FC236}">
                <a16:creationId xmlns:a16="http://schemas.microsoft.com/office/drawing/2014/main" id="{F52BF20C-BDEF-7127-BCC9-70CB79ADA785}"/>
              </a:ext>
            </a:extLst>
          </p:cNvPr>
          <p:cNvSpPr/>
          <p:nvPr/>
        </p:nvSpPr>
        <p:spPr>
          <a:xfrm>
            <a:off x="6956306" y="3455074"/>
            <a:ext cx="6345793" cy="10394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150"/>
              </a:lnSpc>
              <a:buSzPct val="100000"/>
              <a:buChar char="•"/>
            </a:pPr>
            <a:endParaRPr lang="en-US" sz="13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11">
            <a:extLst>
              <a:ext uri="{FF2B5EF4-FFF2-40B4-BE49-F238E27FC236}">
                <a16:creationId xmlns:a16="http://schemas.microsoft.com/office/drawing/2014/main" id="{F62F9DCB-8F89-9DDD-B701-C2BD9617CB7D}"/>
              </a:ext>
            </a:extLst>
          </p:cNvPr>
          <p:cNvSpPr/>
          <p:nvPr/>
        </p:nvSpPr>
        <p:spPr>
          <a:xfrm>
            <a:off x="6956306" y="4555092"/>
            <a:ext cx="6345793" cy="6929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150"/>
              </a:lnSpc>
              <a:buSzPct val="100000"/>
              <a:buChar char="•"/>
            </a:pPr>
            <a:endParaRPr lang="en-US" sz="13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 12">
            <a:extLst>
              <a:ext uri="{FF2B5EF4-FFF2-40B4-BE49-F238E27FC236}">
                <a16:creationId xmlns:a16="http://schemas.microsoft.com/office/drawing/2014/main" id="{51E2D9F1-041C-D9E1-3916-81DA014315BF}"/>
              </a:ext>
            </a:extLst>
          </p:cNvPr>
          <p:cNvSpPr/>
          <p:nvPr/>
        </p:nvSpPr>
        <p:spPr>
          <a:xfrm>
            <a:off x="6956306" y="5403889"/>
            <a:ext cx="6345793" cy="70056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endParaRPr lang="en-US" sz="1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94987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CD1215-B70F-8B67-E933-829A4EEC06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id="{1FF052A6-C05F-8B9D-1918-1A128927AC42}"/>
              </a:ext>
            </a:extLst>
          </p:cNvPr>
          <p:cNvSpPr/>
          <p:nvPr/>
        </p:nvSpPr>
        <p:spPr>
          <a:xfrm>
            <a:off x="317540" y="252829"/>
            <a:ext cx="5151477" cy="4607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600"/>
              </a:lnSpc>
              <a:buNone/>
            </a:pPr>
            <a:r>
              <a:rPr lang="en-US" sz="3200" b="1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What are word embeddings?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1">
            <a:extLst>
              <a:ext uri="{FF2B5EF4-FFF2-40B4-BE49-F238E27FC236}">
                <a16:creationId xmlns:a16="http://schemas.microsoft.com/office/drawing/2014/main" id="{0EE56926-4429-E294-3959-EAC9E2519E2E}"/>
              </a:ext>
            </a:extLst>
          </p:cNvPr>
          <p:cNvSpPr/>
          <p:nvPr/>
        </p:nvSpPr>
        <p:spPr>
          <a:xfrm>
            <a:off x="317540" y="982206"/>
            <a:ext cx="4620697" cy="2763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b="1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A smarter way to attach meaning to words.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266AA9C7-DD55-998A-E439-E291B917B786}"/>
              </a:ext>
            </a:extLst>
          </p:cNvPr>
          <p:cNvSpPr/>
          <p:nvPr/>
        </p:nvSpPr>
        <p:spPr>
          <a:xfrm>
            <a:off x="317540" y="1418987"/>
            <a:ext cx="2836188" cy="2763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b="1" dirty="0">
                <a:solidFill>
                  <a:srgbClr val="FFA44F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Traditional neural network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3">
            <a:extLst>
              <a:ext uri="{FF2B5EF4-FFF2-40B4-BE49-F238E27FC236}">
                <a16:creationId xmlns:a16="http://schemas.microsoft.com/office/drawing/2014/main" id="{0859E494-2507-849A-A545-C22C9DED5ABF}"/>
              </a:ext>
            </a:extLst>
          </p:cNvPr>
          <p:cNvSpPr/>
          <p:nvPr/>
        </p:nvSpPr>
        <p:spPr>
          <a:xfrm>
            <a:off x="317540" y="1842730"/>
            <a:ext cx="6654760" cy="2947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850"/>
              </a:lnSpc>
              <a:buSzPct val="100000"/>
              <a:buChar char="•"/>
            </a:pP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Words are represented as </a:t>
            </a: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long, sparse vectors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with one “1” and lots of “0”s: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4">
            <a:extLst>
              <a:ext uri="{FF2B5EF4-FFF2-40B4-BE49-F238E27FC236}">
                <a16:creationId xmlns:a16="http://schemas.microsoft.com/office/drawing/2014/main" id="{1177FF89-CBFA-CE98-3508-FDB61A784A17}"/>
              </a:ext>
            </a:extLst>
          </p:cNvPr>
          <p:cNvSpPr/>
          <p:nvPr/>
        </p:nvSpPr>
        <p:spPr>
          <a:xfrm>
            <a:off x="538639" y="2161521"/>
            <a:ext cx="8264843" cy="3024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00" dirty="0">
                <a:solidFill>
                  <a:srgbClr val="272525"/>
                </a:solidFill>
                <a:highlight>
                  <a:srgbClr val="F2F2F2"/>
                </a:highlight>
                <a:latin typeface="Arial" panose="020B0604020202020204" pitchFamily="34" charset="0"/>
                <a:ea typeface="Consolas" pitchFamily="34" charset="-122"/>
                <a:cs typeface="Arial" panose="020B0604020202020204" pitchFamily="34" charset="0"/>
              </a:rPr>
              <a:t>"cat"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→ [0, 0, 0, 1, 0, 0, …]             |             </a:t>
            </a:r>
            <a:r>
              <a:rPr lang="en-US" sz="1400" dirty="0">
                <a:solidFill>
                  <a:srgbClr val="272525"/>
                </a:solidFill>
                <a:highlight>
                  <a:srgbClr val="F2F2F2"/>
                </a:highlight>
                <a:latin typeface="Arial" panose="020B0604020202020204" pitchFamily="34" charset="0"/>
                <a:ea typeface="Consolas" pitchFamily="34" charset="-122"/>
                <a:cs typeface="Arial" panose="020B0604020202020204" pitchFamily="34" charset="0"/>
              </a:rPr>
              <a:t>"kitten"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→ [0, 0, 0, 0, 1, 0, …]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Shape 5">
            <a:extLst>
              <a:ext uri="{FF2B5EF4-FFF2-40B4-BE49-F238E27FC236}">
                <a16:creationId xmlns:a16="http://schemas.microsoft.com/office/drawing/2014/main" id="{D9606CE8-9980-51E8-908B-8335F2C8F709}"/>
              </a:ext>
            </a:extLst>
          </p:cNvPr>
          <p:cNvSpPr/>
          <p:nvPr/>
        </p:nvSpPr>
        <p:spPr>
          <a:xfrm>
            <a:off x="317540" y="2161521"/>
            <a:ext cx="15240" cy="302419"/>
          </a:xfrm>
          <a:prstGeom prst="rect">
            <a:avLst/>
          </a:prstGeom>
          <a:solidFill>
            <a:srgbClr val="0AD1D8"/>
          </a:solidFill>
          <a:ln/>
        </p:spPr>
        <p:txBody>
          <a:bodyPr/>
          <a:lstStyle/>
          <a:p>
            <a:endParaRPr lang="en-US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6">
            <a:extLst>
              <a:ext uri="{FF2B5EF4-FFF2-40B4-BE49-F238E27FC236}">
                <a16:creationId xmlns:a16="http://schemas.microsoft.com/office/drawing/2014/main" id="{0E48A327-F7FA-3D26-55C5-FEDB999DCBAF}"/>
              </a:ext>
            </a:extLst>
          </p:cNvPr>
          <p:cNvSpPr/>
          <p:nvPr/>
        </p:nvSpPr>
        <p:spPr>
          <a:xfrm>
            <a:off x="317539" y="2648129"/>
            <a:ext cx="6654759" cy="5895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1850"/>
              </a:lnSpc>
              <a:buSzPct val="100000"/>
              <a:buChar char="•"/>
            </a:pP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Every word is treated as </a:t>
            </a: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equally unrelated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, and no actual meaning is captured. This wastes memory and fails to show connections between similar words.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7">
            <a:extLst>
              <a:ext uri="{FF2B5EF4-FFF2-40B4-BE49-F238E27FC236}">
                <a16:creationId xmlns:a16="http://schemas.microsoft.com/office/drawing/2014/main" id="{E20A719F-BEC0-557C-B164-15910434AE75}"/>
              </a:ext>
            </a:extLst>
          </p:cNvPr>
          <p:cNvSpPr/>
          <p:nvPr/>
        </p:nvSpPr>
        <p:spPr>
          <a:xfrm>
            <a:off x="317539" y="3314761"/>
            <a:ext cx="4121111" cy="2947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🧱</a:t>
            </a:r>
            <a:r>
              <a:rPr lang="en-US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</a:t>
            </a:r>
            <a:r>
              <a:rPr lang="en-US" i="1" dirty="0">
                <a:solidFill>
                  <a:srgbClr val="272525"/>
                </a:solidFill>
                <a:highlight>
                  <a:srgbClr val="FCEC99"/>
                </a:highlight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It’s like giving each word a barcode - but not knowing what </a:t>
            </a:r>
            <a:br>
              <a:rPr lang="en-US" i="1" dirty="0">
                <a:solidFill>
                  <a:srgbClr val="272525"/>
                </a:solidFill>
                <a:highlight>
                  <a:srgbClr val="FCEC99"/>
                </a:highlight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</a:br>
            <a:r>
              <a:rPr lang="en-US" i="1" dirty="0">
                <a:solidFill>
                  <a:srgbClr val="272525"/>
                </a:solidFill>
                <a:highlight>
                  <a:srgbClr val="FCEC99"/>
                </a:highlight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any of them mean.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8">
            <a:extLst>
              <a:ext uri="{FF2B5EF4-FFF2-40B4-BE49-F238E27FC236}">
                <a16:creationId xmlns:a16="http://schemas.microsoft.com/office/drawing/2014/main" id="{CDCBE91B-8FA9-39EC-7602-479483DC13DF}"/>
              </a:ext>
            </a:extLst>
          </p:cNvPr>
          <p:cNvSpPr/>
          <p:nvPr/>
        </p:nvSpPr>
        <p:spPr>
          <a:xfrm>
            <a:off x="317540" y="4120400"/>
            <a:ext cx="2211467" cy="2763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b="1" dirty="0">
                <a:solidFill>
                  <a:srgbClr val="B05EF1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Word Embedding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9">
            <a:extLst>
              <a:ext uri="{FF2B5EF4-FFF2-40B4-BE49-F238E27FC236}">
                <a16:creationId xmlns:a16="http://schemas.microsoft.com/office/drawing/2014/main" id="{8EA0BA17-4997-E6CC-9777-BD0CAE1B42F7}"/>
              </a:ext>
            </a:extLst>
          </p:cNvPr>
          <p:cNvSpPr/>
          <p:nvPr/>
        </p:nvSpPr>
        <p:spPr>
          <a:xfrm>
            <a:off x="317540" y="4523841"/>
            <a:ext cx="8485942" cy="2947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850"/>
              </a:lnSpc>
              <a:buSzPct val="100000"/>
              <a:buChar char="•"/>
            </a:pP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Turn each word into a </a:t>
            </a: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dense vector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- a smart list of numbers that encodes meaning. 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10">
            <a:extLst>
              <a:ext uri="{FF2B5EF4-FFF2-40B4-BE49-F238E27FC236}">
                <a16:creationId xmlns:a16="http://schemas.microsoft.com/office/drawing/2014/main" id="{BB044052-C20B-ACDC-DE3B-D8BB5F4EDF40}"/>
              </a:ext>
            </a:extLst>
          </p:cNvPr>
          <p:cNvSpPr/>
          <p:nvPr/>
        </p:nvSpPr>
        <p:spPr>
          <a:xfrm>
            <a:off x="317540" y="4870193"/>
            <a:ext cx="8485942" cy="2947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850"/>
              </a:lnSpc>
              <a:buSzPct val="100000"/>
              <a:buChar char="•"/>
            </a:pP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Words with </a:t>
            </a: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similar meaning 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get embeddings that are close together. Example: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11">
            <a:extLst>
              <a:ext uri="{FF2B5EF4-FFF2-40B4-BE49-F238E27FC236}">
                <a16:creationId xmlns:a16="http://schemas.microsoft.com/office/drawing/2014/main" id="{13E37868-41A8-5C9C-6F0C-C42840B3BA41}"/>
              </a:ext>
            </a:extLst>
          </p:cNvPr>
          <p:cNvSpPr/>
          <p:nvPr/>
        </p:nvSpPr>
        <p:spPr>
          <a:xfrm>
            <a:off x="538639" y="5240302"/>
            <a:ext cx="8264843" cy="3024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00" dirty="0">
                <a:solidFill>
                  <a:srgbClr val="272525"/>
                </a:solidFill>
                <a:highlight>
                  <a:srgbClr val="F2F2F2"/>
                </a:highlight>
                <a:latin typeface="Arial" panose="020B0604020202020204" pitchFamily="34" charset="0"/>
                <a:ea typeface="Consolas" pitchFamily="34" charset="-122"/>
                <a:cs typeface="Arial" panose="020B0604020202020204" pitchFamily="34" charset="0"/>
              </a:rPr>
              <a:t>"cat"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→ [0.21, -0.15, 0.92, …]          |            </a:t>
            </a:r>
            <a:r>
              <a:rPr lang="en-US" sz="1400" dirty="0">
                <a:solidFill>
                  <a:srgbClr val="272525"/>
                </a:solidFill>
                <a:highlight>
                  <a:srgbClr val="F2F2F2"/>
                </a:highlight>
                <a:latin typeface="Arial" panose="020B0604020202020204" pitchFamily="34" charset="0"/>
                <a:ea typeface="Consolas" pitchFamily="34" charset="-122"/>
                <a:cs typeface="Arial" panose="020B0604020202020204" pitchFamily="34" charset="0"/>
              </a:rPr>
              <a:t>"kitten"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→ [0.22, -0.12, 0.90, …]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Shape 12">
            <a:extLst>
              <a:ext uri="{FF2B5EF4-FFF2-40B4-BE49-F238E27FC236}">
                <a16:creationId xmlns:a16="http://schemas.microsoft.com/office/drawing/2014/main" id="{80F97A99-69C2-16F9-B479-2DA5FC055BD5}"/>
              </a:ext>
            </a:extLst>
          </p:cNvPr>
          <p:cNvSpPr/>
          <p:nvPr/>
        </p:nvSpPr>
        <p:spPr>
          <a:xfrm>
            <a:off x="317540" y="5240302"/>
            <a:ext cx="15240" cy="302419"/>
          </a:xfrm>
          <a:prstGeom prst="rect">
            <a:avLst/>
          </a:prstGeom>
          <a:solidFill>
            <a:srgbClr val="0AD1D8"/>
          </a:solidFill>
          <a:ln/>
        </p:spPr>
        <p:txBody>
          <a:bodyPr/>
          <a:lstStyle/>
          <a:p>
            <a:endParaRPr lang="en-US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 13">
            <a:extLst>
              <a:ext uri="{FF2B5EF4-FFF2-40B4-BE49-F238E27FC236}">
                <a16:creationId xmlns:a16="http://schemas.microsoft.com/office/drawing/2014/main" id="{8B5D5FC2-6B7A-2E21-26AF-D18E0CB1655B}"/>
              </a:ext>
            </a:extLst>
          </p:cNvPr>
          <p:cNvSpPr/>
          <p:nvPr/>
        </p:nvSpPr>
        <p:spPr>
          <a:xfrm>
            <a:off x="317540" y="5741908"/>
            <a:ext cx="8485942" cy="5895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1850"/>
              </a:lnSpc>
              <a:buSzPct val="100000"/>
              <a:buChar char="•"/>
            </a:pP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These embeddings can be </a:t>
            </a: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pretrained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from large datasets and help models learn </a:t>
            </a: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relationships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.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14">
            <a:extLst>
              <a:ext uri="{FF2B5EF4-FFF2-40B4-BE49-F238E27FC236}">
                <a16:creationId xmlns:a16="http://schemas.microsoft.com/office/drawing/2014/main" id="{F7F79CEF-46D5-7488-FB60-BA16A2BD9FF1}"/>
              </a:ext>
            </a:extLst>
          </p:cNvPr>
          <p:cNvSpPr/>
          <p:nvPr/>
        </p:nvSpPr>
        <p:spPr>
          <a:xfrm>
            <a:off x="317540" y="6210181"/>
            <a:ext cx="8485942" cy="2947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🔍</a:t>
            </a:r>
            <a:r>
              <a:rPr lang="en-US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</a:t>
            </a:r>
            <a:r>
              <a:rPr lang="en-US" i="1" dirty="0">
                <a:solidFill>
                  <a:srgbClr val="272525"/>
                </a:solidFill>
                <a:highlight>
                  <a:srgbClr val="FCEC99"/>
                </a:highlight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It’s like giving each word a personality profile. 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Image 0" descr="preencoded.png">
            <a:extLst>
              <a:ext uri="{FF2B5EF4-FFF2-40B4-BE49-F238E27FC236}">
                <a16:creationId xmlns:a16="http://schemas.microsoft.com/office/drawing/2014/main" id="{5F819ACD-98FD-333A-EB62-5DCAE28D27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269" y="1163300"/>
            <a:ext cx="4197191" cy="4388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2848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538A15-059C-031C-A494-3476249AD2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id="{31F45D65-01D3-E0C1-D604-72C5507DF4F5}"/>
              </a:ext>
            </a:extLst>
          </p:cNvPr>
          <p:cNvSpPr/>
          <p:nvPr/>
        </p:nvSpPr>
        <p:spPr>
          <a:xfrm>
            <a:off x="196929" y="153233"/>
            <a:ext cx="6399575" cy="486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800"/>
              </a:lnSpc>
              <a:buNone/>
            </a:pPr>
            <a:r>
              <a:rPr lang="en-US" sz="3200" b="1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But wait - word meaning isn't enough!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1">
            <a:extLst>
              <a:ext uri="{FF2B5EF4-FFF2-40B4-BE49-F238E27FC236}">
                <a16:creationId xmlns:a16="http://schemas.microsoft.com/office/drawing/2014/main" id="{EE08A9F9-BCCC-B149-8ED3-44E0E89D366F}"/>
              </a:ext>
            </a:extLst>
          </p:cNvPr>
          <p:cNvSpPr/>
          <p:nvPr/>
        </p:nvSpPr>
        <p:spPr>
          <a:xfrm>
            <a:off x="196929" y="814386"/>
            <a:ext cx="7083331" cy="2917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800" b="1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Embeddings tell the model </a:t>
            </a:r>
            <a:r>
              <a:rPr lang="en-US" sz="1800" b="1" i="1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what</a:t>
            </a:r>
            <a:r>
              <a:rPr lang="en-US" sz="1800" b="1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 a word means - but not </a:t>
            </a:r>
            <a:r>
              <a:rPr lang="en-US" sz="1800" b="1" i="1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where</a:t>
            </a:r>
            <a:r>
              <a:rPr lang="en-US" sz="1800" b="1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 it goes: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72B86E79-EDE9-7A7E-5303-6E699883BB7C}"/>
              </a:ext>
            </a:extLst>
          </p:cNvPr>
          <p:cNvSpPr/>
          <p:nvPr/>
        </p:nvSpPr>
        <p:spPr>
          <a:xfrm>
            <a:off x="196929" y="1453995"/>
            <a:ext cx="3033747" cy="2993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800" b="1" dirty="0">
                <a:solidFill>
                  <a:srgbClr val="000000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📍</a:t>
            </a:r>
            <a:r>
              <a:rPr lang="en-US" sz="1800" b="1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 Why word position matters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3">
            <a:extLst>
              <a:ext uri="{FF2B5EF4-FFF2-40B4-BE49-F238E27FC236}">
                <a16:creationId xmlns:a16="http://schemas.microsoft.com/office/drawing/2014/main" id="{83CCD6E6-B7D7-46B5-A9F2-CD6CD7D5BCD9}"/>
              </a:ext>
            </a:extLst>
          </p:cNvPr>
          <p:cNvSpPr/>
          <p:nvPr/>
        </p:nvSpPr>
        <p:spPr>
          <a:xfrm>
            <a:off x="196930" y="1883749"/>
            <a:ext cx="8580358" cy="6224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1950"/>
              </a:lnSpc>
              <a:buSzPct val="100000"/>
              <a:buChar char="•"/>
            </a:pP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“She is eating a green apple” ≠ “a green apple is eating she”. Without position, a transformer sees both as the same.</a:t>
            </a:r>
          </a:p>
          <a:p>
            <a:pPr marL="342900" indent="-342900">
              <a:lnSpc>
                <a:spcPts val="1950"/>
              </a:lnSpc>
              <a:buSzPct val="100000"/>
              <a:buFontTx/>
              <a:buChar char="•"/>
            </a:pP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Because transformers read all words at once, they can’t tell which came first unless we help them.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lnSpc>
                <a:spcPts val="1950"/>
              </a:lnSpc>
              <a:buSzPct val="100000"/>
              <a:buChar char="•"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4">
            <a:extLst>
              <a:ext uri="{FF2B5EF4-FFF2-40B4-BE49-F238E27FC236}">
                <a16:creationId xmlns:a16="http://schemas.microsoft.com/office/drawing/2014/main" id="{733FF0C5-3572-65EC-6CBB-7F8530FC8477}"/>
              </a:ext>
            </a:extLst>
          </p:cNvPr>
          <p:cNvSpPr/>
          <p:nvPr/>
        </p:nvSpPr>
        <p:spPr>
          <a:xfrm>
            <a:off x="196930" y="2607111"/>
            <a:ext cx="9713834" cy="3112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950"/>
              </a:lnSpc>
              <a:buSzPct val="100000"/>
              <a:buChar char="•"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5">
            <a:extLst>
              <a:ext uri="{FF2B5EF4-FFF2-40B4-BE49-F238E27FC236}">
                <a16:creationId xmlns:a16="http://schemas.microsoft.com/office/drawing/2014/main" id="{74E5369A-81E4-AC04-B82A-0A2C873DC5BC}"/>
              </a:ext>
            </a:extLst>
          </p:cNvPr>
          <p:cNvSpPr/>
          <p:nvPr/>
        </p:nvSpPr>
        <p:spPr>
          <a:xfrm>
            <a:off x="196929" y="2953585"/>
            <a:ext cx="3122803" cy="2993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800" b="1" dirty="0">
                <a:solidFill>
                  <a:srgbClr val="000000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🔢</a:t>
            </a:r>
            <a:r>
              <a:rPr lang="en-US" sz="1800" b="1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 The fix: </a:t>
            </a:r>
            <a:r>
              <a:rPr lang="en-US" sz="1800" b="1" dirty="0">
                <a:solidFill>
                  <a:srgbClr val="B05EF1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positional encoding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6">
            <a:extLst>
              <a:ext uri="{FF2B5EF4-FFF2-40B4-BE49-F238E27FC236}">
                <a16:creationId xmlns:a16="http://schemas.microsoft.com/office/drawing/2014/main" id="{FDAABF4A-CB1D-2497-2E37-528578FD08D0}"/>
              </a:ext>
            </a:extLst>
          </p:cNvPr>
          <p:cNvSpPr/>
          <p:nvPr/>
        </p:nvSpPr>
        <p:spPr>
          <a:xfrm>
            <a:off x="196930" y="3383339"/>
            <a:ext cx="8389858" cy="6224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1950"/>
              </a:lnSpc>
              <a:buSzPct val="100000"/>
              <a:buChar char="•"/>
            </a:pP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We add </a:t>
            </a: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position tags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to each word, so the model knows </a:t>
            </a: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what the word is and where it is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. This helps the model understand sentence structure, not just words.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7">
            <a:extLst>
              <a:ext uri="{FF2B5EF4-FFF2-40B4-BE49-F238E27FC236}">
                <a16:creationId xmlns:a16="http://schemas.microsoft.com/office/drawing/2014/main" id="{2AE4C478-AE00-0E62-F37F-6F8DF983C02A}"/>
              </a:ext>
            </a:extLst>
          </p:cNvPr>
          <p:cNvSpPr/>
          <p:nvPr/>
        </p:nvSpPr>
        <p:spPr>
          <a:xfrm>
            <a:off x="196929" y="4258867"/>
            <a:ext cx="3905357" cy="2993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800" b="1" dirty="0">
                <a:solidFill>
                  <a:srgbClr val="000000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🌟</a:t>
            </a:r>
            <a:r>
              <a:rPr lang="en-US" sz="1800" b="1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RoPE (Rotary Positional Embedding)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8">
            <a:extLst>
              <a:ext uri="{FF2B5EF4-FFF2-40B4-BE49-F238E27FC236}">
                <a16:creationId xmlns:a16="http://schemas.microsoft.com/office/drawing/2014/main" id="{01A15EEB-0881-3DB5-BDDE-0B8AFE1AAE7A}"/>
              </a:ext>
            </a:extLst>
          </p:cNvPr>
          <p:cNvSpPr/>
          <p:nvPr/>
        </p:nvSpPr>
        <p:spPr>
          <a:xfrm>
            <a:off x="196929" y="4689873"/>
            <a:ext cx="9389983" cy="6224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1950"/>
              </a:lnSpc>
              <a:buSzPct val="100000"/>
              <a:buChar char="•"/>
            </a:pP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Traditional ways of marking word order are either too rigid (“I’m word number 7!”) or too complex (“I’m 2 words after ‘homework’!”). RoPE uses a special spin to capture both </a:t>
            </a: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where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a word is and </a:t>
            </a: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how far it is from other words.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9">
            <a:extLst>
              <a:ext uri="{FF2B5EF4-FFF2-40B4-BE49-F238E27FC236}">
                <a16:creationId xmlns:a16="http://schemas.microsoft.com/office/drawing/2014/main" id="{4A739434-379B-4A09-8810-5C20B43B558E}"/>
              </a:ext>
            </a:extLst>
          </p:cNvPr>
          <p:cNvSpPr/>
          <p:nvPr/>
        </p:nvSpPr>
        <p:spPr>
          <a:xfrm>
            <a:off x="196929" y="5366743"/>
            <a:ext cx="9389983" cy="6224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1950"/>
              </a:lnSpc>
              <a:buSzPct val="100000"/>
              <a:buChar char="•"/>
            </a:pP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Imagine each word sitting on a clock, with its hand pointing at a different angle depending on its position in the sentence. As you move along the sentence, each word’s hand spins more and more - marking </a:t>
            </a: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where it is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.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10">
            <a:extLst>
              <a:ext uri="{FF2B5EF4-FFF2-40B4-BE49-F238E27FC236}">
                <a16:creationId xmlns:a16="http://schemas.microsoft.com/office/drawing/2014/main" id="{65D239A4-A159-86A9-5719-B6158BCE3083}"/>
              </a:ext>
            </a:extLst>
          </p:cNvPr>
          <p:cNvSpPr/>
          <p:nvPr/>
        </p:nvSpPr>
        <p:spPr>
          <a:xfrm>
            <a:off x="196929" y="6043614"/>
            <a:ext cx="9389983" cy="6224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1950"/>
              </a:lnSpc>
              <a:buSzPct val="100000"/>
              <a:buChar char="•"/>
            </a:pP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Even cooler: every part of a word’s meaning spins at its own speed - giving each word a unique spin pattern. This helps the model understand </a:t>
            </a: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how far words are from each other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, even in long sentences.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Image 0" descr="preencoded.png">
            <a:extLst>
              <a:ext uri="{FF2B5EF4-FFF2-40B4-BE49-F238E27FC236}">
                <a16:creationId xmlns:a16="http://schemas.microsoft.com/office/drawing/2014/main" id="{F590FC84-D1C5-97F0-F3DA-69BF9374A4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8599" y="1776472"/>
            <a:ext cx="1930031" cy="3305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8805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627821-4432-B23F-3567-854811E576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
            <a:extLst>
              <a:ext uri="{FF2B5EF4-FFF2-40B4-BE49-F238E27FC236}">
                <a16:creationId xmlns:a16="http://schemas.microsoft.com/office/drawing/2014/main" id="{658E3074-8EDB-6DF5-0627-99D2915DFF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0" y="0"/>
            <a:ext cx="3048000" cy="6858000"/>
          </a:xfrm>
          <a:prstGeom prst="rect">
            <a:avLst/>
          </a:prstGeom>
        </p:spPr>
      </p:pic>
      <p:sp>
        <p:nvSpPr>
          <p:cNvPr id="3" name="Text 0">
            <a:extLst>
              <a:ext uri="{FF2B5EF4-FFF2-40B4-BE49-F238E27FC236}">
                <a16:creationId xmlns:a16="http://schemas.microsoft.com/office/drawing/2014/main" id="{DA020FDE-02E0-CB81-2D47-2A8CC8401B06}"/>
              </a:ext>
            </a:extLst>
          </p:cNvPr>
          <p:cNvSpPr/>
          <p:nvPr/>
        </p:nvSpPr>
        <p:spPr>
          <a:xfrm>
            <a:off x="290869" y="259167"/>
            <a:ext cx="8778478" cy="529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150"/>
              </a:lnSpc>
              <a:buNone/>
            </a:pPr>
            <a:r>
              <a:rPr lang="en-US" sz="3300" b="1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Bringing it together: from words to tensors</a:t>
            </a:r>
            <a:endParaRPr lang="en-US" sz="3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1">
            <a:extLst>
              <a:ext uri="{FF2B5EF4-FFF2-40B4-BE49-F238E27FC236}">
                <a16:creationId xmlns:a16="http://schemas.microsoft.com/office/drawing/2014/main" id="{8D0DBBA6-82FF-E149-97A0-A72FA227F692}"/>
              </a:ext>
            </a:extLst>
          </p:cNvPr>
          <p:cNvSpPr/>
          <p:nvPr/>
        </p:nvSpPr>
        <p:spPr>
          <a:xfrm>
            <a:off x="290869" y="1243160"/>
            <a:ext cx="3509486" cy="3176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✨</a:t>
            </a:r>
            <a:r>
              <a:rPr lang="en-US" b="1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 What We’ve Done So Far: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6217E8C2-0961-7907-13E0-269A4FD9091C}"/>
              </a:ext>
            </a:extLst>
          </p:cNvPr>
          <p:cNvSpPr/>
          <p:nvPr/>
        </p:nvSpPr>
        <p:spPr>
          <a:xfrm>
            <a:off x="290869" y="1779804"/>
            <a:ext cx="8295919" cy="10241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Word Embeddings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gave each word a meaningful identity:</a:t>
            </a:r>
            <a:r>
              <a:rPr lang="en-US" sz="1400" dirty="0">
                <a:solidFill>
                  <a:srgbClr val="272525"/>
                </a:solidFill>
                <a:highlight>
                  <a:srgbClr val="F2F2F2"/>
                </a:highlight>
                <a:latin typeface="Arial" panose="020B0604020202020204" pitchFamily="34" charset="0"/>
                <a:ea typeface="Consolas" pitchFamily="34" charset="-122"/>
                <a:cs typeface="Arial" panose="020B0604020202020204" pitchFamily="34" charset="0"/>
              </a:rPr>
              <a:t>"cat"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→ becomes a list of numbers that capture what it means (e.g., “animal,” “pet,” “furry”).</a:t>
            </a:r>
          </a:p>
          <a:p>
            <a:pPr marL="342900" indent="-342900" algn="l">
              <a:lnSpc>
                <a:spcPts val="2100"/>
              </a:lnSpc>
              <a:buSzPct val="100000"/>
              <a:buChar char="•"/>
            </a:pPr>
            <a:endParaRPr lang="en-US" sz="1400" dirty="0">
              <a:solidFill>
                <a:srgbClr val="272525"/>
              </a:solidFill>
              <a:latin typeface="Arial" panose="020B0604020202020204" pitchFamily="34" charset="0"/>
              <a:ea typeface="Inter" pitchFamily="34" charset="-122"/>
              <a:cs typeface="Arial" panose="020B0604020202020204" pitchFamily="34" charset="0"/>
            </a:endParaRPr>
          </a:p>
          <a:p>
            <a:pPr marL="342900" indent="-342900">
              <a:lnSpc>
                <a:spcPts val="2100"/>
              </a:lnSpc>
              <a:buSzPct val="100000"/>
              <a:buFontTx/>
              <a:buChar char="•"/>
            </a:pP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Positional Encoding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added </a:t>
            </a: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order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to that </a:t>
            </a:r>
            <a:r>
              <a:rPr lang="en-US" sz="1400" dirty="0" err="1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meaning:Now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</a:t>
            </a:r>
            <a:r>
              <a:rPr lang="en-US" sz="1400" dirty="0">
                <a:solidFill>
                  <a:srgbClr val="272525"/>
                </a:solidFill>
                <a:highlight>
                  <a:srgbClr val="F2F2F2"/>
                </a:highlight>
                <a:latin typeface="Arial" panose="020B0604020202020204" pitchFamily="34" charset="0"/>
                <a:ea typeface="Consolas" pitchFamily="34" charset="-122"/>
                <a:cs typeface="Arial" panose="020B0604020202020204" pitchFamily="34" charset="0"/>
              </a:rPr>
              <a:t>"cat"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knows it’s the </a:t>
            </a: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first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word, or the </a:t>
            </a: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third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, etc.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3">
            <a:extLst>
              <a:ext uri="{FF2B5EF4-FFF2-40B4-BE49-F238E27FC236}">
                <a16:creationId xmlns:a16="http://schemas.microsoft.com/office/drawing/2014/main" id="{5AD76020-7D1B-77BE-1E3C-E312012982F2}"/>
              </a:ext>
            </a:extLst>
          </p:cNvPr>
          <p:cNvSpPr/>
          <p:nvPr/>
        </p:nvSpPr>
        <p:spPr>
          <a:xfrm>
            <a:off x="290869" y="2499002"/>
            <a:ext cx="8295919" cy="6853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endParaRPr 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4">
            <a:extLst>
              <a:ext uri="{FF2B5EF4-FFF2-40B4-BE49-F238E27FC236}">
                <a16:creationId xmlns:a16="http://schemas.microsoft.com/office/drawing/2014/main" id="{DDB3CBC0-C2B9-19D4-82E8-D3B98F8C8CF6}"/>
              </a:ext>
            </a:extLst>
          </p:cNvPr>
          <p:cNvSpPr/>
          <p:nvPr/>
        </p:nvSpPr>
        <p:spPr>
          <a:xfrm>
            <a:off x="290869" y="3605686"/>
            <a:ext cx="3497342" cy="3176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📦</a:t>
            </a:r>
            <a:r>
              <a:rPr lang="en-US" b="1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 Final Step: Build a Tensor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5">
            <a:extLst>
              <a:ext uri="{FF2B5EF4-FFF2-40B4-BE49-F238E27FC236}">
                <a16:creationId xmlns:a16="http://schemas.microsoft.com/office/drawing/2014/main" id="{FE5C0A50-F850-24B2-321D-DA1BEBD5796B}"/>
              </a:ext>
            </a:extLst>
          </p:cNvPr>
          <p:cNvSpPr/>
          <p:nvPr/>
        </p:nvSpPr>
        <p:spPr>
          <a:xfrm>
            <a:off x="290869" y="4028180"/>
            <a:ext cx="8610244" cy="6777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Before the model can learn, we </a:t>
            </a: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combine all these smart number lists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into a grid format -  called a </a:t>
            </a: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tensor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.</a:t>
            </a:r>
          </a:p>
          <a:p>
            <a:pPr marL="342900" indent="-342900" algn="l">
              <a:lnSpc>
                <a:spcPts val="2100"/>
              </a:lnSpc>
              <a:buSzPct val="100000"/>
              <a:buChar char="•"/>
            </a:pPr>
            <a:endParaRPr lang="en-US" sz="1400" dirty="0">
              <a:solidFill>
                <a:srgbClr val="272525"/>
              </a:solidFill>
              <a:latin typeface="Arial" panose="020B0604020202020204" pitchFamily="34" charset="0"/>
              <a:ea typeface="Inter" pitchFamily="34" charset="-122"/>
              <a:cs typeface="Arial" panose="020B0604020202020204" pitchFamily="34" charset="0"/>
            </a:endParaRPr>
          </a:p>
          <a:p>
            <a:pPr marL="342900" indent="-342900">
              <a:lnSpc>
                <a:spcPts val="2100"/>
              </a:lnSpc>
              <a:buSzPct val="100000"/>
              <a:buFontTx/>
              <a:buChar char="•"/>
            </a:pPr>
            <a:r>
              <a:rPr lang="en-US" sz="1400" dirty="0">
                <a:solidFill>
                  <a:srgbClr val="272525"/>
                </a:solidFill>
                <a:highlight>
                  <a:srgbClr val="F2F2F2"/>
                </a:highlight>
                <a:latin typeface="Arial" panose="020B0604020202020204" pitchFamily="34" charset="0"/>
                <a:ea typeface="Consolas" pitchFamily="34" charset="-122"/>
                <a:cs typeface="Arial" panose="020B0604020202020204" pitchFamily="34" charset="0"/>
              </a:rPr>
              <a:t>"Cats love naps."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becomes [ word 1 meaning + position ] [ word 2 meaning + position ] [ word 3 meaning + position ]</a:t>
            </a:r>
          </a:p>
          <a:p>
            <a:pPr marL="342900" indent="-342900">
              <a:lnSpc>
                <a:spcPts val="2100"/>
              </a:lnSpc>
              <a:buSzPct val="100000"/>
              <a:buFontTx/>
              <a:buChar char="•"/>
            </a:pPr>
            <a:endParaRPr lang="en-US" sz="1400" dirty="0">
              <a:solidFill>
                <a:srgbClr val="272525"/>
              </a:solidFill>
              <a:latin typeface="Arial" panose="020B0604020202020204" pitchFamily="34" charset="0"/>
              <a:ea typeface="Inter" pitchFamily="34" charset="-122"/>
              <a:cs typeface="Arial" panose="020B0604020202020204" pitchFamily="34" charset="0"/>
            </a:endParaRPr>
          </a:p>
          <a:p>
            <a:pPr marL="342900" indent="-342900">
              <a:lnSpc>
                <a:spcPts val="2100"/>
              </a:lnSpc>
              <a:buSzPct val="100000"/>
              <a:buFontTx/>
              <a:buChar char="•"/>
            </a:pP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Each </a:t>
            </a: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row 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is a word, and each </a:t>
            </a: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column 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is a number capturing a part of its </a:t>
            </a:r>
            <a:r>
              <a:rPr lang="en-US" sz="1400" i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meaning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or </a:t>
            </a:r>
            <a:r>
              <a:rPr lang="en-US" sz="1400" i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position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.</a:t>
            </a:r>
          </a:p>
          <a:p>
            <a:pPr marL="342900" indent="-342900">
              <a:lnSpc>
                <a:spcPts val="2100"/>
              </a:lnSpc>
              <a:buSzPct val="100000"/>
              <a:buFontTx/>
              <a:buChar char="•"/>
            </a:pPr>
            <a:endParaRPr lang="en-US" sz="1400" dirty="0">
              <a:solidFill>
                <a:srgbClr val="272525"/>
              </a:solidFill>
              <a:latin typeface="Arial" panose="020B0604020202020204" pitchFamily="34" charset="0"/>
              <a:ea typeface="Inter" pitchFamily="34" charset="-122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  <a:buSzPct val="100000"/>
            </a:pPr>
            <a:r>
              <a:rPr lang="en-US" sz="1400" b="1" dirty="0">
                <a:solidFill>
                  <a:srgbClr val="000000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💡</a:t>
            </a: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Fully numeric, </a:t>
            </a:r>
            <a:r>
              <a:rPr lang="en-US" sz="1400" b="1" i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meaning-rich</a:t>
            </a: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, and </a:t>
            </a:r>
            <a:r>
              <a:rPr lang="en-US" sz="1400" b="1" i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position-aware</a:t>
            </a: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- this is the true starting point for understanding.</a:t>
            </a: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ts val="2100"/>
              </a:lnSpc>
              <a:buSzPct val="100000"/>
              <a:buFontTx/>
              <a:buChar char="•"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ts val="2100"/>
              </a:lnSpc>
              <a:buSzPct val="100000"/>
              <a:buFontTx/>
              <a:buChar char="•"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6">
            <a:extLst>
              <a:ext uri="{FF2B5EF4-FFF2-40B4-BE49-F238E27FC236}">
                <a16:creationId xmlns:a16="http://schemas.microsoft.com/office/drawing/2014/main" id="{5C4B908D-402D-456F-14D7-F5DDADD73745}"/>
              </a:ext>
            </a:extLst>
          </p:cNvPr>
          <p:cNvSpPr/>
          <p:nvPr/>
        </p:nvSpPr>
        <p:spPr>
          <a:xfrm>
            <a:off x="290869" y="4747378"/>
            <a:ext cx="8295919" cy="6853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endParaRPr 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8">
            <a:extLst>
              <a:ext uri="{FF2B5EF4-FFF2-40B4-BE49-F238E27FC236}">
                <a16:creationId xmlns:a16="http://schemas.microsoft.com/office/drawing/2014/main" id="{F72614FA-EA9B-03EF-9653-B9AE6528420E}"/>
              </a:ext>
            </a:extLst>
          </p:cNvPr>
          <p:cNvSpPr/>
          <p:nvPr/>
        </p:nvSpPr>
        <p:spPr>
          <a:xfrm>
            <a:off x="290869" y="5281733"/>
            <a:ext cx="8295919" cy="6853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96840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139E53-2BDF-D316-E5B8-B43CF3827B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
            <a:extLst>
              <a:ext uri="{FF2B5EF4-FFF2-40B4-BE49-F238E27FC236}">
                <a16:creationId xmlns:a16="http://schemas.microsoft.com/office/drawing/2014/main" id="{A21FDEE8-51CE-5DF2-8FE5-927C4CCAB2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886023"/>
          </a:xfrm>
          <a:prstGeom prst="rect">
            <a:avLst/>
          </a:prstGeom>
        </p:spPr>
      </p:pic>
      <p:sp>
        <p:nvSpPr>
          <p:cNvPr id="3" name="Text 0">
            <a:extLst>
              <a:ext uri="{FF2B5EF4-FFF2-40B4-BE49-F238E27FC236}">
                <a16:creationId xmlns:a16="http://schemas.microsoft.com/office/drawing/2014/main" id="{4760D981-9F36-15BA-7CB5-DDED53101849}"/>
              </a:ext>
            </a:extLst>
          </p:cNvPr>
          <p:cNvSpPr/>
          <p:nvPr/>
        </p:nvSpPr>
        <p:spPr>
          <a:xfrm>
            <a:off x="273090" y="1116330"/>
            <a:ext cx="7796451" cy="5316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150"/>
              </a:lnSpc>
              <a:buNone/>
            </a:pPr>
            <a:r>
              <a:rPr lang="en-US" sz="3300" b="1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Attention: transformer's secret sauce</a:t>
            </a:r>
            <a:endParaRPr lang="en-US" sz="3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1">
            <a:extLst>
              <a:ext uri="{FF2B5EF4-FFF2-40B4-BE49-F238E27FC236}">
                <a16:creationId xmlns:a16="http://schemas.microsoft.com/office/drawing/2014/main" id="{6230E22D-CA2B-0B7E-8851-8072D4E0D242}"/>
              </a:ext>
            </a:extLst>
          </p:cNvPr>
          <p:cNvSpPr/>
          <p:nvPr/>
        </p:nvSpPr>
        <p:spPr>
          <a:xfrm>
            <a:off x="273091" y="1824990"/>
            <a:ext cx="11703010" cy="6376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b="1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Now that every word is meaning-rich and position-aware, it’s time for the transformer to figure out which words really matter - and when? That’s where attention comes in: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hape 2">
            <a:extLst>
              <a:ext uri="{FF2B5EF4-FFF2-40B4-BE49-F238E27FC236}">
                <a16:creationId xmlns:a16="http://schemas.microsoft.com/office/drawing/2014/main" id="{E08E96E2-9441-E868-7A5D-A35347E26DEF}"/>
              </a:ext>
            </a:extLst>
          </p:cNvPr>
          <p:cNvSpPr/>
          <p:nvPr/>
        </p:nvSpPr>
        <p:spPr>
          <a:xfrm>
            <a:off x="273091" y="2987277"/>
            <a:ext cx="11652209" cy="45719"/>
          </a:xfrm>
          <a:prstGeom prst="roundRect">
            <a:avLst>
              <a:gd name="adj" fmla="val 40000"/>
            </a:avLst>
          </a:prstGeom>
          <a:solidFill>
            <a:srgbClr val="B4E1E3"/>
          </a:solidFill>
          <a:ln/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hape 3">
            <a:extLst>
              <a:ext uri="{FF2B5EF4-FFF2-40B4-BE49-F238E27FC236}">
                <a16:creationId xmlns:a16="http://schemas.microsoft.com/office/drawing/2014/main" id="{33A54FFF-41A3-0BFF-F203-BBBB5E21ACD8}"/>
              </a:ext>
            </a:extLst>
          </p:cNvPr>
          <p:cNvSpPr/>
          <p:nvPr/>
        </p:nvSpPr>
        <p:spPr>
          <a:xfrm>
            <a:off x="1738868" y="2795945"/>
            <a:ext cx="382667" cy="382667"/>
          </a:xfrm>
          <a:prstGeom prst="roundRect">
            <a:avLst>
              <a:gd name="adj" fmla="val 2390"/>
            </a:avLst>
          </a:prstGeom>
          <a:solidFill>
            <a:srgbClr val="E7FDFE"/>
          </a:solidFill>
          <a:ln w="7620">
            <a:solidFill>
              <a:srgbClr val="B4E1E3"/>
            </a:solidFill>
            <a:prstDash val="solid"/>
          </a:ln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mage 1" descr="preencoded.png">
            <a:extLst>
              <a:ext uri="{FF2B5EF4-FFF2-40B4-BE49-F238E27FC236}">
                <a16:creationId xmlns:a16="http://schemas.microsoft.com/office/drawing/2014/main" id="{96990C1E-8296-B4C9-4BD6-5D782A4534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2626" y="2827794"/>
            <a:ext cx="255151" cy="318968"/>
          </a:xfrm>
          <a:prstGeom prst="rect">
            <a:avLst/>
          </a:prstGeom>
        </p:spPr>
      </p:pic>
      <p:sp>
        <p:nvSpPr>
          <p:cNvPr id="8" name="Text 4">
            <a:extLst>
              <a:ext uri="{FF2B5EF4-FFF2-40B4-BE49-F238E27FC236}">
                <a16:creationId xmlns:a16="http://schemas.microsoft.com/office/drawing/2014/main" id="{A3C317FF-BFDB-1EDC-F130-A910B7F8EF7F}"/>
              </a:ext>
            </a:extLst>
          </p:cNvPr>
          <p:cNvSpPr/>
          <p:nvPr/>
        </p:nvSpPr>
        <p:spPr>
          <a:xfrm>
            <a:off x="654327" y="3348752"/>
            <a:ext cx="2551748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2000" b="1" dirty="0">
                <a:solidFill>
                  <a:srgbClr val="B05EF1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What is attention?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5">
            <a:extLst>
              <a:ext uri="{FF2B5EF4-FFF2-40B4-BE49-F238E27FC236}">
                <a16:creationId xmlns:a16="http://schemas.microsoft.com/office/drawing/2014/main" id="{0557A3D7-C061-3A50-48D0-C26806886710}"/>
              </a:ext>
            </a:extLst>
          </p:cNvPr>
          <p:cNvSpPr/>
          <p:nvPr/>
        </p:nvSpPr>
        <p:spPr>
          <a:xfrm>
            <a:off x="443111" y="3703200"/>
            <a:ext cx="3373239" cy="136064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A smart way for the model to </a:t>
            </a:r>
            <a:r>
              <a:rPr lang="en-US" sz="16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focus on important words</a:t>
            </a:r>
            <a:r>
              <a:rPr lang="en-US" sz="16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- not by reading in order, but by deciding what to pay attention to at every position.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hape 6">
            <a:extLst>
              <a:ext uri="{FF2B5EF4-FFF2-40B4-BE49-F238E27FC236}">
                <a16:creationId xmlns:a16="http://schemas.microsoft.com/office/drawing/2014/main" id="{625D5F0B-2259-806F-DB62-B250A77991CA}"/>
              </a:ext>
            </a:extLst>
          </p:cNvPr>
          <p:cNvSpPr/>
          <p:nvPr/>
        </p:nvSpPr>
        <p:spPr>
          <a:xfrm>
            <a:off x="6096000" y="2795945"/>
            <a:ext cx="382667" cy="382667"/>
          </a:xfrm>
          <a:prstGeom prst="roundRect">
            <a:avLst>
              <a:gd name="adj" fmla="val 2390"/>
            </a:avLst>
          </a:prstGeom>
          <a:solidFill>
            <a:srgbClr val="E7FDFE"/>
          </a:solidFill>
          <a:ln w="7620">
            <a:solidFill>
              <a:srgbClr val="B4E1E3"/>
            </a:solidFill>
            <a:prstDash val="solid"/>
          </a:ln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Image 2" descr="preencoded.png">
            <a:extLst>
              <a:ext uri="{FF2B5EF4-FFF2-40B4-BE49-F238E27FC236}">
                <a16:creationId xmlns:a16="http://schemas.microsoft.com/office/drawing/2014/main" id="{92296A94-0138-50EA-42F7-CA2698C365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9757" y="2827794"/>
            <a:ext cx="255151" cy="318968"/>
          </a:xfrm>
          <a:prstGeom prst="rect">
            <a:avLst/>
          </a:prstGeom>
        </p:spPr>
      </p:pic>
      <p:sp>
        <p:nvSpPr>
          <p:cNvPr id="12" name="Text 7">
            <a:extLst>
              <a:ext uri="{FF2B5EF4-FFF2-40B4-BE49-F238E27FC236}">
                <a16:creationId xmlns:a16="http://schemas.microsoft.com/office/drawing/2014/main" id="{1AD09787-C3F5-69D1-0E76-D3251832C11C}"/>
              </a:ext>
            </a:extLst>
          </p:cNvPr>
          <p:cNvSpPr/>
          <p:nvPr/>
        </p:nvSpPr>
        <p:spPr>
          <a:xfrm>
            <a:off x="4861520" y="3355658"/>
            <a:ext cx="2860953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2000" b="1" dirty="0">
                <a:solidFill>
                  <a:srgbClr val="5E98F1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What makes it special?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8">
            <a:extLst>
              <a:ext uri="{FF2B5EF4-FFF2-40B4-BE49-F238E27FC236}">
                <a16:creationId xmlns:a16="http://schemas.microsoft.com/office/drawing/2014/main" id="{CC4A096A-D5D6-12F2-D1AE-510FC0B32A5B}"/>
              </a:ext>
            </a:extLst>
          </p:cNvPr>
          <p:cNvSpPr/>
          <p:nvPr/>
        </p:nvSpPr>
        <p:spPr>
          <a:xfrm>
            <a:off x="4555409" y="3703200"/>
            <a:ext cx="3373239" cy="17008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Unlike traditional models that process word by word, </a:t>
            </a:r>
            <a:r>
              <a:rPr lang="en-US" sz="16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transformers let every word look at every other word - all at once. </a:t>
            </a:r>
            <a:r>
              <a:rPr lang="en-US" sz="16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This unique ability is called </a:t>
            </a:r>
            <a:r>
              <a:rPr lang="en-US" sz="1600" b="1" dirty="0">
                <a:solidFill>
                  <a:srgbClr val="5E98F1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self-attention</a:t>
            </a:r>
            <a:r>
              <a:rPr lang="en-US" sz="16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Shape 9">
            <a:extLst>
              <a:ext uri="{FF2B5EF4-FFF2-40B4-BE49-F238E27FC236}">
                <a16:creationId xmlns:a16="http://schemas.microsoft.com/office/drawing/2014/main" id="{099E441B-8861-E3AE-F929-D126C6A2B053}"/>
              </a:ext>
            </a:extLst>
          </p:cNvPr>
          <p:cNvSpPr/>
          <p:nvPr/>
        </p:nvSpPr>
        <p:spPr>
          <a:xfrm>
            <a:off x="9646166" y="2795945"/>
            <a:ext cx="382667" cy="382667"/>
          </a:xfrm>
          <a:prstGeom prst="roundRect">
            <a:avLst>
              <a:gd name="adj" fmla="val 2390"/>
            </a:avLst>
          </a:prstGeom>
          <a:solidFill>
            <a:srgbClr val="E7FDFE"/>
          </a:solidFill>
          <a:ln w="7620">
            <a:solidFill>
              <a:srgbClr val="B4E1E3"/>
            </a:solidFill>
            <a:prstDash val="solid"/>
          </a:ln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Image 3" descr="preencoded.png">
            <a:extLst>
              <a:ext uri="{FF2B5EF4-FFF2-40B4-BE49-F238E27FC236}">
                <a16:creationId xmlns:a16="http://schemas.microsoft.com/office/drawing/2014/main" id="{DF6DAC3F-498F-2E33-1F86-D1C3E272BC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09924" y="2827794"/>
            <a:ext cx="255151" cy="318968"/>
          </a:xfrm>
          <a:prstGeom prst="rect">
            <a:avLst/>
          </a:prstGeom>
        </p:spPr>
      </p:pic>
      <p:sp>
        <p:nvSpPr>
          <p:cNvPr id="16" name="Text 10">
            <a:extLst>
              <a:ext uri="{FF2B5EF4-FFF2-40B4-BE49-F238E27FC236}">
                <a16:creationId xmlns:a16="http://schemas.microsoft.com/office/drawing/2014/main" id="{3430D68F-D6C7-F2DF-1621-141ED267109D}"/>
              </a:ext>
            </a:extLst>
          </p:cNvPr>
          <p:cNvSpPr/>
          <p:nvPr/>
        </p:nvSpPr>
        <p:spPr>
          <a:xfrm>
            <a:off x="8561626" y="3348752"/>
            <a:ext cx="2551748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2000" b="1" dirty="0">
                <a:solidFill>
                  <a:srgbClr val="FFA44F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Why it works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 11">
            <a:extLst>
              <a:ext uri="{FF2B5EF4-FFF2-40B4-BE49-F238E27FC236}">
                <a16:creationId xmlns:a16="http://schemas.microsoft.com/office/drawing/2014/main" id="{FE237617-5135-D6B1-1326-20093889245D}"/>
              </a:ext>
            </a:extLst>
          </p:cNvPr>
          <p:cNvSpPr/>
          <p:nvPr/>
        </p:nvSpPr>
        <p:spPr>
          <a:xfrm>
            <a:off x="8683149" y="3703200"/>
            <a:ext cx="2911951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This “look-everywhere-at-once” design brings two major superpowers: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 12">
            <a:extLst>
              <a:ext uri="{FF2B5EF4-FFF2-40B4-BE49-F238E27FC236}">
                <a16:creationId xmlns:a16="http://schemas.microsoft.com/office/drawing/2014/main" id="{4AE6B889-EF60-3C55-F598-5F903329E0BC}"/>
              </a:ext>
            </a:extLst>
          </p:cNvPr>
          <p:cNvSpPr/>
          <p:nvPr/>
        </p:nvSpPr>
        <p:spPr>
          <a:xfrm>
            <a:off x="8683149" y="4849653"/>
            <a:ext cx="3337401" cy="102048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It captures long-distance meaning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, like how “She” connects to “apple.”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 13">
            <a:extLst>
              <a:ext uri="{FF2B5EF4-FFF2-40B4-BE49-F238E27FC236}">
                <a16:creationId xmlns:a16="http://schemas.microsoft.com/office/drawing/2014/main" id="{645509C0-1BD1-6781-CCF0-8972BC2F7B2A}"/>
              </a:ext>
            </a:extLst>
          </p:cNvPr>
          <p:cNvSpPr/>
          <p:nvPr/>
        </p:nvSpPr>
        <p:spPr>
          <a:xfrm>
            <a:off x="8690373" y="5565576"/>
            <a:ext cx="3337401" cy="102048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It runs in parallel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, which makes learning </a:t>
            </a: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faster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and </a:t>
            </a:r>
            <a:r>
              <a:rPr lang="en-US" sz="14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scalable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to massive models like GPT.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2211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1E5782-092F-DCD7-CA23-AA1BC253BE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id="{BDA6B4E3-D519-A245-BBCA-86FF68502B6B}"/>
              </a:ext>
            </a:extLst>
          </p:cNvPr>
          <p:cNvSpPr/>
          <p:nvPr/>
        </p:nvSpPr>
        <p:spPr>
          <a:xfrm>
            <a:off x="389652" y="162044"/>
            <a:ext cx="5552123" cy="5462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300"/>
              </a:lnSpc>
              <a:buNone/>
            </a:pPr>
            <a:r>
              <a:rPr lang="en-US" sz="3200" b="1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How does attention work?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1">
            <a:extLst>
              <a:ext uri="{FF2B5EF4-FFF2-40B4-BE49-F238E27FC236}">
                <a16:creationId xmlns:a16="http://schemas.microsoft.com/office/drawing/2014/main" id="{654933F5-3123-D811-781D-BEC37E78C9C1}"/>
              </a:ext>
            </a:extLst>
          </p:cNvPr>
          <p:cNvSpPr/>
          <p:nvPr/>
        </p:nvSpPr>
        <p:spPr>
          <a:xfrm>
            <a:off x="389652" y="941488"/>
            <a:ext cx="11237198" cy="655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b="1" dirty="0">
                <a:solidFill>
                  <a:srgbClr val="020202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To decide what matters most, transformers give every word three jobs. Each word asks a question, matches it with others, and shares what it knows - all at once: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 0" descr="preencoded.png">
            <a:extLst>
              <a:ext uri="{FF2B5EF4-FFF2-40B4-BE49-F238E27FC236}">
                <a16:creationId xmlns:a16="http://schemas.microsoft.com/office/drawing/2014/main" id="{CF0A5DE8-A10B-C4F5-9AFF-02F9714056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8968" y="1884967"/>
            <a:ext cx="932657" cy="932657"/>
          </a:xfrm>
          <a:prstGeom prst="rect">
            <a:avLst/>
          </a:prstGeom>
        </p:spPr>
      </p:pic>
      <p:sp>
        <p:nvSpPr>
          <p:cNvPr id="5" name="Text 2">
            <a:extLst>
              <a:ext uri="{FF2B5EF4-FFF2-40B4-BE49-F238E27FC236}">
                <a16:creationId xmlns:a16="http://schemas.microsoft.com/office/drawing/2014/main" id="{C8C07E03-881F-2BC5-C8CE-EDD1A3ACEC6D}"/>
              </a:ext>
            </a:extLst>
          </p:cNvPr>
          <p:cNvSpPr/>
          <p:nvPr/>
        </p:nvSpPr>
        <p:spPr>
          <a:xfrm>
            <a:off x="364382" y="3084795"/>
            <a:ext cx="3201829" cy="327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50"/>
              </a:lnSpc>
              <a:buNone/>
            </a:pPr>
            <a:r>
              <a:rPr lang="en-US" b="1" dirty="0">
                <a:solidFill>
                  <a:srgbClr val="272525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Every word is a detective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3">
            <a:extLst>
              <a:ext uri="{FF2B5EF4-FFF2-40B4-BE49-F238E27FC236}">
                <a16:creationId xmlns:a16="http://schemas.microsoft.com/office/drawing/2014/main" id="{3B8D4D33-0F27-4ED3-EA23-9521D9CE0FA6}"/>
              </a:ext>
            </a:extLst>
          </p:cNvPr>
          <p:cNvSpPr/>
          <p:nvPr/>
        </p:nvSpPr>
        <p:spPr>
          <a:xfrm>
            <a:off x="389652" y="3802240"/>
            <a:ext cx="3313747" cy="69937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Each word sends out a </a:t>
            </a:r>
            <a:r>
              <a:rPr lang="en-US" sz="1700" b="1" dirty="0">
                <a:solidFill>
                  <a:srgbClr val="B05EF1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query </a:t>
            </a:r>
            <a:r>
              <a:rPr lang="en-US" sz="17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(</a:t>
            </a:r>
            <a:r>
              <a:rPr lang="en-US" sz="1700" b="1" dirty="0">
                <a:solidFill>
                  <a:srgbClr val="000000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Q</a:t>
            </a:r>
            <a:r>
              <a:rPr lang="en-US" sz="17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) – asking:</a:t>
            </a:r>
            <a:endParaRPr lang="en-US" sz="1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Shape 4">
            <a:extLst>
              <a:ext uri="{FF2B5EF4-FFF2-40B4-BE49-F238E27FC236}">
                <a16:creationId xmlns:a16="http://schemas.microsoft.com/office/drawing/2014/main" id="{2957F13E-F154-1165-5BFB-6D35DB8210BA}"/>
              </a:ext>
            </a:extLst>
          </p:cNvPr>
          <p:cNvSpPr/>
          <p:nvPr/>
        </p:nvSpPr>
        <p:spPr>
          <a:xfrm>
            <a:off x="389652" y="4543919"/>
            <a:ext cx="3459797" cy="699373"/>
          </a:xfrm>
          <a:prstGeom prst="roundRect">
            <a:avLst>
              <a:gd name="adj" fmla="val 1125"/>
            </a:avLst>
          </a:prstGeom>
          <a:solidFill>
            <a:srgbClr val="D8AFF8"/>
          </a:solidFill>
          <a:ln/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5">
            <a:extLst>
              <a:ext uri="{FF2B5EF4-FFF2-40B4-BE49-F238E27FC236}">
                <a16:creationId xmlns:a16="http://schemas.microsoft.com/office/drawing/2014/main" id="{21A7F769-4C93-F6EC-98BB-E53D3AF624D4}"/>
              </a:ext>
            </a:extLst>
          </p:cNvPr>
          <p:cNvSpPr/>
          <p:nvPr/>
        </p:nvSpPr>
        <p:spPr>
          <a:xfrm>
            <a:off x="513636" y="4718762"/>
            <a:ext cx="3175308" cy="3496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1700" b="1" i="1" dirty="0">
                <a:solidFill>
                  <a:srgbClr val="000000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"Who should I pay attention to?"</a:t>
            </a:r>
            <a:endParaRPr lang="en-US" sz="1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6">
            <a:extLst>
              <a:ext uri="{FF2B5EF4-FFF2-40B4-BE49-F238E27FC236}">
                <a16:creationId xmlns:a16="http://schemas.microsoft.com/office/drawing/2014/main" id="{7E5DE812-FCF1-19F2-C376-56BB7CBF0CD8}"/>
              </a:ext>
            </a:extLst>
          </p:cNvPr>
          <p:cNvSpPr/>
          <p:nvPr/>
        </p:nvSpPr>
        <p:spPr>
          <a:xfrm>
            <a:off x="389652" y="5344799"/>
            <a:ext cx="3579098" cy="69937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Each word looks around and compares itself to others to decide what’s relevant.</a:t>
            </a:r>
            <a:endParaRPr lang="en-US" sz="1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 1" descr="preencoded.png">
            <a:extLst>
              <a:ext uri="{FF2B5EF4-FFF2-40B4-BE49-F238E27FC236}">
                <a16:creationId xmlns:a16="http://schemas.microsoft.com/office/drawing/2014/main" id="{AD4D040F-58C3-6CB5-720A-85D2E1D010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5056" y="1884967"/>
            <a:ext cx="932657" cy="932657"/>
          </a:xfrm>
          <a:prstGeom prst="rect">
            <a:avLst/>
          </a:prstGeom>
        </p:spPr>
      </p:pic>
      <p:sp>
        <p:nvSpPr>
          <p:cNvPr id="11" name="Text 7">
            <a:extLst>
              <a:ext uri="{FF2B5EF4-FFF2-40B4-BE49-F238E27FC236}">
                <a16:creationId xmlns:a16="http://schemas.microsoft.com/office/drawing/2014/main" id="{206BC170-778E-2E7E-0FEB-DC57DFE1F33D}"/>
              </a:ext>
            </a:extLst>
          </p:cNvPr>
          <p:cNvSpPr/>
          <p:nvPr/>
        </p:nvSpPr>
        <p:spPr>
          <a:xfrm>
            <a:off x="4447819" y="3084795"/>
            <a:ext cx="3407131" cy="327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50"/>
              </a:lnSpc>
              <a:buNone/>
            </a:pPr>
            <a:r>
              <a:rPr lang="en-US" b="1" dirty="0">
                <a:solidFill>
                  <a:srgbClr val="272525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Every word carries </a:t>
            </a:r>
            <a:br>
              <a:rPr lang="en-US" b="1" dirty="0">
                <a:solidFill>
                  <a:srgbClr val="272525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</a:br>
            <a:r>
              <a:rPr lang="en-US" b="1" dirty="0">
                <a:solidFill>
                  <a:srgbClr val="272525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an identity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8">
            <a:extLst>
              <a:ext uri="{FF2B5EF4-FFF2-40B4-BE49-F238E27FC236}">
                <a16:creationId xmlns:a16="http://schemas.microsoft.com/office/drawing/2014/main" id="{ED97A29B-4106-AADD-3FD7-6B3D5F0B37F7}"/>
              </a:ext>
            </a:extLst>
          </p:cNvPr>
          <p:cNvSpPr/>
          <p:nvPr/>
        </p:nvSpPr>
        <p:spPr>
          <a:xfrm>
            <a:off x="4537791" y="3802240"/>
            <a:ext cx="3270885" cy="3496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It presents a </a:t>
            </a:r>
            <a:r>
              <a:rPr lang="en-US" sz="1700" b="1" dirty="0">
                <a:solidFill>
                  <a:srgbClr val="FFA44F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key</a:t>
            </a:r>
            <a:r>
              <a:rPr lang="en-US" sz="17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(</a:t>
            </a:r>
            <a:r>
              <a:rPr lang="en-US" sz="17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K</a:t>
            </a:r>
            <a:r>
              <a:rPr lang="en-US" sz="17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) – a way of</a:t>
            </a:r>
            <a:br>
              <a:rPr lang="en-US" sz="17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</a:br>
            <a:r>
              <a:rPr lang="en-US" sz="17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saying:</a:t>
            </a:r>
            <a:endParaRPr lang="en-US" sz="1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Shape 9">
            <a:extLst>
              <a:ext uri="{FF2B5EF4-FFF2-40B4-BE49-F238E27FC236}">
                <a16:creationId xmlns:a16="http://schemas.microsoft.com/office/drawing/2014/main" id="{0CAEC676-935E-32EC-D9A6-4F20EFC069E2}"/>
              </a:ext>
            </a:extLst>
          </p:cNvPr>
          <p:cNvSpPr/>
          <p:nvPr/>
        </p:nvSpPr>
        <p:spPr>
          <a:xfrm>
            <a:off x="4537791" y="4543919"/>
            <a:ext cx="3459797" cy="699373"/>
          </a:xfrm>
          <a:prstGeom prst="roundRect">
            <a:avLst>
              <a:gd name="adj" fmla="val 1125"/>
            </a:avLst>
          </a:prstGeom>
          <a:solidFill>
            <a:srgbClr val="FFD1A7"/>
          </a:solidFill>
          <a:ln/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 10">
            <a:extLst>
              <a:ext uri="{FF2B5EF4-FFF2-40B4-BE49-F238E27FC236}">
                <a16:creationId xmlns:a16="http://schemas.microsoft.com/office/drawing/2014/main" id="{014467CC-B7A9-DC77-214C-9C21E3903EEE}"/>
              </a:ext>
            </a:extLst>
          </p:cNvPr>
          <p:cNvSpPr/>
          <p:nvPr/>
        </p:nvSpPr>
        <p:spPr>
          <a:xfrm>
            <a:off x="4712575" y="4718762"/>
            <a:ext cx="3175308" cy="3496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1700" b="1" i="1" dirty="0">
                <a:solidFill>
                  <a:srgbClr val="000000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"Here’s who I am."</a:t>
            </a:r>
            <a:endParaRPr lang="en-US" sz="1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 11">
            <a:extLst>
              <a:ext uri="{FF2B5EF4-FFF2-40B4-BE49-F238E27FC236}">
                <a16:creationId xmlns:a16="http://schemas.microsoft.com/office/drawing/2014/main" id="{823A4AD0-94D5-2B29-D1D7-397B3A96A772}"/>
              </a:ext>
            </a:extLst>
          </p:cNvPr>
          <p:cNvSpPr/>
          <p:nvPr/>
        </p:nvSpPr>
        <p:spPr>
          <a:xfrm>
            <a:off x="4537791" y="5344799"/>
            <a:ext cx="3685461" cy="10490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This helps other words decide </a:t>
            </a:r>
            <a:r>
              <a:rPr lang="en-US" sz="17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how well they match</a:t>
            </a:r>
            <a:r>
              <a:rPr lang="en-US" sz="17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- like matching a question with the right clue.</a:t>
            </a:r>
            <a:endParaRPr lang="en-US" sz="1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Image 2" descr="preencoded.png">
            <a:extLst>
              <a:ext uri="{FF2B5EF4-FFF2-40B4-BE49-F238E27FC236}">
                <a16:creationId xmlns:a16="http://schemas.microsoft.com/office/drawing/2014/main" id="{DF469A4B-31E4-2C47-7FF2-3CDE73A22A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18559" y="1875960"/>
            <a:ext cx="932657" cy="932657"/>
          </a:xfrm>
          <a:prstGeom prst="rect">
            <a:avLst/>
          </a:prstGeom>
        </p:spPr>
      </p:pic>
      <p:sp>
        <p:nvSpPr>
          <p:cNvPr id="17" name="Text 12">
            <a:extLst>
              <a:ext uri="{FF2B5EF4-FFF2-40B4-BE49-F238E27FC236}">
                <a16:creationId xmlns:a16="http://schemas.microsoft.com/office/drawing/2014/main" id="{67F04061-A87B-ECAF-8BFE-04F037366DB0}"/>
              </a:ext>
            </a:extLst>
          </p:cNvPr>
          <p:cNvSpPr/>
          <p:nvPr/>
        </p:nvSpPr>
        <p:spPr>
          <a:xfrm>
            <a:off x="8142157" y="3084795"/>
            <a:ext cx="3685461" cy="327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50"/>
              </a:lnSpc>
              <a:buNone/>
            </a:pPr>
            <a:r>
              <a:rPr lang="en-US" b="1" dirty="0">
                <a:solidFill>
                  <a:srgbClr val="272525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Every word holds knowledge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 13">
            <a:extLst>
              <a:ext uri="{FF2B5EF4-FFF2-40B4-BE49-F238E27FC236}">
                <a16:creationId xmlns:a16="http://schemas.microsoft.com/office/drawing/2014/main" id="{A691EE71-9FBB-84FC-C504-D0A1D7CB8A62}"/>
              </a:ext>
            </a:extLst>
          </p:cNvPr>
          <p:cNvSpPr/>
          <p:nvPr/>
        </p:nvSpPr>
        <p:spPr>
          <a:xfrm>
            <a:off x="8526543" y="3743039"/>
            <a:ext cx="3313747" cy="69937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It carries a </a:t>
            </a:r>
            <a:r>
              <a:rPr lang="en-US" sz="1700" b="1" dirty="0">
                <a:solidFill>
                  <a:srgbClr val="5E98F1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value</a:t>
            </a:r>
            <a:r>
              <a:rPr lang="en-US" sz="17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(</a:t>
            </a:r>
            <a:r>
              <a:rPr lang="en-US" sz="17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V</a:t>
            </a:r>
            <a:r>
              <a:rPr lang="en-US" sz="17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) – real information like:</a:t>
            </a:r>
            <a:endParaRPr lang="en-US" sz="1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Shape 14">
            <a:extLst>
              <a:ext uri="{FF2B5EF4-FFF2-40B4-BE49-F238E27FC236}">
                <a16:creationId xmlns:a16="http://schemas.microsoft.com/office/drawing/2014/main" id="{5C3C7585-F8A7-A1D1-3E54-DBE9BAEABFD0}"/>
              </a:ext>
            </a:extLst>
          </p:cNvPr>
          <p:cNvSpPr/>
          <p:nvPr/>
        </p:nvSpPr>
        <p:spPr>
          <a:xfrm>
            <a:off x="8526543" y="4543919"/>
            <a:ext cx="3459797" cy="699373"/>
          </a:xfrm>
          <a:prstGeom prst="roundRect">
            <a:avLst>
              <a:gd name="adj" fmla="val 1125"/>
            </a:avLst>
          </a:prstGeom>
          <a:solidFill>
            <a:srgbClr val="AFCBF8"/>
          </a:solidFill>
          <a:ln/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 15">
            <a:extLst>
              <a:ext uri="{FF2B5EF4-FFF2-40B4-BE49-F238E27FC236}">
                <a16:creationId xmlns:a16="http://schemas.microsoft.com/office/drawing/2014/main" id="{6718AB34-8F14-25F7-12CC-334B09EB0D52}"/>
              </a:ext>
            </a:extLst>
          </p:cNvPr>
          <p:cNvSpPr/>
          <p:nvPr/>
        </p:nvSpPr>
        <p:spPr>
          <a:xfrm>
            <a:off x="8701326" y="4718762"/>
            <a:ext cx="3175308" cy="3496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1700" b="1" dirty="0">
                <a:solidFill>
                  <a:srgbClr val="000000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"Here is what I know."</a:t>
            </a:r>
            <a:endParaRPr lang="en-US" sz="1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 16">
            <a:extLst>
              <a:ext uri="{FF2B5EF4-FFF2-40B4-BE49-F238E27FC236}">
                <a16:creationId xmlns:a16="http://schemas.microsoft.com/office/drawing/2014/main" id="{3470164B-A5A0-43AF-9BF7-80FDBC9F51FC}"/>
              </a:ext>
            </a:extLst>
          </p:cNvPr>
          <p:cNvSpPr/>
          <p:nvPr/>
        </p:nvSpPr>
        <p:spPr>
          <a:xfrm>
            <a:off x="8526543" y="5344799"/>
            <a:ext cx="3408997" cy="69937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Each word shares this real content based on how much attention it receives.</a:t>
            </a:r>
            <a:endParaRPr lang="en-US" sz="1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4221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1091</TotalTime>
  <Words>2805</Words>
  <Application>Microsoft Office PowerPoint</Application>
  <PresentationFormat>Widescreen</PresentationFormat>
  <Paragraphs>202</Paragraphs>
  <Slides>17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Aptos</vt:lpstr>
      <vt:lpstr>Aptos Display</vt:lpstr>
      <vt:lpstr>Arial</vt:lpstr>
      <vt:lpstr>Roboto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Ping He</dc:creator>
  <cp:lastModifiedBy>Ping He</cp:lastModifiedBy>
  <cp:revision>77</cp:revision>
  <dcterms:created xsi:type="dcterms:W3CDTF">2025-08-13T18:56:08Z</dcterms:created>
  <dcterms:modified xsi:type="dcterms:W3CDTF">2025-08-14T16:24:02Z</dcterms:modified>
</cp:coreProperties>
</file>