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2" r:id="rId2"/>
    <p:sldId id="273" r:id="rId3"/>
    <p:sldId id="27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A5051-EC07-4E71-AA52-0E2BAB5367F1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F5DDB-E2C5-4BF6-AA36-ECCA00744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32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F5DDB-E2C5-4BF6-AA36-ECCA007449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578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F5DDB-E2C5-4BF6-AA36-ECCA007449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63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D2976-220D-37A3-96FC-F035ACDE24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268E61-3AED-A970-5A8C-2AFE97CFE0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BC0CD-816C-5E05-A423-6F9B6DE2F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656C3-4541-E6BC-6255-DEE23A542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4442B-6344-24CF-200D-73972637F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675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98DAF-9FE9-FDF6-AEEC-E30D60500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F14B06-044C-5D76-5016-AF585741BB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76A53-BEE8-FB86-5330-5958EBDF4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50566-DF01-0CAA-E303-071C25587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73AEA-1D4E-2A10-498E-C3DE38196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05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AE7041-EA8B-7B13-9A17-B41BAADC5A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933BE2-28C2-2992-2423-08A3401961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06DED-1991-FD1C-2EA5-78FC3E223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0014E3-80A1-DFB0-6E3B-9E5C51D84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1FE39-AA59-823B-247C-68A5A1609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2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91962-DA89-C389-F1A3-D50A92F11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3CB461-59E9-6D8D-16A6-0C6F7029BE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453B77-955A-0102-832F-092D895E1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89B34B-0C92-FF03-D71B-C60F23084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6CB38-E51A-CF23-EAA2-4562221B3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68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1DEA6-2B11-2840-8975-340223D6B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431BB3-7DE6-A72D-A8B5-53BB8A674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A05A4-E652-3358-DB8A-5B587BAD3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7CEED-A2A1-D69E-79CB-A7A4E9036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91E32A-A66B-28C6-37EB-9CE9E96FE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77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DB240-C135-44DD-8400-3D53B67E6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93D81-784F-8CEE-67BB-5B0AF46BDA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3FA706-AAE1-29FE-89FD-8C3AFBA0A8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77D5C3-362E-653A-C6BF-25D1E3DAD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FED68F-5676-668B-1183-566C3B1E8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F4F66A-2E0B-D201-F6AE-AED109A94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482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ABBD6-4AFA-3EE7-D098-51F51C1EF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8409BA-D993-6516-89C2-C4D9F48B8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11CF5-C09E-F1A6-7E2A-600269CFEE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A81507-1D02-C3DA-A8AA-2D804636AD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48983F-1A22-F7DA-699B-D2464B564A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560EE8-4BCC-A09D-9C7F-8AB8F6695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4B274E-7115-B763-857D-3C541C13E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21640E-806E-5E0B-ADB7-7922E4960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71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524CF-C418-E78A-DF61-9D8445739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12B665-ACCA-11D1-74BD-558B22939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8492C3-1FFD-5E06-B8AA-A4A833C90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3B6645-EDBE-6686-5A3A-B0A2054EB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582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4EE0D0-9E77-A637-4F26-0FD982F20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682429-5BB2-D37F-E85E-F033AC2B1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96D272-88BD-CBB8-0452-EBF167759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743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71083-FB3D-52E2-42AB-D49429F66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40C930-6047-AC25-FA6C-ECC71F395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A43492-0BA5-5CCC-F5B5-EFBEDBC4C5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1F304B-C891-0442-4F38-4C00A2806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BFF1A4-C655-75C9-A5AD-9A80CBDF5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4B27BF-3C7F-C32B-C089-B78E1C5B4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800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764DE-3B7F-3B1E-4706-761AF579F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C99CAF-91A5-9FB2-ACC2-B011A63C4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662715-4E6F-903B-CB0C-5EF6E93D8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8A06B5-9ABB-DBA6-59D2-57DD5E1A5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3A28CB-06B9-F1E0-A2E3-DC2E9EC7F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6BC35E-6C80-FBD5-50E6-A789F58A3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289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D3F21C-4445-D064-4C9F-7216BE53F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627FA-38CD-2FD4-6638-617AD68405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B8FD8-4F29-C826-D462-0161643A6E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FFA1B-7375-42ED-97D7-51823E21C05F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600492-4140-FCBA-78E3-2378173CFA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BB851-AE22-2DC0-6929-A5D832249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390C5-EC8C-4455-8D30-323900B92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512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495FD5DE-0973-6A16-8ED9-BF75C08484C7}"/>
              </a:ext>
            </a:extLst>
          </p:cNvPr>
          <p:cNvSpPr txBox="1"/>
          <p:nvPr/>
        </p:nvSpPr>
        <p:spPr>
          <a:xfrm>
            <a:off x="161723" y="123926"/>
            <a:ext cx="11964078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RP1M: A Large-Scale Motion Dataset for Piano Playing with Bi-Manual Dexterous Robot Hands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ADC32D4-A218-B9CE-9AB2-A8A9CDE8D8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3000" r="29375"/>
          <a:stretch/>
        </p:blipFill>
        <p:spPr>
          <a:xfrm>
            <a:off x="8757761" y="1201144"/>
            <a:ext cx="3368040" cy="362552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943DDC4-C219-194E-4E3E-2A9FAE218F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63375"/>
          <a:stretch/>
        </p:blipFill>
        <p:spPr>
          <a:xfrm>
            <a:off x="3709826" y="1201144"/>
            <a:ext cx="4465320" cy="3625522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24AAC195-03D4-0204-702E-C6FEA29156D9}"/>
              </a:ext>
            </a:extLst>
          </p:cNvPr>
          <p:cNvSpPr/>
          <p:nvPr/>
        </p:nvSpPr>
        <p:spPr>
          <a:xfrm>
            <a:off x="8084685" y="2895671"/>
            <a:ext cx="765542" cy="329465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BA4CD3-4554-AC21-7A64-AFC5F71650D4}"/>
              </a:ext>
            </a:extLst>
          </p:cNvPr>
          <p:cNvSpPr txBox="1"/>
          <p:nvPr/>
        </p:nvSpPr>
        <p:spPr>
          <a:xfrm>
            <a:off x="7968346" y="2608702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rgbClr val="666666"/>
                </a:solidFill>
                <a:effectLst/>
                <a:latin typeface="Comfortaa"/>
              </a:rPr>
              <a:t>Collect</a:t>
            </a:r>
            <a:endParaRPr lang="en-US" b="1" dirty="0">
              <a:effectLst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5D2695B-E54C-7BD3-F5A4-8FC5AA8CC06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3" r="25702" b="8531"/>
          <a:stretch/>
        </p:blipFill>
        <p:spPr>
          <a:xfrm>
            <a:off x="161723" y="1926509"/>
            <a:ext cx="2796065" cy="164141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3A64CBA-508D-B798-548D-251DB3DEF06E}"/>
              </a:ext>
            </a:extLst>
          </p:cNvPr>
          <p:cNvSpPr txBox="1"/>
          <p:nvPr/>
        </p:nvSpPr>
        <p:spPr>
          <a:xfrm>
            <a:off x="236306" y="3592029"/>
            <a:ext cx="2702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CN" sz="2000" i="0" u="none" strike="noStrike" dirty="0">
                <a:solidFill>
                  <a:srgbClr val="666666"/>
                </a:solidFill>
                <a:effectLst/>
                <a:latin typeface="Comfortaa"/>
              </a:rPr>
              <a:t>MIDI files from Internet</a:t>
            </a:r>
            <a:endParaRPr lang="en-US" sz="2000" dirty="0">
              <a:effectLst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E2DD0DA7-7A4E-4DF8-0383-5D174FB482ED}"/>
              </a:ext>
            </a:extLst>
          </p:cNvPr>
          <p:cNvSpPr/>
          <p:nvPr/>
        </p:nvSpPr>
        <p:spPr>
          <a:xfrm>
            <a:off x="3054860" y="2895671"/>
            <a:ext cx="765542" cy="329465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A9F12D-4D9A-A2BA-9C0B-843647693C3C}"/>
              </a:ext>
            </a:extLst>
          </p:cNvPr>
          <p:cNvSpPr txBox="1"/>
          <p:nvPr/>
        </p:nvSpPr>
        <p:spPr>
          <a:xfrm>
            <a:off x="3013802" y="2608702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rgbClr val="666666"/>
                </a:solidFill>
                <a:effectLst/>
                <a:latin typeface="Comfortaa"/>
              </a:rPr>
              <a:t>Input</a:t>
            </a:r>
            <a:endParaRPr lang="en-US" b="1" dirty="0">
              <a:effectLst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519A3E-5E5B-7437-76C3-40A028756017}"/>
              </a:ext>
            </a:extLst>
          </p:cNvPr>
          <p:cNvSpPr txBox="1"/>
          <p:nvPr/>
        </p:nvSpPr>
        <p:spPr>
          <a:xfrm>
            <a:off x="381659" y="4703497"/>
            <a:ext cx="11279510" cy="1697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0" i="0" u="none" strike="noStrike" baseline="0" dirty="0"/>
              <a:t>Colle</a:t>
            </a:r>
            <a:r>
              <a:rPr lang="en-US" sz="2400" dirty="0"/>
              <a:t>ct public MIDI files from the internet.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0" i="0" u="none" strike="noStrike" baseline="0" dirty="0"/>
              <a:t>Train </a:t>
            </a:r>
            <a:r>
              <a:rPr lang="en-US" altLang="zh-CN" sz="2400" b="0" i="0" u="none" strike="noStrike" baseline="0" dirty="0"/>
              <a:t>RL agents to play the piano given MIDI files.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/>
              <a:t>Generate piano playing motion trajectories by rolling out trained policies.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02E528-F35E-D116-92ED-FB78A4037797}"/>
              </a:ext>
            </a:extLst>
          </p:cNvPr>
          <p:cNvSpPr txBox="1"/>
          <p:nvPr/>
        </p:nvSpPr>
        <p:spPr>
          <a:xfrm>
            <a:off x="381659" y="4717313"/>
            <a:ext cx="9974692" cy="1697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High-quality bi-manual robot piano playing motions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∼1M expert trajectories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&gt;2k music pieces</a:t>
            </a:r>
          </a:p>
        </p:txBody>
      </p:sp>
    </p:spTree>
    <p:extLst>
      <p:ext uri="{BB962C8B-B14F-4D97-AF65-F5344CB8AC3E}">
        <p14:creationId xmlns:p14="http://schemas.microsoft.com/office/powerpoint/2010/main" val="186010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1B433BAF-493C-B54D-2ECB-D60FD6E54D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72375"/>
          <a:stretch/>
        </p:blipFill>
        <p:spPr>
          <a:xfrm>
            <a:off x="8825778" y="0"/>
            <a:ext cx="3448053" cy="37116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E74186-526E-65C1-D3A3-4D20DCB3217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"/>
          <a:stretch/>
        </p:blipFill>
        <p:spPr>
          <a:xfrm>
            <a:off x="0" y="1309572"/>
            <a:ext cx="4816509" cy="22941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5873E5-F7B9-54D1-EA4D-70E22A1E106A}"/>
              </a:ext>
            </a:extLst>
          </p:cNvPr>
          <p:cNvSpPr txBox="1"/>
          <p:nvPr/>
        </p:nvSpPr>
        <p:spPr>
          <a:xfrm>
            <a:off x="152433" y="1026327"/>
            <a:ext cx="8229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We formulate the finger placement as an optimal transport problem:</a:t>
            </a:r>
          </a:p>
          <a:p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FFFE44-11BB-348C-B76F-F3498F1BE4B5}"/>
              </a:ext>
            </a:extLst>
          </p:cNvPr>
          <p:cNvSpPr txBox="1"/>
          <p:nvPr/>
        </p:nvSpPr>
        <p:spPr>
          <a:xfrm>
            <a:off x="4134585" y="2029037"/>
            <a:ext cx="60977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0" i="0" u="none" strike="noStrike" baseline="0" dirty="0">
                <a:solidFill>
                  <a:schemeClr val="bg1">
                    <a:lumMod val="50000"/>
                  </a:schemeClr>
                </a:solidFill>
              </a:rPr>
              <a:t>each key will be pressed by only one finger</a:t>
            </a:r>
            <a:endParaRPr lang="en-US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674D51-4D4C-E372-25DA-A320163C21AE}"/>
              </a:ext>
            </a:extLst>
          </p:cNvPr>
          <p:cNvSpPr txBox="1"/>
          <p:nvPr/>
        </p:nvSpPr>
        <p:spPr>
          <a:xfrm>
            <a:off x="4122793" y="2638696"/>
            <a:ext cx="61388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0" i="0" u="none" strike="noStrike" baseline="0" dirty="0">
                <a:solidFill>
                  <a:schemeClr val="bg1">
                    <a:lumMod val="50000"/>
                  </a:schemeClr>
                </a:solidFill>
              </a:rPr>
              <a:t>each finger presses at most one key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0496BF4-0545-FC8F-F2CF-2B72EE59CD01}"/>
              </a:ext>
            </a:extLst>
          </p:cNvPr>
          <p:cNvSpPr txBox="1"/>
          <p:nvPr/>
        </p:nvSpPr>
        <p:spPr>
          <a:xfrm>
            <a:off x="4968942" y="3176358"/>
            <a:ext cx="61388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1" u="none" strike="noStrike" baseline="0" dirty="0">
                <a:solidFill>
                  <a:schemeClr val="bg1">
                    <a:lumMod val="50000"/>
                  </a:schemeClr>
                </a:solidFill>
              </a:rPr>
              <a:t>Kt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: keys to be pressed at time t; </a:t>
            </a:r>
            <a:r>
              <a:rPr lang="en-US" sz="1600" b="0" i="1" u="none" strike="noStrike" baseline="0" dirty="0">
                <a:solidFill>
                  <a:schemeClr val="bg1">
                    <a:lumMod val="50000"/>
                  </a:schemeClr>
                </a:solidFill>
              </a:rPr>
              <a:t>F</a:t>
            </a:r>
            <a:r>
              <a:rPr lang="en-US" sz="1600" b="0" i="0" u="none" strike="noStrike" baseline="0" dirty="0">
                <a:solidFill>
                  <a:schemeClr val="bg1">
                    <a:lumMod val="50000"/>
                  </a:schemeClr>
                </a:solidFill>
              </a:rPr>
              <a:t>: fingers 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65F11A-D14B-F3BA-C88F-DAE7B50FD9C3}"/>
              </a:ext>
            </a:extLst>
          </p:cNvPr>
          <p:cNvSpPr txBox="1"/>
          <p:nvPr/>
        </p:nvSpPr>
        <p:spPr>
          <a:xfrm>
            <a:off x="4968942" y="1411920"/>
            <a:ext cx="61388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minimize the </a:t>
            </a:r>
            <a:r>
              <a:rPr lang="en-US" sz="1600" b="0" i="0" u="none" strike="noStrike" baseline="0" dirty="0">
                <a:solidFill>
                  <a:schemeClr val="bg1">
                    <a:lumMod val="50000"/>
                  </a:schemeClr>
                </a:solidFill>
              </a:rPr>
              <a:t>moving distances of fingers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226C286-4697-F39F-A22D-824B288D9A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4237714"/>
            <a:ext cx="11907864" cy="249897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40C3B6B-F8BB-7BBC-81A1-A8D09D4013B6}"/>
              </a:ext>
            </a:extLst>
          </p:cNvPr>
          <p:cNvSpPr txBox="1"/>
          <p:nvPr/>
        </p:nvSpPr>
        <p:spPr>
          <a:xfrm>
            <a:off x="375741" y="3753376"/>
            <a:ext cx="606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Our approach does not require human fingering annotations.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795C3E-A6E7-B970-E22B-439A9B4D4C8F}"/>
              </a:ext>
            </a:extLst>
          </p:cNvPr>
          <p:cNvSpPr txBox="1"/>
          <p:nvPr/>
        </p:nvSpPr>
        <p:spPr>
          <a:xfrm>
            <a:off x="6568295" y="3751846"/>
            <a:ext cx="5705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Suitable for robot hands with distinct hand morphologies.</a:t>
            </a:r>
          </a:p>
        </p:txBody>
      </p:sp>
      <p:sp>
        <p:nvSpPr>
          <p:cNvPr id="25" name="Star: 5 Points 24">
            <a:extLst>
              <a:ext uri="{FF2B5EF4-FFF2-40B4-BE49-F238E27FC236}">
                <a16:creationId xmlns:a16="http://schemas.microsoft.com/office/drawing/2014/main" id="{4BDC0A33-B2A5-0B5A-E6C6-79ECAF395F87}"/>
              </a:ext>
            </a:extLst>
          </p:cNvPr>
          <p:cNvSpPr/>
          <p:nvPr/>
        </p:nvSpPr>
        <p:spPr>
          <a:xfrm>
            <a:off x="113177" y="3794866"/>
            <a:ext cx="262564" cy="262564"/>
          </a:xfrm>
          <a:prstGeom prst="star5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6EFE8FDC-A80A-B93F-468E-BD9931182B86}"/>
              </a:ext>
            </a:extLst>
          </p:cNvPr>
          <p:cNvSpPr/>
          <p:nvPr/>
        </p:nvSpPr>
        <p:spPr>
          <a:xfrm>
            <a:off x="6292346" y="3806760"/>
            <a:ext cx="262564" cy="262564"/>
          </a:xfrm>
          <a:prstGeom prst="star5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flight_of_bumblebee">
            <a:hlinkClick r:id="" action="ppaction://media"/>
            <a:extLst>
              <a:ext uri="{FF2B5EF4-FFF2-40B4-BE49-F238E27FC236}">
                <a16:creationId xmlns:a16="http://schemas.microsoft.com/office/drawing/2014/main" id="{3B9F8848-BB58-F028-A3EA-658D5672C1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18963" y="566856"/>
            <a:ext cx="3573037" cy="267977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F904280-04F2-40BE-D6F8-490B685134BB}"/>
              </a:ext>
            </a:extLst>
          </p:cNvPr>
          <p:cNvSpPr txBox="1"/>
          <p:nvPr/>
        </p:nvSpPr>
        <p:spPr>
          <a:xfrm>
            <a:off x="65714" y="61644"/>
            <a:ext cx="1198245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n-US" sz="32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Playing Piano with RL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59538-227C-27EF-4543-A548AF3EAD67}"/>
              </a:ext>
            </a:extLst>
          </p:cNvPr>
          <p:cNvSpPr txBox="1"/>
          <p:nvPr/>
        </p:nvSpPr>
        <p:spPr>
          <a:xfrm>
            <a:off x="161364" y="646419"/>
            <a:ext cx="85687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Piano </a:t>
            </a:r>
            <a:r>
              <a:rPr lang="en-US" sz="2000" b="1" dirty="0"/>
              <a:t>fingering</a:t>
            </a:r>
            <a:r>
              <a:rPr lang="en-US" sz="2000" dirty="0"/>
              <a:t> refers to the </a:t>
            </a:r>
            <a:r>
              <a:rPr lang="en-US" sz="2000" b="1" dirty="0"/>
              <a:t>assignment of fingers to notes </a:t>
            </a:r>
            <a:r>
              <a:rPr lang="en-US" sz="2000" dirty="0"/>
              <a:t>in a piano piece. 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E8A103D6-8900-9F22-401E-769E46905243}"/>
              </a:ext>
            </a:extLst>
          </p:cNvPr>
          <p:cNvSpPr/>
          <p:nvPr/>
        </p:nvSpPr>
        <p:spPr>
          <a:xfrm>
            <a:off x="4736665" y="1487152"/>
            <a:ext cx="232277" cy="222530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9A73D4D1-4F4F-89DA-09F0-777CE071C782}"/>
              </a:ext>
            </a:extLst>
          </p:cNvPr>
          <p:cNvSpPr/>
          <p:nvPr/>
        </p:nvSpPr>
        <p:spPr>
          <a:xfrm>
            <a:off x="3902308" y="2108844"/>
            <a:ext cx="232277" cy="222530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4DE7C9A-0D18-7A22-83CB-484B6270A661}"/>
              </a:ext>
            </a:extLst>
          </p:cNvPr>
          <p:cNvSpPr/>
          <p:nvPr/>
        </p:nvSpPr>
        <p:spPr>
          <a:xfrm>
            <a:off x="3890516" y="2701176"/>
            <a:ext cx="232277" cy="222530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AA7E68A-6AE3-6056-52C8-19407919B6FA}"/>
              </a:ext>
            </a:extLst>
          </p:cNvPr>
          <p:cNvSpPr/>
          <p:nvPr/>
        </p:nvSpPr>
        <p:spPr>
          <a:xfrm>
            <a:off x="4710095" y="3240293"/>
            <a:ext cx="232277" cy="222530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23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</p:childTnLst>
        </p:cTn>
      </p:par>
    </p:tnLst>
    <p:bldLst>
      <p:bldP spid="23" grpId="0"/>
      <p:bldP spid="24" grpId="0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2FEAFA9-8720-D195-F707-30C7A852A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49" y="744155"/>
            <a:ext cx="11384851" cy="46217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DEC0F3-DC66-D6BC-6139-15FB981DBA82}"/>
              </a:ext>
            </a:extLst>
          </p:cNvPr>
          <p:cNvSpPr txBox="1"/>
          <p:nvPr/>
        </p:nvSpPr>
        <p:spPr>
          <a:xfrm>
            <a:off x="65714" y="61644"/>
            <a:ext cx="1198245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n-US" sz="32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RP1M: </a:t>
            </a:r>
            <a:r>
              <a:rPr lang="en-US" sz="24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a large-scale motion dataset for piano playing with bi-manual dexterous robot hands</a:t>
            </a:r>
            <a:r>
              <a:rPr lang="en-US" sz="32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  <a:endParaRPr lang="en-US" sz="3200" dirty="0"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10C21B5-2D4D-7C6C-1D9F-1DF7006397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711995"/>
              </p:ext>
            </p:extLst>
          </p:nvPr>
        </p:nvGraphicFramePr>
        <p:xfrm>
          <a:off x="396900" y="744155"/>
          <a:ext cx="11398200" cy="3910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9700">
                  <a:extLst>
                    <a:ext uri="{9D8B030D-6E8A-4147-A177-3AD203B41FA5}">
                      <a16:colId xmlns:a16="http://schemas.microsoft.com/office/drawing/2014/main" val="278272095"/>
                    </a:ext>
                  </a:extLst>
                </a:gridCol>
                <a:gridCol w="1899700">
                  <a:extLst>
                    <a:ext uri="{9D8B030D-6E8A-4147-A177-3AD203B41FA5}">
                      <a16:colId xmlns:a16="http://schemas.microsoft.com/office/drawing/2014/main" val="1418608837"/>
                    </a:ext>
                  </a:extLst>
                </a:gridCol>
                <a:gridCol w="1899700">
                  <a:extLst>
                    <a:ext uri="{9D8B030D-6E8A-4147-A177-3AD203B41FA5}">
                      <a16:colId xmlns:a16="http://schemas.microsoft.com/office/drawing/2014/main" val="3063491729"/>
                    </a:ext>
                  </a:extLst>
                </a:gridCol>
                <a:gridCol w="1899700">
                  <a:extLst>
                    <a:ext uri="{9D8B030D-6E8A-4147-A177-3AD203B41FA5}">
                      <a16:colId xmlns:a16="http://schemas.microsoft.com/office/drawing/2014/main" val="1938285074"/>
                    </a:ext>
                  </a:extLst>
                </a:gridCol>
                <a:gridCol w="1899700">
                  <a:extLst>
                    <a:ext uri="{9D8B030D-6E8A-4147-A177-3AD203B41FA5}">
                      <a16:colId xmlns:a16="http://schemas.microsoft.com/office/drawing/2014/main" val="3838619288"/>
                    </a:ext>
                  </a:extLst>
                </a:gridCol>
                <a:gridCol w="1899700">
                  <a:extLst>
                    <a:ext uri="{9D8B030D-6E8A-4147-A177-3AD203B41FA5}">
                      <a16:colId xmlns:a16="http://schemas.microsoft.com/office/drawing/2014/main" val="954731457"/>
                    </a:ext>
                  </a:extLst>
                </a:gridCol>
              </a:tblGrid>
              <a:tr h="773810">
                <a:tc>
                  <a:txBody>
                    <a:bodyPr/>
                    <a:lstStyle/>
                    <a:p>
                      <a:pPr algn="ctr"/>
                      <a:r>
                        <a:rPr lang="en-US" sz="19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Dataset</a:t>
                      </a:r>
                      <a:endParaRPr lang="en-US" sz="1900" b="1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Task</a:t>
                      </a:r>
                      <a:endParaRPr lang="en-US" sz="1900" b="1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Dexterous</a:t>
                      </a:r>
                    </a:p>
                    <a:p>
                      <a:pPr algn="ctr"/>
                      <a:r>
                        <a:rPr lang="en-US" sz="19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hands</a:t>
                      </a:r>
                      <a:endParaRPr lang="en-US" sz="1900" b="1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Bi-manual</a:t>
                      </a:r>
                      <a:endParaRPr lang="en-US" sz="1900" b="1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Dynamic</a:t>
                      </a:r>
                    </a:p>
                    <a:p>
                      <a:pPr algn="ctr"/>
                      <a:r>
                        <a:rPr lang="en-US" sz="19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tasks</a:t>
                      </a:r>
                      <a:endParaRPr lang="en-US" sz="1900" b="1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Demonstrations</a:t>
                      </a:r>
                      <a:endParaRPr lang="en-US" sz="1900" b="1" dirty="0"/>
                    </a:p>
                  </a:txBody>
                  <a:tcPr marL="98585" marR="98585" marT="49292" marB="49292" anchor="ctr"/>
                </a:tc>
                <a:extLst>
                  <a:ext uri="{0D108BD9-81ED-4DB2-BD59-A6C34878D82A}">
                    <a16:rowId xmlns:a16="http://schemas.microsoft.com/office/drawing/2014/main" val="3559227300"/>
                  </a:ext>
                </a:extLst>
              </a:tr>
              <a:tr h="437370"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DexGraspNet</a:t>
                      </a:r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[1]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grasping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/>
                        <a:t>√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90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1.3M</a:t>
                      </a:r>
                    </a:p>
                  </a:txBody>
                  <a:tcPr marL="98585" marR="98585" marT="49292" marB="49292" anchor="ctr"/>
                </a:tc>
                <a:extLst>
                  <a:ext uri="{0D108BD9-81ED-4DB2-BD59-A6C34878D82A}">
                    <a16:rowId xmlns:a16="http://schemas.microsoft.com/office/drawing/2014/main" val="2040351539"/>
                  </a:ext>
                </a:extLst>
              </a:tr>
              <a:tr h="437370"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RealDex</a:t>
                      </a:r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[2]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grasping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dirty="0"/>
                        <a:t>√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90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2.6k</a:t>
                      </a:r>
                    </a:p>
                  </a:txBody>
                  <a:tcPr marL="98585" marR="98585" marT="49292" marB="49292" anchor="ctr"/>
                </a:tc>
                <a:extLst>
                  <a:ext uri="{0D108BD9-81ED-4DB2-BD59-A6C34878D82A}">
                    <a16:rowId xmlns:a16="http://schemas.microsoft.com/office/drawing/2014/main" val="1873915403"/>
                  </a:ext>
                </a:extLst>
              </a:tr>
              <a:tr h="437370"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UniDexGrasp</a:t>
                      </a:r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[3]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grasping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dirty="0"/>
                        <a:t>√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90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1.1M</a:t>
                      </a:r>
                    </a:p>
                  </a:txBody>
                  <a:tcPr marL="98585" marR="98585" marT="49292" marB="49292" anchor="ctr"/>
                </a:tc>
                <a:extLst>
                  <a:ext uri="{0D108BD9-81ED-4DB2-BD59-A6C34878D82A}">
                    <a16:rowId xmlns:a16="http://schemas.microsoft.com/office/drawing/2014/main" val="3603967889"/>
                  </a:ext>
                </a:extLst>
              </a:tr>
              <a:tr h="437370"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ALOHA [4]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manipulation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dirty="0"/>
                        <a:t>√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90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825</a:t>
                      </a:r>
                    </a:p>
                  </a:txBody>
                  <a:tcPr marL="98585" marR="98585" marT="49292" marB="49292" anchor="ctr"/>
                </a:tc>
                <a:extLst>
                  <a:ext uri="{0D108BD9-81ED-4DB2-BD59-A6C34878D82A}">
                    <a16:rowId xmlns:a16="http://schemas.microsoft.com/office/drawing/2014/main" val="4263787783"/>
                  </a:ext>
                </a:extLst>
              </a:tr>
              <a:tr h="437370"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Bi-</a:t>
                      </a:r>
                      <a:r>
                        <a:rPr lang="en-US" sz="19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DexHands</a:t>
                      </a:r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[5]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manipulation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dirty="0"/>
                        <a:t>√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dirty="0"/>
                        <a:t>√</a:t>
                      </a:r>
                      <a:endParaRPr lang="en-US" sz="1900" dirty="0"/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partially</a:t>
                      </a:r>
                    </a:p>
                  </a:txBody>
                  <a:tcPr marL="98585" marR="98585" marT="49292" marB="49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~20k</a:t>
                      </a:r>
                    </a:p>
                  </a:txBody>
                  <a:tcPr marL="98585" marR="98585" marT="49292" marB="49292" anchor="ctr"/>
                </a:tc>
                <a:extLst>
                  <a:ext uri="{0D108BD9-81ED-4DB2-BD59-A6C34878D82A}">
                    <a16:rowId xmlns:a16="http://schemas.microsoft.com/office/drawing/2014/main" val="3750451526"/>
                  </a:ext>
                </a:extLst>
              </a:tr>
              <a:tr h="512005"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D4RL [6] (Adroit)</a:t>
                      </a:r>
                      <a:endParaRPr lang="en-US" sz="1900" dirty="0"/>
                    </a:p>
                  </a:txBody>
                  <a:tcPr marL="98585" marR="98585" marT="49292" marB="4929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manipulation</a:t>
                      </a:r>
                      <a:endParaRPr lang="en-US" sz="1900" dirty="0"/>
                    </a:p>
                  </a:txBody>
                  <a:tcPr marL="98585" marR="98585" marT="49292" marB="4929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dirty="0"/>
                        <a:t>√</a:t>
                      </a:r>
                      <a:endParaRPr lang="en-US" sz="1900" dirty="0"/>
                    </a:p>
                  </a:txBody>
                  <a:tcPr marL="98585" marR="98585" marT="49292" marB="4929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900" dirty="0"/>
                    </a:p>
                  </a:txBody>
                  <a:tcPr marL="98585" marR="98585" marT="49292" marB="4929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900" dirty="0"/>
                    </a:p>
                  </a:txBody>
                  <a:tcPr marL="98585" marR="98585" marT="49292" marB="4929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30k</a:t>
                      </a:r>
                    </a:p>
                  </a:txBody>
                  <a:tcPr marL="98585" marR="98585" marT="49292" marB="4929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8484"/>
                  </a:ext>
                </a:extLst>
              </a:tr>
              <a:tr h="437370">
                <a:tc>
                  <a:txBody>
                    <a:bodyPr/>
                    <a:lstStyle/>
                    <a:p>
                      <a:pPr algn="ctr"/>
                      <a:r>
                        <a:rPr lang="en-US" sz="19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RP1M (ours)</a:t>
                      </a:r>
                      <a:endParaRPr lang="en-US" sz="1900" b="1" dirty="0"/>
                    </a:p>
                  </a:txBody>
                  <a:tcPr marL="98585" marR="98585" marT="49292" marB="4929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piano playing</a:t>
                      </a:r>
                    </a:p>
                  </a:txBody>
                  <a:tcPr marL="98585" marR="98585" marT="49292" marB="4929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dirty="0"/>
                        <a:t>√</a:t>
                      </a:r>
                      <a:endParaRPr lang="en-US" sz="1900" dirty="0"/>
                    </a:p>
                  </a:txBody>
                  <a:tcPr marL="98585" marR="98585" marT="49292" marB="4929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dirty="0"/>
                        <a:t>√</a:t>
                      </a:r>
                      <a:endParaRPr lang="en-US" sz="1900" dirty="0"/>
                    </a:p>
                  </a:txBody>
                  <a:tcPr marL="98585" marR="98585" marT="49292" marB="4929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dirty="0"/>
                        <a:t>√</a:t>
                      </a:r>
                      <a:endParaRPr lang="en-US" sz="1900" dirty="0"/>
                    </a:p>
                  </a:txBody>
                  <a:tcPr marL="98585" marR="98585" marT="49292" marB="4929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1M</a:t>
                      </a:r>
                    </a:p>
                  </a:txBody>
                  <a:tcPr marL="98585" marR="98585" marT="49292" marB="4929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6832635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9BF83F0-0283-1499-83B8-28BD94332EEB}"/>
              </a:ext>
            </a:extLst>
          </p:cNvPr>
          <p:cNvSpPr txBox="1"/>
          <p:nvPr/>
        </p:nvSpPr>
        <p:spPr>
          <a:xfrm>
            <a:off x="396899" y="4886371"/>
            <a:ext cx="120964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[1] </a:t>
            </a:r>
            <a:r>
              <a:rPr lang="en-US" i="1" dirty="0" err="1"/>
              <a:t>DexGraspNet</a:t>
            </a:r>
            <a:r>
              <a:rPr lang="en-US" i="1" dirty="0"/>
              <a:t>: A large-scale robotic dexterous grasp dataset for general objects based on simulation</a:t>
            </a:r>
          </a:p>
          <a:p>
            <a:r>
              <a:rPr lang="en-US" i="1" dirty="0"/>
              <a:t>[2] </a:t>
            </a:r>
            <a:r>
              <a:rPr lang="en-US" i="1" dirty="0" err="1"/>
              <a:t>RealDex</a:t>
            </a:r>
            <a:r>
              <a:rPr lang="en-US" i="1" dirty="0"/>
              <a:t>: Towards human-like grasping for robotic dexterous hand.</a:t>
            </a:r>
          </a:p>
          <a:p>
            <a:r>
              <a:rPr lang="en-US" i="1" dirty="0"/>
              <a:t>[3] </a:t>
            </a:r>
            <a:r>
              <a:rPr lang="en-US" i="1" dirty="0" err="1"/>
              <a:t>UniDexGrasp</a:t>
            </a:r>
            <a:r>
              <a:rPr lang="en-US" i="1" dirty="0"/>
              <a:t>: Universal robotic dexterous grasping via learning diverse proposal generation and goal-conditioned policy.</a:t>
            </a:r>
          </a:p>
          <a:p>
            <a:r>
              <a:rPr lang="en-US" i="1" dirty="0"/>
              <a:t>[4] Learning fine-grained bimanual manipulation with low-cost hardware.</a:t>
            </a:r>
          </a:p>
          <a:p>
            <a:r>
              <a:rPr lang="en-US" i="1" dirty="0"/>
              <a:t>[5] Bi-</a:t>
            </a:r>
            <a:r>
              <a:rPr lang="en-US" i="1" dirty="0" err="1"/>
              <a:t>DexHands</a:t>
            </a:r>
            <a:r>
              <a:rPr lang="en-US" i="1" dirty="0"/>
              <a:t>: Towards human-level bimanual dexterous manipulation. </a:t>
            </a:r>
          </a:p>
          <a:p>
            <a:r>
              <a:rPr lang="en-US" i="1" dirty="0"/>
              <a:t>[6] D4RL: Datasets for deep data-driven reinforcement learning.</a:t>
            </a:r>
          </a:p>
        </p:txBody>
      </p:sp>
    </p:spTree>
    <p:extLst>
      <p:ext uri="{BB962C8B-B14F-4D97-AF65-F5344CB8AC3E}">
        <p14:creationId xmlns:p14="http://schemas.microsoft.com/office/powerpoint/2010/main" val="98794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311</Words>
  <Application>Microsoft Office PowerPoint</Application>
  <PresentationFormat>Widescreen</PresentationFormat>
  <Paragraphs>68</Paragraphs>
  <Slides>3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Comfortaa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Felix Le Chen</dc:creator>
  <cp:lastModifiedBy>Felix Le Chen</cp:lastModifiedBy>
  <cp:revision>7</cp:revision>
  <dcterms:created xsi:type="dcterms:W3CDTF">2024-07-08T21:03:46Z</dcterms:created>
  <dcterms:modified xsi:type="dcterms:W3CDTF">2024-07-10T15:00:46Z</dcterms:modified>
</cp:coreProperties>
</file>