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
  </p:notesMasterIdLst>
  <p:sldIdLst>
    <p:sldId id="266" r:id="rId2"/>
    <p:sldId id="268" r:id="rId3"/>
    <p:sldId id="26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78395"/>
  </p:normalViewPr>
  <p:slideViewPr>
    <p:cSldViewPr snapToGrid="0">
      <p:cViewPr varScale="1">
        <p:scale>
          <a:sx n="90" d="100"/>
          <a:sy n="90" d="100"/>
        </p:scale>
        <p:origin x="232"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1C2E40-4841-2944-BFA6-3B012F6E4499}" type="datetimeFigureOut">
              <a:rPr lang="en-US" smtClean="0"/>
              <a:t>7/10/24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C73DC8-F0A8-AD44-93D0-071937D91126}" type="slidenum">
              <a:rPr lang="en-US" smtClean="0"/>
              <a:t>‹#›</a:t>
            </a:fld>
            <a:endParaRPr lang="en-US"/>
          </a:p>
        </p:txBody>
      </p:sp>
    </p:spTree>
    <p:extLst>
      <p:ext uri="{BB962C8B-B14F-4D97-AF65-F5344CB8AC3E}">
        <p14:creationId xmlns:p14="http://schemas.microsoft.com/office/powerpoint/2010/main" val="1630232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Grasping objects before knowing their exact shape is important for robots to manipulate everyday objects. Compliance usually plays an important role when grasping shape uncertain objects, prior works have shown that both passive and active compliance could help dexterous hand grasping uncertain objects. </a:t>
            </a:r>
            <a:r>
              <a:rPr lang="en-US" b="0" i="0" dirty="0">
                <a:solidFill>
                  <a:srgbClr val="1D1C1D"/>
                </a:solidFill>
                <a:effectLst/>
                <a:latin typeface="Slack-Lato"/>
              </a:rPr>
              <a:t>During grasp planning, the existing force-closure metric only evaluates a set of contact points, to determine if they can apply a set of valid contact forces that balance the object in an equilibrium. </a:t>
            </a:r>
            <a:r>
              <a:rPr lang="en-US" dirty="0"/>
              <a:t>To successfully plan compliant precision grasps, we need a specific grasp metric than can consider different levels compliance and different surface uncertainties as well as how the object move during the grasping process at the same time. </a:t>
            </a:r>
          </a:p>
          <a:p>
            <a:endParaRPr lang="en-US" dirty="0"/>
          </a:p>
        </p:txBody>
      </p:sp>
      <p:sp>
        <p:nvSpPr>
          <p:cNvPr id="4" name="Slide Number Placeholder 3"/>
          <p:cNvSpPr>
            <a:spLocks noGrp="1"/>
          </p:cNvSpPr>
          <p:nvPr>
            <p:ph type="sldNum" sz="quarter" idx="5"/>
          </p:nvPr>
        </p:nvSpPr>
        <p:spPr/>
        <p:txBody>
          <a:bodyPr/>
          <a:lstStyle/>
          <a:p>
            <a:fld id="{BB8AE189-7B32-224A-B5B7-1589C540D183}" type="slidenum">
              <a:rPr lang="en-US" smtClean="0"/>
              <a:t>1</a:t>
            </a:fld>
            <a:endParaRPr lang="en-US"/>
          </a:p>
        </p:txBody>
      </p:sp>
    </p:spTree>
    <p:extLst>
      <p:ext uri="{BB962C8B-B14F-4D97-AF65-F5344CB8AC3E}">
        <p14:creationId xmlns:p14="http://schemas.microsoft.com/office/powerpoint/2010/main" val="3223847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Thus we propose spring grasp metric, which evaluate whether forces applied by the fingertips always satisfy friction constraints from the beginning to the end of the compliant grasping process. We use friction margin to evaluate how close the current force is to the edge of the friction cone. For a feasible grasp, there should always exist non-negative friction margin. Instead of checking friction margin over time via simulation, our spring grasp metric utilizes the analytical solution to the equilibrium state. We compute the friction margin of the initial state and equilibrium state to evaluate a grasp. In grasp optimization, we encourage margins to stays positive. </a:t>
            </a:r>
          </a:p>
        </p:txBody>
      </p:sp>
      <p:sp>
        <p:nvSpPr>
          <p:cNvPr id="4" name="Slide Number Placeholder 3"/>
          <p:cNvSpPr>
            <a:spLocks noGrp="1"/>
          </p:cNvSpPr>
          <p:nvPr>
            <p:ph type="sldNum" sz="quarter" idx="5"/>
          </p:nvPr>
        </p:nvSpPr>
        <p:spPr/>
        <p:txBody>
          <a:bodyPr/>
          <a:lstStyle/>
          <a:p>
            <a:fld id="{BB8AE189-7B32-224A-B5B7-1589C540D183}" type="slidenum">
              <a:rPr lang="en-US" smtClean="0"/>
              <a:t>2</a:t>
            </a:fld>
            <a:endParaRPr lang="en-US"/>
          </a:p>
        </p:txBody>
      </p:sp>
    </p:spTree>
    <p:extLst>
      <p:ext uri="{BB962C8B-B14F-4D97-AF65-F5344CB8AC3E}">
        <p14:creationId xmlns:p14="http://schemas.microsoft.com/office/powerpoint/2010/main" val="1413813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Powered by spring grasp metric, we build a pipeline that could grasp different object using point from a single depth camera with 84% success rate</a:t>
            </a:r>
          </a:p>
        </p:txBody>
      </p:sp>
      <p:sp>
        <p:nvSpPr>
          <p:cNvPr id="4" name="Slide Number Placeholder 3"/>
          <p:cNvSpPr>
            <a:spLocks noGrp="1"/>
          </p:cNvSpPr>
          <p:nvPr>
            <p:ph type="sldNum" sz="quarter" idx="5"/>
          </p:nvPr>
        </p:nvSpPr>
        <p:spPr/>
        <p:txBody>
          <a:bodyPr/>
          <a:lstStyle/>
          <a:p>
            <a:fld id="{ACC73DC8-F0A8-AD44-93D0-071937D91126}" type="slidenum">
              <a:rPr lang="en-US" smtClean="0"/>
              <a:t>3</a:t>
            </a:fld>
            <a:endParaRPr lang="en-US"/>
          </a:p>
        </p:txBody>
      </p:sp>
    </p:spTree>
    <p:extLst>
      <p:ext uri="{BB962C8B-B14F-4D97-AF65-F5344CB8AC3E}">
        <p14:creationId xmlns:p14="http://schemas.microsoft.com/office/powerpoint/2010/main" val="4267176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107BD-E15C-27CF-CE98-9898417F17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3959E2-94DB-EFA2-EB6C-05D43F80B7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FB121F-D118-F878-6630-E5B574D6D7C7}"/>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DB133B2C-2FE3-F7A3-09A3-2D2E0628E6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FDB9FF-A1C1-3D34-2780-B620618A1C09}"/>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1120508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201BD-A761-E591-5322-3A7A0A2311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017AA4-365F-3FE2-D132-076A1D2043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EF8EB2-A421-75E5-D38C-034D4076542F}"/>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E53DC3CC-8DE1-A7EC-4CE1-C0C8F2C75B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EEE4D3-4FF6-1738-0EE8-1A71AE53C3F6}"/>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2218312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98CBAA-4A10-31E0-83E3-1F462CF3BB6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89F995-69A7-E1BE-400F-A59CAF601D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130EDA-BCC3-2D72-15F9-FF7A54E6E279}"/>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36CD4CD8-3BAD-FF1E-5D53-14E5595F8A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A57BD8-9F46-4705-BA8D-076D83F86AA3}"/>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3259803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0354-0069-6A83-008A-B64BBE5DB4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88A067-59E0-4E2F-5699-98AB2F486E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840006-28CA-8923-0252-4EB98DD15DF0}"/>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F070952D-A6D5-6ED7-0DE3-E823987DA8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8F46F5-3D78-8AD8-2AEE-13754A2E70FE}"/>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4031646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BACF0-B0E4-7477-AECB-146827989D1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AF0FF8-6110-DB32-0E80-CA6102D0F0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EEFC01-CB20-AFEF-B28F-9489E614C753}"/>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BFD05B6D-B979-807E-E59D-695A6AEF91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85DCA5-2AD0-2C67-737E-0EC5F1E5ED6F}"/>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1408509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8DC2-0817-4006-1F9B-AB22D6D491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5CE37F-FF57-CD66-8D84-9FEE4C5816E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D3B89C3-5BCA-DADF-EF41-501C48FD3B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24E415-1E98-42E5-461E-49865BEFE7FC}"/>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6" name="Footer Placeholder 5">
            <a:extLst>
              <a:ext uri="{FF2B5EF4-FFF2-40B4-BE49-F238E27FC236}">
                <a16:creationId xmlns:a16="http://schemas.microsoft.com/office/drawing/2014/main" id="{EA305C8C-E7E0-1516-C3F7-94EEB04261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1B7715-BC49-6699-CEBA-DD62180FED12}"/>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3828326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C3C46-FEC5-6CED-4F15-2748DA6BED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17D47F-D652-76F2-C93B-5FCBBEB773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FD6272-D696-B101-DBC3-D8F7BFF6B3B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5CA6B5-B18C-08E5-54AA-0F2B4C0D17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1C0EC6-C2D7-2A34-1A4F-BB7BE33EC6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82B192-038C-7142-1A82-C89D91A780F8}"/>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8" name="Footer Placeholder 7">
            <a:extLst>
              <a:ext uri="{FF2B5EF4-FFF2-40B4-BE49-F238E27FC236}">
                <a16:creationId xmlns:a16="http://schemas.microsoft.com/office/drawing/2014/main" id="{A72CC656-4F00-ABAC-121E-FA9BDFD26F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4ED779-10CD-D22E-F454-BE34066391FC}"/>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871413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51227-4971-2287-DCDB-07E3E39376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648BFED-EBD8-266B-8886-4981A8FB5AC0}"/>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4" name="Footer Placeholder 3">
            <a:extLst>
              <a:ext uri="{FF2B5EF4-FFF2-40B4-BE49-F238E27FC236}">
                <a16:creationId xmlns:a16="http://schemas.microsoft.com/office/drawing/2014/main" id="{D43C5ADA-E009-B709-EC0A-9A894D237E4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0D43B57-3666-6486-EE47-2624137CC060}"/>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1496482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6D0E78-B080-19E5-5E1B-253F25EF8F49}"/>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3" name="Footer Placeholder 2">
            <a:extLst>
              <a:ext uri="{FF2B5EF4-FFF2-40B4-BE49-F238E27FC236}">
                <a16:creationId xmlns:a16="http://schemas.microsoft.com/office/drawing/2014/main" id="{3F522EBA-6E9D-1E88-E045-73B5DFA63E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519799-6DE6-7448-6A1A-5AC44A1BAD8B}"/>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582736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C4B5D-ADB8-7B67-F6B1-F59CB64ECE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08B489-DA36-E380-77A1-F43592CAB1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001C1D-7558-A3C4-C242-5069D9EC32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1FBDA8-7B55-9085-AF66-8DBC4E13EA97}"/>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6" name="Footer Placeholder 5">
            <a:extLst>
              <a:ext uri="{FF2B5EF4-FFF2-40B4-BE49-F238E27FC236}">
                <a16:creationId xmlns:a16="http://schemas.microsoft.com/office/drawing/2014/main" id="{0F1D00AE-4559-1D60-B992-2AF5260548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472762-DCC1-E6A3-4C5A-3F05C04A9F5E}"/>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121727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588E9-4C21-4E33-82CA-416EC2061A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B28AC8-1D2D-1947-8B47-69C3B8625B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1DDE2A-75D4-17B4-ABBB-ACCD59101A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F94E08-21BC-9A41-59B0-B29640345B4C}"/>
              </a:ext>
            </a:extLst>
          </p:cNvPr>
          <p:cNvSpPr>
            <a:spLocks noGrp="1"/>
          </p:cNvSpPr>
          <p:nvPr>
            <p:ph type="dt" sz="half" idx="10"/>
          </p:nvPr>
        </p:nvSpPr>
        <p:spPr/>
        <p:txBody>
          <a:bodyPr/>
          <a:lstStyle/>
          <a:p>
            <a:fld id="{338DC641-58BB-6043-9AA6-BCD4D2927517}" type="datetimeFigureOut">
              <a:rPr lang="en-US" smtClean="0"/>
              <a:t>7/10/24</a:t>
            </a:fld>
            <a:endParaRPr lang="en-US"/>
          </a:p>
        </p:txBody>
      </p:sp>
      <p:sp>
        <p:nvSpPr>
          <p:cNvPr id="6" name="Footer Placeholder 5">
            <a:extLst>
              <a:ext uri="{FF2B5EF4-FFF2-40B4-BE49-F238E27FC236}">
                <a16:creationId xmlns:a16="http://schemas.microsoft.com/office/drawing/2014/main" id="{2800E5D2-162B-8000-FB6A-A215B5BC52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C7C557-8145-23D1-6ABF-92EE4B9D5D25}"/>
              </a:ext>
            </a:extLst>
          </p:cNvPr>
          <p:cNvSpPr>
            <a:spLocks noGrp="1"/>
          </p:cNvSpPr>
          <p:nvPr>
            <p:ph type="sldNum" sz="quarter" idx="12"/>
          </p:nvPr>
        </p:nvSpPr>
        <p:spPr/>
        <p:txBody>
          <a:bodyPr/>
          <a:lstStyle/>
          <a:p>
            <a:fld id="{66DD61E4-F347-364E-B22B-AA0481B4EC51}" type="slidenum">
              <a:rPr lang="en-US" smtClean="0"/>
              <a:t>‹#›</a:t>
            </a:fld>
            <a:endParaRPr lang="en-US"/>
          </a:p>
        </p:txBody>
      </p:sp>
    </p:spTree>
    <p:extLst>
      <p:ext uri="{BB962C8B-B14F-4D97-AF65-F5344CB8AC3E}">
        <p14:creationId xmlns:p14="http://schemas.microsoft.com/office/powerpoint/2010/main" val="1555343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3E91EC-9329-58DF-2BBE-08956246B6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4AE7C-BD37-0B37-B1BA-B27F7EE401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701EC9-0835-2EE7-F3E5-306DBFDA9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8DC641-58BB-6043-9AA6-BCD4D2927517}" type="datetimeFigureOut">
              <a:rPr lang="en-US" smtClean="0"/>
              <a:t>7/10/24</a:t>
            </a:fld>
            <a:endParaRPr lang="en-US"/>
          </a:p>
        </p:txBody>
      </p:sp>
      <p:sp>
        <p:nvSpPr>
          <p:cNvPr id="5" name="Footer Placeholder 4">
            <a:extLst>
              <a:ext uri="{FF2B5EF4-FFF2-40B4-BE49-F238E27FC236}">
                <a16:creationId xmlns:a16="http://schemas.microsoft.com/office/drawing/2014/main" id="{25139B34-F5EA-E744-2334-70E343042C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D57FAD0-A6BE-2673-EC39-A34553CB6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D61E4-F347-364E-B22B-AA0481B4EC51}" type="slidenum">
              <a:rPr lang="en-US" smtClean="0"/>
              <a:t>‹#›</a:t>
            </a:fld>
            <a:endParaRPr lang="en-US"/>
          </a:p>
        </p:txBody>
      </p:sp>
    </p:spTree>
    <p:extLst>
      <p:ext uri="{BB962C8B-B14F-4D97-AF65-F5344CB8AC3E}">
        <p14:creationId xmlns:p14="http://schemas.microsoft.com/office/powerpoint/2010/main" val="2193452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video" Target="../media/media1.mp4"/><Relationship Id="rId7" Type="http://schemas.openxmlformats.org/officeDocument/2006/relationships/image" Target="../media/image2.png"/><Relationship Id="rId12" Type="http://schemas.openxmlformats.org/officeDocument/2006/relationships/image" Target="../media/image7.png"/><Relationship Id="rId17" Type="http://schemas.openxmlformats.org/officeDocument/2006/relationships/image" Target="../media/image12.png"/><Relationship Id="rId2" Type="http://schemas.microsoft.com/office/2007/relationships/media" Target="../media/media1.mp4"/><Relationship Id="rId16" Type="http://schemas.openxmlformats.org/officeDocument/2006/relationships/image" Target="../media/image11.png"/><Relationship Id="rId1" Type="http://schemas.openxmlformats.org/officeDocument/2006/relationships/tags" Target="../tags/tag1.xml"/><Relationship Id="rId6" Type="http://schemas.openxmlformats.org/officeDocument/2006/relationships/image" Target="../media/image1.gif"/><Relationship Id="rId11" Type="http://schemas.openxmlformats.org/officeDocument/2006/relationships/image" Target="../media/image6.png"/><Relationship Id="rId5" Type="http://schemas.openxmlformats.org/officeDocument/2006/relationships/notesSlide" Target="../notesSlides/notesSlide1.xm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slideLayout" Target="../slideLayouts/slideLayout2.xml"/><Relationship Id="rId9" Type="http://schemas.openxmlformats.org/officeDocument/2006/relationships/image" Target="../media/image4.pn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9" Type="http://schemas.openxmlformats.org/officeDocument/2006/relationships/image" Target="../media/image82.png"/><Relationship Id="rId21" Type="http://schemas.openxmlformats.org/officeDocument/2006/relationships/image" Target="../media/image64.png"/><Relationship Id="rId34" Type="http://schemas.openxmlformats.org/officeDocument/2006/relationships/image" Target="../media/image77.png"/><Relationship Id="rId42" Type="http://schemas.openxmlformats.org/officeDocument/2006/relationships/image" Target="../media/image85.png"/><Relationship Id="rId47" Type="http://schemas.openxmlformats.org/officeDocument/2006/relationships/image" Target="../media/image90.png"/><Relationship Id="rId50" Type="http://schemas.openxmlformats.org/officeDocument/2006/relationships/image" Target="../media/image93.png"/><Relationship Id="rId63" Type="http://schemas.openxmlformats.org/officeDocument/2006/relationships/image" Target="../media/image105.png"/><Relationship Id="rId7" Type="http://schemas.openxmlformats.org/officeDocument/2006/relationships/image" Target="../media/image50.png"/><Relationship Id="rId2" Type="http://schemas.openxmlformats.org/officeDocument/2006/relationships/slideLayout" Target="../slideLayouts/slideLayout2.xml"/><Relationship Id="rId16" Type="http://schemas.openxmlformats.org/officeDocument/2006/relationships/image" Target="../media/image59.png"/><Relationship Id="rId29" Type="http://schemas.openxmlformats.org/officeDocument/2006/relationships/image" Target="../media/image72.png"/><Relationship Id="rId11" Type="http://schemas.openxmlformats.org/officeDocument/2006/relationships/image" Target="../media/image54.png"/><Relationship Id="rId24" Type="http://schemas.openxmlformats.org/officeDocument/2006/relationships/image" Target="../media/image67.png"/><Relationship Id="rId32" Type="http://schemas.openxmlformats.org/officeDocument/2006/relationships/image" Target="../media/image75.png"/><Relationship Id="rId37" Type="http://schemas.openxmlformats.org/officeDocument/2006/relationships/image" Target="../media/image80.png"/><Relationship Id="rId40" Type="http://schemas.openxmlformats.org/officeDocument/2006/relationships/image" Target="../media/image83.png"/><Relationship Id="rId45" Type="http://schemas.openxmlformats.org/officeDocument/2006/relationships/image" Target="../media/image88.png"/><Relationship Id="rId53" Type="http://schemas.openxmlformats.org/officeDocument/2006/relationships/image" Target="../media/image96.png"/><Relationship Id="rId58" Type="http://schemas.openxmlformats.org/officeDocument/2006/relationships/image" Target="../media/image100.png"/><Relationship Id="rId66" Type="http://schemas.openxmlformats.org/officeDocument/2006/relationships/image" Target="../media/image108.png"/><Relationship Id="rId61" Type="http://schemas.openxmlformats.org/officeDocument/2006/relationships/image" Target="../media/image103.png"/><Relationship Id="rId19" Type="http://schemas.openxmlformats.org/officeDocument/2006/relationships/image" Target="../media/image6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png"/><Relationship Id="rId30" Type="http://schemas.openxmlformats.org/officeDocument/2006/relationships/image" Target="../media/image73.png"/><Relationship Id="rId35" Type="http://schemas.openxmlformats.org/officeDocument/2006/relationships/image" Target="../media/image78.png"/><Relationship Id="rId43" Type="http://schemas.openxmlformats.org/officeDocument/2006/relationships/image" Target="../media/image86.png"/><Relationship Id="rId48" Type="http://schemas.openxmlformats.org/officeDocument/2006/relationships/image" Target="../media/image91.png"/><Relationship Id="rId56" Type="http://schemas.openxmlformats.org/officeDocument/2006/relationships/image" Target="../media/image98.png"/><Relationship Id="rId64" Type="http://schemas.openxmlformats.org/officeDocument/2006/relationships/image" Target="../media/image106.png"/><Relationship Id="rId8" Type="http://schemas.openxmlformats.org/officeDocument/2006/relationships/image" Target="../media/image51.png"/><Relationship Id="rId51" Type="http://schemas.openxmlformats.org/officeDocument/2006/relationships/image" Target="../media/image94.png"/><Relationship Id="rId3" Type="http://schemas.openxmlformats.org/officeDocument/2006/relationships/notesSlide" Target="../notesSlides/notesSlide2.xml"/><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png"/><Relationship Id="rId33" Type="http://schemas.openxmlformats.org/officeDocument/2006/relationships/image" Target="../media/image76.png"/><Relationship Id="rId38" Type="http://schemas.openxmlformats.org/officeDocument/2006/relationships/image" Target="../media/image81.png"/><Relationship Id="rId46" Type="http://schemas.openxmlformats.org/officeDocument/2006/relationships/image" Target="../media/image89.png"/><Relationship Id="rId59" Type="http://schemas.openxmlformats.org/officeDocument/2006/relationships/image" Target="../media/image101.png"/><Relationship Id="rId67" Type="http://schemas.openxmlformats.org/officeDocument/2006/relationships/image" Target="../media/image109.png"/><Relationship Id="rId20" Type="http://schemas.openxmlformats.org/officeDocument/2006/relationships/image" Target="../media/image63.png"/><Relationship Id="rId41" Type="http://schemas.openxmlformats.org/officeDocument/2006/relationships/image" Target="../media/image84.png"/><Relationship Id="rId54" Type="http://schemas.openxmlformats.org/officeDocument/2006/relationships/image" Target="../media/image97.png"/><Relationship Id="rId62" Type="http://schemas.openxmlformats.org/officeDocument/2006/relationships/image" Target="../media/image104.png"/><Relationship Id="rId1" Type="http://schemas.openxmlformats.org/officeDocument/2006/relationships/tags" Target="../tags/tag2.xml"/><Relationship Id="rId15" Type="http://schemas.openxmlformats.org/officeDocument/2006/relationships/image" Target="../media/image58.png"/><Relationship Id="rId23" Type="http://schemas.openxmlformats.org/officeDocument/2006/relationships/image" Target="../media/image66.png"/><Relationship Id="rId28" Type="http://schemas.openxmlformats.org/officeDocument/2006/relationships/image" Target="../media/image71.png"/><Relationship Id="rId36" Type="http://schemas.openxmlformats.org/officeDocument/2006/relationships/image" Target="../media/image79.png"/><Relationship Id="rId49" Type="http://schemas.openxmlformats.org/officeDocument/2006/relationships/image" Target="../media/image92.png"/><Relationship Id="rId57" Type="http://schemas.openxmlformats.org/officeDocument/2006/relationships/image" Target="../media/image99.png"/><Relationship Id="rId10" Type="http://schemas.openxmlformats.org/officeDocument/2006/relationships/image" Target="../media/image53.png"/><Relationship Id="rId31" Type="http://schemas.openxmlformats.org/officeDocument/2006/relationships/image" Target="../media/image74.png"/><Relationship Id="rId44" Type="http://schemas.openxmlformats.org/officeDocument/2006/relationships/image" Target="../media/image87.png"/><Relationship Id="rId52" Type="http://schemas.openxmlformats.org/officeDocument/2006/relationships/image" Target="../media/image95.png"/><Relationship Id="rId60" Type="http://schemas.openxmlformats.org/officeDocument/2006/relationships/image" Target="../media/image102.png"/><Relationship Id="rId65" Type="http://schemas.openxmlformats.org/officeDocument/2006/relationships/image" Target="../media/image107.png"/><Relationship Id="rId4" Type="http://schemas.openxmlformats.org/officeDocument/2006/relationships/image" Target="../media/image13.png"/><Relationship Id="rId9"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6178C-2133-3DB2-4A46-0582AB96B495}"/>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Compliance is essential for grasping </a:t>
            </a:r>
            <a:r>
              <a:rPr lang="en-US">
                <a:latin typeface="Times New Roman" panose="02020603050405020304" pitchFamily="18" charset="0"/>
                <a:cs typeface="Times New Roman" panose="02020603050405020304" pitchFamily="18" charset="0"/>
              </a:rPr>
              <a:t>objects with uncertain shapes</a:t>
            </a:r>
            <a:endParaRPr lang="en-US"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70ABFC0B-450D-9A9C-B486-7ECEC6D47C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618" y="2378387"/>
            <a:ext cx="4811614" cy="32458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954FC92-96F5-EA70-27B8-8C2B6F5620E2}"/>
              </a:ext>
            </a:extLst>
          </p:cNvPr>
          <p:cNvSpPr txBox="1"/>
          <p:nvPr/>
        </p:nvSpPr>
        <p:spPr>
          <a:xfrm>
            <a:off x="6268242" y="3202215"/>
            <a:ext cx="5085557"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Grasping different objects using compliant RBO Hand 3 [Puhlmann, 2022]</a:t>
            </a:r>
          </a:p>
        </p:txBody>
      </p:sp>
      <p:pic>
        <p:nvPicPr>
          <p:cNvPr id="13" name="20240614-0110-39.1895762">
            <a:hlinkClick r:id="" action="ppaction://media"/>
            <a:extLst>
              <a:ext uri="{FF2B5EF4-FFF2-40B4-BE49-F238E27FC236}">
                <a16:creationId xmlns:a16="http://schemas.microsoft.com/office/drawing/2014/main" id="{421ACD05-0A5D-7BBC-2B59-60F277041231}"/>
              </a:ext>
            </a:extLst>
          </p:cNvPr>
          <p:cNvPicPr>
            <a:picLocks noGrp="1" noChangeAspect="1"/>
          </p:cNvPicPr>
          <p:nvPr>
            <p:ph idx="1"/>
            <a:videoFile r:link="rId3"/>
            <p:extLst>
              <p:ext uri="{DAA4B4D4-6D71-4841-9C94-3DE7FCFB9230}">
                <p14:media xmlns:p14="http://schemas.microsoft.com/office/powerpoint/2010/main" r:embed="rId2"/>
              </p:ext>
            </p:extLst>
          </p:nvPr>
        </p:nvPicPr>
        <p:blipFill rotWithShape="1">
          <a:blip r:embed="rId7"/>
          <a:srcRect l="9663" t="3920" r="9060" b="271"/>
          <a:stretch/>
        </p:blipFill>
        <p:spPr>
          <a:xfrm>
            <a:off x="7119381" y="1098189"/>
            <a:ext cx="2999980" cy="2126580"/>
          </a:xfrm>
        </p:spPr>
      </p:pic>
      <p:pic>
        <p:nvPicPr>
          <p:cNvPr id="15" name="Picture 14">
            <a:extLst>
              <a:ext uri="{FF2B5EF4-FFF2-40B4-BE49-F238E27FC236}">
                <a16:creationId xmlns:a16="http://schemas.microsoft.com/office/drawing/2014/main" id="{01241EF5-39F1-991A-7D56-4B3BB206776E}"/>
              </a:ext>
            </a:extLst>
          </p:cNvPr>
          <p:cNvPicPr>
            <a:picLocks noChangeAspect="1"/>
          </p:cNvPicPr>
          <p:nvPr/>
        </p:nvPicPr>
        <p:blipFill>
          <a:blip r:embed="rId8"/>
          <a:stretch>
            <a:fillRect/>
          </a:stretch>
        </p:blipFill>
        <p:spPr>
          <a:xfrm>
            <a:off x="7210412" y="3727313"/>
            <a:ext cx="2908949" cy="2190964"/>
          </a:xfrm>
          <a:prstGeom prst="rect">
            <a:avLst/>
          </a:prstGeom>
        </p:spPr>
      </p:pic>
      <p:sp>
        <p:nvSpPr>
          <p:cNvPr id="16" name="TextBox 15">
            <a:extLst>
              <a:ext uri="{FF2B5EF4-FFF2-40B4-BE49-F238E27FC236}">
                <a16:creationId xmlns:a16="http://schemas.microsoft.com/office/drawing/2014/main" id="{FF634338-A6DF-B78D-22A0-F375A91A9BB1}"/>
              </a:ext>
            </a:extLst>
          </p:cNvPr>
          <p:cNvSpPr txBox="1"/>
          <p:nvPr/>
        </p:nvSpPr>
        <p:spPr>
          <a:xfrm>
            <a:off x="6268242" y="5944252"/>
            <a:ext cx="5085557"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Grasping with fully actuated dexterous hands [Li, 2016]</a:t>
            </a:r>
          </a:p>
        </p:txBody>
      </p:sp>
      <p:sp>
        <p:nvSpPr>
          <p:cNvPr id="6" name="TextBox 5">
            <a:extLst>
              <a:ext uri="{FF2B5EF4-FFF2-40B4-BE49-F238E27FC236}">
                <a16:creationId xmlns:a16="http://schemas.microsoft.com/office/drawing/2014/main" id="{EB2945F7-35D9-6BAA-EACE-ACD7EB6ACCF6}"/>
              </a:ext>
            </a:extLst>
          </p:cNvPr>
          <p:cNvSpPr txBox="1"/>
          <p:nvPr/>
        </p:nvSpPr>
        <p:spPr>
          <a:xfrm>
            <a:off x="2519856" y="6390060"/>
            <a:ext cx="9519744" cy="461665"/>
          </a:xfrm>
          <a:prstGeom prst="rect">
            <a:avLst/>
          </a:prstGeom>
          <a:noFill/>
        </p:spPr>
        <p:txBody>
          <a:bodyPr wrap="square" rtlCol="0">
            <a:spAutoFit/>
          </a:bodyPr>
          <a:lstStyle/>
          <a:p>
            <a:r>
              <a:rPr lang="en-US" sz="1200" dirty="0" err="1"/>
              <a:t>Puhlmann</a:t>
            </a:r>
            <a:r>
              <a:rPr lang="en-US" sz="1200" dirty="0"/>
              <a:t>, S., Harris, J., &amp; Brock, O. (2022). RBO hand 3: A platform for soft dexterous manipulation. </a:t>
            </a:r>
            <a:r>
              <a:rPr lang="en-US" sz="1200" i="1" dirty="0"/>
              <a:t>IEEE Transactions on Robotics</a:t>
            </a:r>
            <a:r>
              <a:rPr lang="en-US" sz="1200" dirty="0"/>
              <a:t>, </a:t>
            </a:r>
            <a:r>
              <a:rPr lang="en-US" sz="1200" i="1" dirty="0"/>
              <a:t>38</a:t>
            </a:r>
            <a:r>
              <a:rPr lang="en-US" sz="1200" dirty="0"/>
              <a:t>(6), 3434-3449.</a:t>
            </a:r>
          </a:p>
          <a:p>
            <a:r>
              <a:rPr lang="en-US" sz="1200" dirty="0"/>
              <a:t>Li, M., Hang, K., </a:t>
            </a:r>
            <a:r>
              <a:rPr lang="en-US" sz="1200" dirty="0" err="1"/>
              <a:t>Kragic</a:t>
            </a:r>
            <a:r>
              <a:rPr lang="en-US" sz="1200" dirty="0"/>
              <a:t>, D., &amp; </a:t>
            </a:r>
            <a:r>
              <a:rPr lang="en-US" sz="1200" dirty="0" err="1"/>
              <a:t>Billard</a:t>
            </a:r>
            <a:r>
              <a:rPr lang="en-US" sz="1200" dirty="0"/>
              <a:t>, A. (2016). Dexterous grasping under shape uncertainty. </a:t>
            </a:r>
            <a:r>
              <a:rPr lang="en-US" sz="1200" i="1" dirty="0"/>
              <a:t>Robotics and Autonomous Systems</a:t>
            </a:r>
            <a:r>
              <a:rPr lang="en-US" sz="1200" dirty="0"/>
              <a:t>, </a:t>
            </a:r>
            <a:r>
              <a:rPr lang="en-US" sz="1200" i="1" dirty="0"/>
              <a:t>75</a:t>
            </a:r>
            <a:r>
              <a:rPr lang="en-US" sz="1200" dirty="0"/>
              <a:t>, 352-364.</a:t>
            </a:r>
            <a:endParaRPr lang="en-US" sz="1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46AA81E1-49DF-392D-31F1-14E5C29C436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atin typeface="Times New Roman" panose="02020603050405020304" pitchFamily="18" charset="0"/>
                <a:cs typeface="Times New Roman" panose="02020603050405020304" pitchFamily="18" charset="0"/>
              </a:rPr>
              <a:t>Need a special metric for compliant grasp</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6E47BB87-8B2E-A047-EA95-262561A73C98}"/>
                  </a:ext>
                </a:extLst>
              </p:cNvPr>
              <p:cNvSpPr txBox="1"/>
              <p:nvPr/>
            </p:nvSpPr>
            <p:spPr>
              <a:xfrm>
                <a:off x="838200" y="1859340"/>
                <a:ext cx="10161104" cy="3539430"/>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Force-closure metric:</a:t>
                </a:r>
              </a:p>
              <a:p>
                <a:pPr marL="45720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Given a set of contact points </a:t>
                </a:r>
                <a14:m>
                  <m:oMath xmlns:m="http://schemas.openxmlformats.org/officeDocument/2006/math">
                    <m:sSub>
                      <m:sSubPr>
                        <m:ctrlPr>
                          <a:rPr lang="en-US" sz="3200" b="0" i="1" smtClean="0">
                            <a:latin typeface="Cambria Math" panose="02040503050406030204" pitchFamily="18" charset="0"/>
                            <a:cs typeface="Times New Roman" panose="02020603050405020304" pitchFamily="18" charset="0"/>
                          </a:rPr>
                        </m:ctrlPr>
                      </m:sSubPr>
                      <m:e>
                        <m:r>
                          <a:rPr lang="en-US" sz="3200" b="1" i="1" smtClean="0">
                            <a:latin typeface="Cambria Math" panose="02040503050406030204" pitchFamily="18" charset="0"/>
                            <a:cs typeface="Times New Roman" panose="02020603050405020304" pitchFamily="18" charset="0"/>
                          </a:rPr>
                          <m:t>𝒑</m:t>
                        </m:r>
                      </m:e>
                      <m:sub>
                        <m:r>
                          <a:rPr lang="en-US" sz="3200" b="0" i="1" smtClean="0">
                            <a:latin typeface="Cambria Math" panose="02040503050406030204" pitchFamily="18" charset="0"/>
                            <a:cs typeface="Times New Roman" panose="02020603050405020304" pitchFamily="18" charset="0"/>
                          </a:rPr>
                          <m:t>𝑖</m:t>
                        </m:r>
                      </m:sub>
                    </m:sSub>
                  </m:oMath>
                </a14:m>
                <a:r>
                  <a:rPr lang="en-US" sz="3200" dirty="0">
                    <a:latin typeface="Times New Roman" panose="02020603050405020304" pitchFamily="18" charset="0"/>
                    <a:cs typeface="Times New Roman" panose="02020603050405020304" pitchFamily="18" charset="0"/>
                  </a:rPr>
                  <a:t> determine if there exists a set of valid contact forces </a:t>
                </a:r>
                <a14:m>
                  <m:oMath xmlns:m="http://schemas.openxmlformats.org/officeDocument/2006/math">
                    <m:sSub>
                      <m:sSubPr>
                        <m:ctrlPr>
                          <a:rPr lang="en-US" sz="3200" i="1">
                            <a:latin typeface="Cambria Math" panose="02040503050406030204" pitchFamily="18" charset="0"/>
                            <a:cs typeface="Times New Roman" panose="02020603050405020304" pitchFamily="18" charset="0"/>
                          </a:rPr>
                        </m:ctrlPr>
                      </m:sSubPr>
                      <m:e>
                        <m:r>
                          <a:rPr lang="en-US" sz="3200" b="1" i="1" smtClean="0">
                            <a:latin typeface="Cambria Math" panose="02040503050406030204" pitchFamily="18" charset="0"/>
                            <a:cs typeface="Times New Roman" panose="02020603050405020304" pitchFamily="18" charset="0"/>
                          </a:rPr>
                          <m:t>𝒇</m:t>
                        </m:r>
                      </m:e>
                      <m:sub>
                        <m:r>
                          <a:rPr lang="en-US" sz="3200" i="1">
                            <a:latin typeface="Cambria Math" panose="02040503050406030204" pitchFamily="18" charset="0"/>
                            <a:cs typeface="Times New Roman" panose="02020603050405020304" pitchFamily="18" charset="0"/>
                          </a:rPr>
                          <m:t>𝑖</m:t>
                        </m:r>
                      </m:sub>
                    </m:sSub>
                  </m:oMath>
                </a14:m>
                <a:r>
                  <a:rPr lang="en-US" sz="3200" dirty="0">
                    <a:latin typeface="Times New Roman" panose="02020603050405020304" pitchFamily="18" charset="0"/>
                    <a:cs typeface="Times New Roman" panose="02020603050405020304" pitchFamily="18" charset="0"/>
                  </a:rPr>
                  <a:t> that achieve equilibrium</a:t>
                </a:r>
              </a:p>
              <a:p>
                <a:r>
                  <a:rPr lang="en-US" sz="3200" dirty="0">
                    <a:latin typeface="Times New Roman" panose="02020603050405020304" pitchFamily="18" charset="0"/>
                    <a:cs typeface="Times New Roman" panose="02020603050405020304" pitchFamily="18" charset="0"/>
                  </a:rPr>
                  <a:t>What is missing:</a:t>
                </a:r>
              </a:p>
              <a:p>
                <a:pPr marL="45720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Consideration for compliance</a:t>
                </a:r>
              </a:p>
              <a:p>
                <a:pPr marL="45720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Consideration for shape uncertainty</a:t>
                </a:r>
              </a:p>
              <a:p>
                <a:pPr marL="45720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Allowing object to move during grasping</a:t>
                </a:r>
              </a:p>
            </p:txBody>
          </p:sp>
        </mc:Choice>
        <mc:Fallback>
          <p:sp>
            <p:nvSpPr>
              <p:cNvPr id="7" name="TextBox 6">
                <a:extLst>
                  <a:ext uri="{FF2B5EF4-FFF2-40B4-BE49-F238E27FC236}">
                    <a16:creationId xmlns:a16="http://schemas.microsoft.com/office/drawing/2014/main" id="{6E47BB87-8B2E-A047-EA95-262561A73C98}"/>
                  </a:ext>
                </a:extLst>
              </p:cNvPr>
              <p:cNvSpPr txBox="1">
                <a:spLocks noRot="1" noChangeAspect="1" noMove="1" noResize="1" noEditPoints="1" noAdjustHandles="1" noChangeArrowheads="1" noChangeShapeType="1" noTextEdit="1"/>
              </p:cNvSpPr>
              <p:nvPr/>
            </p:nvSpPr>
            <p:spPr>
              <a:xfrm>
                <a:off x="838200" y="1859340"/>
                <a:ext cx="10161104" cy="3539430"/>
              </a:xfrm>
              <a:prstGeom prst="rect">
                <a:avLst/>
              </a:prstGeom>
              <a:blipFill>
                <a:blip r:embed="rId9"/>
                <a:stretch>
                  <a:fillRect l="-1625" t="-2143" r="-1625" b="-4286"/>
                </a:stretch>
              </a:blipFill>
            </p:spPr>
            <p:txBody>
              <a:bodyPr/>
              <a:lstStyle/>
              <a:p>
                <a:r>
                  <a:rPr lang="en-US">
                    <a:noFill/>
                  </a:rPr>
                  <a:t> </a:t>
                </a:r>
              </a:p>
            </p:txBody>
          </p:sp>
        </mc:Fallback>
      </mc:AlternateContent>
      <p:sp>
        <p:nvSpPr>
          <p:cNvPr id="8" name="Isosceles Triangle 5">
            <a:extLst>
              <a:ext uri="{FF2B5EF4-FFF2-40B4-BE49-F238E27FC236}">
                <a16:creationId xmlns:a16="http://schemas.microsoft.com/office/drawing/2014/main" id="{E144BA33-79F2-2213-B216-B957A13DF1B3}"/>
              </a:ext>
            </a:extLst>
          </p:cNvPr>
          <p:cNvSpPr/>
          <p:nvPr/>
        </p:nvSpPr>
        <p:spPr>
          <a:xfrm>
            <a:off x="7496536" y="3648654"/>
            <a:ext cx="3502768" cy="2244146"/>
          </a:xfrm>
          <a:prstGeom prst="triangle">
            <a:avLst>
              <a:gd name="adj" fmla="val 71017"/>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E8B02F1-72FD-5F1C-0003-06521868CA50}"/>
              </a:ext>
            </a:extLst>
          </p:cNvPr>
          <p:cNvSpPr/>
          <p:nvPr/>
        </p:nvSpPr>
        <p:spPr>
          <a:xfrm>
            <a:off x="8537533" y="4497629"/>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CDE3300D-3D79-BD92-6488-4D79C15C8434}"/>
              </a:ext>
            </a:extLst>
          </p:cNvPr>
          <p:cNvSpPr/>
          <p:nvPr/>
        </p:nvSpPr>
        <p:spPr>
          <a:xfrm>
            <a:off x="10397823" y="4361080"/>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2ABFE0E1-C56A-FE3F-B119-410014E80EEC}"/>
              </a:ext>
            </a:extLst>
          </p:cNvPr>
          <p:cNvSpPr/>
          <p:nvPr/>
        </p:nvSpPr>
        <p:spPr>
          <a:xfrm>
            <a:off x="9272410" y="5892800"/>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C86C8DC2-AE58-EF6A-B4C0-A5D9C0C25382}"/>
              </a:ext>
            </a:extLst>
          </p:cNvPr>
          <p:cNvSpPr/>
          <p:nvPr/>
        </p:nvSpPr>
        <p:spPr>
          <a:xfrm>
            <a:off x="10817013" y="5322858"/>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id="{E50AF405-89A9-FB11-791A-24BF1BB613DF}"/>
                  </a:ext>
                </a:extLst>
              </p:cNvPr>
              <p:cNvSpPr txBox="1"/>
              <p:nvPr/>
            </p:nvSpPr>
            <p:spPr>
              <a:xfrm>
                <a:off x="7645898" y="4367956"/>
                <a:ext cx="108044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i="1">
                              <a:latin typeface="Cambria Math" panose="02040503050406030204" pitchFamily="18" charset="0"/>
                            </a:rPr>
                            <m:t>1</m:t>
                          </m:r>
                        </m:sub>
                      </m:sSub>
                    </m:oMath>
                  </m:oMathPara>
                </a14:m>
                <a:endParaRPr lang="en-US" dirty="0"/>
              </a:p>
            </p:txBody>
          </p:sp>
        </mc:Choice>
        <mc:Fallback>
          <p:sp>
            <p:nvSpPr>
              <p:cNvPr id="14" name="TextBox 13">
                <a:extLst>
                  <a:ext uri="{FF2B5EF4-FFF2-40B4-BE49-F238E27FC236}">
                    <a16:creationId xmlns:a16="http://schemas.microsoft.com/office/drawing/2014/main" id="{E50AF405-89A9-FB11-791A-24BF1BB613DF}"/>
                  </a:ext>
                </a:extLst>
              </p:cNvPr>
              <p:cNvSpPr txBox="1">
                <a:spLocks noRot="1" noChangeAspect="1" noMove="1" noResize="1" noEditPoints="1" noAdjustHandles="1" noChangeArrowheads="1" noChangeShapeType="1" noTextEdit="1"/>
              </p:cNvSpPr>
              <p:nvPr/>
            </p:nvSpPr>
            <p:spPr>
              <a:xfrm>
                <a:off x="7645898" y="4367956"/>
                <a:ext cx="1080449" cy="369332"/>
              </a:xfrm>
              <a:prstGeom prst="rect">
                <a:avLst/>
              </a:prstGeom>
              <a:blipFill>
                <a:blip r:embed="rId10"/>
                <a:stretch>
                  <a:fillRect b="-1034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E16E3782-FFC6-BC87-4C10-2038ECB49C25}"/>
                  </a:ext>
                </a:extLst>
              </p:cNvPr>
              <p:cNvSpPr txBox="1"/>
              <p:nvPr/>
            </p:nvSpPr>
            <p:spPr>
              <a:xfrm>
                <a:off x="10670921" y="4176068"/>
                <a:ext cx="55559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2</m:t>
                          </m:r>
                        </m:sub>
                      </m:sSub>
                    </m:oMath>
                  </m:oMathPara>
                </a14:m>
                <a:endParaRPr lang="en-US" dirty="0"/>
              </a:p>
            </p:txBody>
          </p:sp>
        </mc:Choice>
        <mc:Fallback>
          <p:sp>
            <p:nvSpPr>
              <p:cNvPr id="17" name="TextBox 16">
                <a:extLst>
                  <a:ext uri="{FF2B5EF4-FFF2-40B4-BE49-F238E27FC236}">
                    <a16:creationId xmlns:a16="http://schemas.microsoft.com/office/drawing/2014/main" id="{E16E3782-FFC6-BC87-4C10-2038ECB49C25}"/>
                  </a:ext>
                </a:extLst>
              </p:cNvPr>
              <p:cNvSpPr txBox="1">
                <a:spLocks noRot="1" noChangeAspect="1" noMove="1" noResize="1" noEditPoints="1" noAdjustHandles="1" noChangeArrowheads="1" noChangeShapeType="1" noTextEdit="1"/>
              </p:cNvSpPr>
              <p:nvPr/>
            </p:nvSpPr>
            <p:spPr>
              <a:xfrm>
                <a:off x="10670921" y="4176068"/>
                <a:ext cx="555592" cy="369332"/>
              </a:xfrm>
              <a:prstGeom prst="rect">
                <a:avLst/>
              </a:prstGeom>
              <a:blipFill>
                <a:blip r:embed="rId11"/>
                <a:stretch>
                  <a:fillRect b="-322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11BE5AA5-ACDC-76A4-4392-8C9F89BC813E}"/>
                  </a:ext>
                </a:extLst>
              </p:cNvPr>
              <p:cNvSpPr txBox="1"/>
              <p:nvPr/>
            </p:nvSpPr>
            <p:spPr>
              <a:xfrm>
                <a:off x="10950297" y="5427330"/>
                <a:ext cx="6160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3</m:t>
                          </m:r>
                        </m:sub>
                      </m:sSub>
                    </m:oMath>
                  </m:oMathPara>
                </a14:m>
                <a:endParaRPr lang="en-US" dirty="0"/>
              </a:p>
            </p:txBody>
          </p:sp>
        </mc:Choice>
        <mc:Fallback>
          <p:sp>
            <p:nvSpPr>
              <p:cNvPr id="18" name="TextBox 17">
                <a:extLst>
                  <a:ext uri="{FF2B5EF4-FFF2-40B4-BE49-F238E27FC236}">
                    <a16:creationId xmlns:a16="http://schemas.microsoft.com/office/drawing/2014/main" id="{11BE5AA5-ACDC-76A4-4392-8C9F89BC813E}"/>
                  </a:ext>
                </a:extLst>
              </p:cNvPr>
              <p:cNvSpPr txBox="1">
                <a:spLocks noRot="1" noChangeAspect="1" noMove="1" noResize="1" noEditPoints="1" noAdjustHandles="1" noChangeArrowheads="1" noChangeShapeType="1" noTextEdit="1"/>
              </p:cNvSpPr>
              <p:nvPr/>
            </p:nvSpPr>
            <p:spPr>
              <a:xfrm>
                <a:off x="10950297" y="5427330"/>
                <a:ext cx="616000" cy="369332"/>
              </a:xfrm>
              <a:prstGeom prst="rect">
                <a:avLst/>
              </a:prstGeom>
              <a:blipFill>
                <a:blip r:embed="rId12"/>
                <a:stretch>
                  <a:fillRect b="-666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415CAE17-9AC2-5445-BE67-CB19A4D66AEF}"/>
                  </a:ext>
                </a:extLst>
              </p:cNvPr>
              <p:cNvSpPr txBox="1"/>
              <p:nvPr/>
            </p:nvSpPr>
            <p:spPr>
              <a:xfrm>
                <a:off x="8687083" y="6019792"/>
                <a:ext cx="7024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4</m:t>
                          </m:r>
                        </m:sub>
                      </m:sSub>
                    </m:oMath>
                  </m:oMathPara>
                </a14:m>
                <a:endParaRPr lang="en-US" dirty="0"/>
              </a:p>
            </p:txBody>
          </p:sp>
        </mc:Choice>
        <mc:Fallback>
          <p:sp>
            <p:nvSpPr>
              <p:cNvPr id="19" name="TextBox 18">
                <a:extLst>
                  <a:ext uri="{FF2B5EF4-FFF2-40B4-BE49-F238E27FC236}">
                    <a16:creationId xmlns:a16="http://schemas.microsoft.com/office/drawing/2014/main" id="{415CAE17-9AC2-5445-BE67-CB19A4D66AEF}"/>
                  </a:ext>
                </a:extLst>
              </p:cNvPr>
              <p:cNvSpPr txBox="1">
                <a:spLocks noRot="1" noChangeAspect="1" noMove="1" noResize="1" noEditPoints="1" noAdjustHandles="1" noChangeArrowheads="1" noChangeShapeType="1" noTextEdit="1"/>
              </p:cNvSpPr>
              <p:nvPr/>
            </p:nvSpPr>
            <p:spPr>
              <a:xfrm>
                <a:off x="8687083" y="6019792"/>
                <a:ext cx="702400" cy="369332"/>
              </a:xfrm>
              <a:prstGeom prst="rect">
                <a:avLst/>
              </a:prstGeom>
              <a:blipFill>
                <a:blip r:embed="rId13"/>
                <a:stretch>
                  <a:fillRect b="-6452"/>
                </a:stretch>
              </a:blipFill>
            </p:spPr>
            <p:txBody>
              <a:bodyPr/>
              <a:lstStyle/>
              <a:p>
                <a:r>
                  <a:rPr lang="en-US">
                    <a:noFill/>
                  </a:rPr>
                  <a:t> </a:t>
                </a:r>
              </a:p>
            </p:txBody>
          </p:sp>
        </mc:Fallback>
      </mc:AlternateContent>
      <p:cxnSp>
        <p:nvCxnSpPr>
          <p:cNvPr id="20" name="Straight Arrow Connector 19">
            <a:extLst>
              <a:ext uri="{FF2B5EF4-FFF2-40B4-BE49-F238E27FC236}">
                <a16:creationId xmlns:a16="http://schemas.microsoft.com/office/drawing/2014/main" id="{632EE903-35F1-59C9-5AA2-3C052F1F9E19}"/>
              </a:ext>
            </a:extLst>
          </p:cNvPr>
          <p:cNvCxnSpPr>
            <a:cxnSpLocks/>
          </p:cNvCxnSpPr>
          <p:nvPr/>
        </p:nvCxnSpPr>
        <p:spPr>
          <a:xfrm>
            <a:off x="8676033" y="4631756"/>
            <a:ext cx="449864" cy="433703"/>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8B500393-06F0-3DC2-C12F-91240A31F74D}"/>
              </a:ext>
            </a:extLst>
          </p:cNvPr>
          <p:cNvCxnSpPr>
            <a:cxnSpLocks/>
          </p:cNvCxnSpPr>
          <p:nvPr/>
        </p:nvCxnSpPr>
        <p:spPr>
          <a:xfrm flipH="1">
            <a:off x="10008436" y="4495207"/>
            <a:ext cx="523987" cy="362428"/>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97539AB5-AE9B-14AC-226C-8110A40EDBC6}"/>
              </a:ext>
            </a:extLst>
          </p:cNvPr>
          <p:cNvCxnSpPr>
            <a:cxnSpLocks/>
          </p:cNvCxnSpPr>
          <p:nvPr/>
        </p:nvCxnSpPr>
        <p:spPr>
          <a:xfrm flipV="1">
            <a:off x="9407011" y="5592513"/>
            <a:ext cx="32059" cy="434414"/>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DFAA47B9-ACF2-2D9B-7FDE-C991BE29B610}"/>
              </a:ext>
            </a:extLst>
          </p:cNvPr>
          <p:cNvCxnSpPr>
            <a:cxnSpLocks/>
          </p:cNvCxnSpPr>
          <p:nvPr/>
        </p:nvCxnSpPr>
        <p:spPr>
          <a:xfrm flipH="1">
            <a:off x="10302487" y="5456590"/>
            <a:ext cx="649126" cy="0"/>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mc:Choice xmlns:a14="http://schemas.microsoft.com/office/drawing/2010/main" Requires="a14">
          <p:sp>
            <p:nvSpPr>
              <p:cNvPr id="24" name="TextBox 23">
                <a:extLst>
                  <a:ext uri="{FF2B5EF4-FFF2-40B4-BE49-F238E27FC236}">
                    <a16:creationId xmlns:a16="http://schemas.microsoft.com/office/drawing/2014/main" id="{2B855BDC-7AFB-D36D-13B5-8CA67A388FAB}"/>
                  </a:ext>
                </a:extLst>
              </p:cNvPr>
              <p:cNvSpPr txBox="1"/>
              <p:nvPr/>
            </p:nvSpPr>
            <p:spPr>
              <a:xfrm>
                <a:off x="10071458" y="4634524"/>
                <a:ext cx="55559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𝒇</m:t>
                          </m:r>
                        </m:e>
                        <m:sub>
                          <m:r>
                            <a:rPr lang="en-US" altLang="zh-CN" b="0" i="1" smtClean="0">
                              <a:latin typeface="Cambria Math" panose="02040503050406030204" pitchFamily="18" charset="0"/>
                            </a:rPr>
                            <m:t>2</m:t>
                          </m:r>
                        </m:sub>
                      </m:sSub>
                    </m:oMath>
                  </m:oMathPara>
                </a14:m>
                <a:endParaRPr lang="en-US" dirty="0"/>
              </a:p>
            </p:txBody>
          </p:sp>
        </mc:Choice>
        <mc:Fallback>
          <p:sp>
            <p:nvSpPr>
              <p:cNvPr id="24" name="TextBox 23">
                <a:extLst>
                  <a:ext uri="{FF2B5EF4-FFF2-40B4-BE49-F238E27FC236}">
                    <a16:creationId xmlns:a16="http://schemas.microsoft.com/office/drawing/2014/main" id="{2B855BDC-7AFB-D36D-13B5-8CA67A388FAB}"/>
                  </a:ext>
                </a:extLst>
              </p:cNvPr>
              <p:cNvSpPr txBox="1">
                <a:spLocks noRot="1" noChangeAspect="1" noMove="1" noResize="1" noEditPoints="1" noAdjustHandles="1" noChangeArrowheads="1" noChangeShapeType="1" noTextEdit="1"/>
              </p:cNvSpPr>
              <p:nvPr/>
            </p:nvSpPr>
            <p:spPr>
              <a:xfrm>
                <a:off x="10071458" y="4634524"/>
                <a:ext cx="555592" cy="369332"/>
              </a:xfrm>
              <a:prstGeom prst="rect">
                <a:avLst/>
              </a:prstGeom>
              <a:blipFill>
                <a:blip r:embed="rId14"/>
                <a:stretch>
                  <a:fillRect b="-1290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5" name="TextBox 24">
                <a:extLst>
                  <a:ext uri="{FF2B5EF4-FFF2-40B4-BE49-F238E27FC236}">
                    <a16:creationId xmlns:a16="http://schemas.microsoft.com/office/drawing/2014/main" id="{2DF31177-0558-DE63-B26D-2AFF824F1490}"/>
                  </a:ext>
                </a:extLst>
              </p:cNvPr>
              <p:cNvSpPr txBox="1"/>
              <p:nvPr/>
            </p:nvSpPr>
            <p:spPr>
              <a:xfrm>
                <a:off x="9972224" y="5348231"/>
                <a:ext cx="55559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𝒇</m:t>
                          </m:r>
                        </m:e>
                        <m:sub>
                          <m:r>
                            <a:rPr lang="en-US" altLang="zh-CN" b="0" i="1" smtClean="0">
                              <a:latin typeface="Cambria Math" panose="02040503050406030204" pitchFamily="18" charset="0"/>
                            </a:rPr>
                            <m:t>3</m:t>
                          </m:r>
                        </m:sub>
                      </m:sSub>
                    </m:oMath>
                  </m:oMathPara>
                </a14:m>
                <a:endParaRPr lang="en-US" dirty="0"/>
              </a:p>
            </p:txBody>
          </p:sp>
        </mc:Choice>
        <mc:Fallback>
          <p:sp>
            <p:nvSpPr>
              <p:cNvPr id="25" name="TextBox 24">
                <a:extLst>
                  <a:ext uri="{FF2B5EF4-FFF2-40B4-BE49-F238E27FC236}">
                    <a16:creationId xmlns:a16="http://schemas.microsoft.com/office/drawing/2014/main" id="{2DF31177-0558-DE63-B26D-2AFF824F1490}"/>
                  </a:ext>
                </a:extLst>
              </p:cNvPr>
              <p:cNvSpPr txBox="1">
                <a:spLocks noRot="1" noChangeAspect="1" noMove="1" noResize="1" noEditPoints="1" noAdjustHandles="1" noChangeArrowheads="1" noChangeShapeType="1" noTextEdit="1"/>
              </p:cNvSpPr>
              <p:nvPr/>
            </p:nvSpPr>
            <p:spPr>
              <a:xfrm>
                <a:off x="9972224" y="5348231"/>
                <a:ext cx="555592" cy="369332"/>
              </a:xfrm>
              <a:prstGeom prst="rect">
                <a:avLst/>
              </a:prstGeom>
              <a:blipFill>
                <a:blip r:embed="rId15"/>
                <a:stretch>
                  <a:fillRect b="-1290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6" name="TextBox 25">
                <a:extLst>
                  <a:ext uri="{FF2B5EF4-FFF2-40B4-BE49-F238E27FC236}">
                    <a16:creationId xmlns:a16="http://schemas.microsoft.com/office/drawing/2014/main" id="{14DAE022-DBA0-B63E-D749-C8445D9907DD}"/>
                  </a:ext>
                </a:extLst>
              </p:cNvPr>
              <p:cNvSpPr txBox="1"/>
              <p:nvPr/>
            </p:nvSpPr>
            <p:spPr>
              <a:xfrm>
                <a:off x="8525950" y="4763191"/>
                <a:ext cx="55559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𝒇</m:t>
                          </m:r>
                        </m:e>
                        <m:sub>
                          <m:r>
                            <a:rPr lang="en-US" altLang="zh-CN" b="0" i="1" smtClean="0">
                              <a:latin typeface="Cambria Math" panose="02040503050406030204" pitchFamily="18" charset="0"/>
                            </a:rPr>
                            <m:t>1</m:t>
                          </m:r>
                        </m:sub>
                      </m:sSub>
                    </m:oMath>
                  </m:oMathPara>
                </a14:m>
                <a:endParaRPr lang="en-US" dirty="0"/>
              </a:p>
            </p:txBody>
          </p:sp>
        </mc:Choice>
        <mc:Fallback>
          <p:sp>
            <p:nvSpPr>
              <p:cNvPr id="26" name="TextBox 25">
                <a:extLst>
                  <a:ext uri="{FF2B5EF4-FFF2-40B4-BE49-F238E27FC236}">
                    <a16:creationId xmlns:a16="http://schemas.microsoft.com/office/drawing/2014/main" id="{14DAE022-DBA0-B63E-D749-C8445D9907DD}"/>
                  </a:ext>
                </a:extLst>
              </p:cNvPr>
              <p:cNvSpPr txBox="1">
                <a:spLocks noRot="1" noChangeAspect="1" noMove="1" noResize="1" noEditPoints="1" noAdjustHandles="1" noChangeArrowheads="1" noChangeShapeType="1" noTextEdit="1"/>
              </p:cNvSpPr>
              <p:nvPr/>
            </p:nvSpPr>
            <p:spPr>
              <a:xfrm>
                <a:off x="8525950" y="4763191"/>
                <a:ext cx="555592" cy="369332"/>
              </a:xfrm>
              <a:prstGeom prst="rect">
                <a:avLst/>
              </a:prstGeom>
              <a:blipFill>
                <a:blip r:embed="rId16"/>
                <a:stretch>
                  <a:fillRect b="-1290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7" name="TextBox 26">
                <a:extLst>
                  <a:ext uri="{FF2B5EF4-FFF2-40B4-BE49-F238E27FC236}">
                    <a16:creationId xmlns:a16="http://schemas.microsoft.com/office/drawing/2014/main" id="{7628817B-E6FC-1882-3ADE-513658E4E475}"/>
                  </a:ext>
                </a:extLst>
              </p:cNvPr>
              <p:cNvSpPr txBox="1"/>
              <p:nvPr/>
            </p:nvSpPr>
            <p:spPr>
              <a:xfrm>
                <a:off x="8970124" y="5505458"/>
                <a:ext cx="55559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𝒇</m:t>
                          </m:r>
                        </m:e>
                        <m:sub>
                          <m:r>
                            <a:rPr lang="en-US" altLang="zh-CN" b="0" i="1" smtClean="0">
                              <a:latin typeface="Cambria Math" panose="02040503050406030204" pitchFamily="18" charset="0"/>
                            </a:rPr>
                            <m:t>4</m:t>
                          </m:r>
                        </m:sub>
                      </m:sSub>
                    </m:oMath>
                  </m:oMathPara>
                </a14:m>
                <a:endParaRPr lang="en-US" dirty="0"/>
              </a:p>
            </p:txBody>
          </p:sp>
        </mc:Choice>
        <mc:Fallback>
          <p:sp>
            <p:nvSpPr>
              <p:cNvPr id="27" name="TextBox 26">
                <a:extLst>
                  <a:ext uri="{FF2B5EF4-FFF2-40B4-BE49-F238E27FC236}">
                    <a16:creationId xmlns:a16="http://schemas.microsoft.com/office/drawing/2014/main" id="{7628817B-E6FC-1882-3ADE-513658E4E475}"/>
                  </a:ext>
                </a:extLst>
              </p:cNvPr>
              <p:cNvSpPr txBox="1">
                <a:spLocks noRot="1" noChangeAspect="1" noMove="1" noResize="1" noEditPoints="1" noAdjustHandles="1" noChangeArrowheads="1" noChangeShapeType="1" noTextEdit="1"/>
              </p:cNvSpPr>
              <p:nvPr/>
            </p:nvSpPr>
            <p:spPr>
              <a:xfrm>
                <a:off x="8970124" y="5505458"/>
                <a:ext cx="555592" cy="369332"/>
              </a:xfrm>
              <a:prstGeom prst="rect">
                <a:avLst/>
              </a:prstGeom>
              <a:blipFill>
                <a:blip r:embed="rId17"/>
                <a:stretch>
                  <a:fillRect b="-1666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81283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1" presetClass="mediacall" presetSubtype="0" fill="hold" nodeType="withEffect">
                                  <p:stCondLst>
                                    <p:cond delay="0"/>
                                  </p:stCondLst>
                                  <p:childTnLst>
                                    <p:cmd type="call" cmd="playFrom(0.0)">
                                      <p:cBhvr>
                                        <p:cTn id="9" dur="10090" fill="hold"/>
                                        <p:tgtEl>
                                          <p:spTgt spid="13"/>
                                        </p:tgtEl>
                                      </p:cBhvr>
                                    </p:cmd>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xit" presetSubtype="0" fill="hold" grpId="0" nodeType="clickEffect">
                                  <p:stCondLst>
                                    <p:cond delay="0"/>
                                  </p:stCondLst>
                                  <p:childTnLst>
                                    <p:animEffect transition="out" filter="dissolv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9" presetClass="exit" presetSubtype="0" fill="hold" nodeType="withEffect">
                                  <p:stCondLst>
                                    <p:cond delay="0"/>
                                  </p:stCondLst>
                                  <p:childTnLst>
                                    <p:animEffect transition="out" filter="dissolve">
                                      <p:cBhvr>
                                        <p:cTn id="30" dur="500"/>
                                        <p:tgtEl>
                                          <p:spTgt spid="1026"/>
                                        </p:tgtEl>
                                      </p:cBhvr>
                                    </p:animEffect>
                                    <p:set>
                                      <p:cBhvr>
                                        <p:cTn id="31" dur="1" fill="hold">
                                          <p:stCondLst>
                                            <p:cond delay="499"/>
                                          </p:stCondLst>
                                        </p:cTn>
                                        <p:tgtEl>
                                          <p:spTgt spid="1026"/>
                                        </p:tgtEl>
                                        <p:attrNameLst>
                                          <p:attrName>style.visibility</p:attrName>
                                        </p:attrNameLst>
                                      </p:cBhvr>
                                      <p:to>
                                        <p:strVal val="hidden"/>
                                      </p:to>
                                    </p:set>
                                  </p:childTnLst>
                                </p:cTn>
                              </p:par>
                              <p:par>
                                <p:cTn id="32" presetID="9" presetClass="exit" presetSubtype="0" fill="hold" grpId="1" nodeType="withEffect">
                                  <p:stCondLst>
                                    <p:cond delay="0"/>
                                  </p:stCondLst>
                                  <p:childTnLst>
                                    <p:animEffect transition="out" filter="dissolv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9" presetClass="exit" presetSubtype="0" fill="hold" nodeType="withEffect">
                                  <p:stCondLst>
                                    <p:cond delay="0"/>
                                  </p:stCondLst>
                                  <p:childTnLst>
                                    <p:animEffect transition="out" filter="dissolve">
                                      <p:cBhvr>
                                        <p:cTn id="36" dur="500"/>
                                        <p:tgtEl>
                                          <p:spTgt spid="13"/>
                                        </p:tgtEl>
                                      </p:cBhvr>
                                    </p:animEffect>
                                    <p:set>
                                      <p:cBhvr>
                                        <p:cTn id="37" dur="1" fill="hold">
                                          <p:stCondLst>
                                            <p:cond delay="499"/>
                                          </p:stCondLst>
                                        </p:cTn>
                                        <p:tgtEl>
                                          <p:spTgt spid="13"/>
                                        </p:tgtEl>
                                        <p:attrNameLst>
                                          <p:attrName>style.visibility</p:attrName>
                                        </p:attrNameLst>
                                      </p:cBhvr>
                                      <p:to>
                                        <p:strVal val="hidden"/>
                                      </p:to>
                                    </p:set>
                                    <p:cmd type="call" cmd="stop">
                                      <p:cBhvr>
                                        <p:cTn id="38" dur="1">
                                          <p:stCondLst>
                                            <p:cond delay="499"/>
                                          </p:stCondLst>
                                        </p:cTn>
                                        <p:tgtEl>
                                          <p:spTgt spid="13"/>
                                        </p:tgtEl>
                                      </p:cBhvr>
                                    </p:cmd>
                                  </p:childTnLst>
                                </p:cTn>
                              </p:par>
                              <p:par>
                                <p:cTn id="39" presetID="9" presetClass="exit" presetSubtype="0" fill="hold" nodeType="withEffect">
                                  <p:stCondLst>
                                    <p:cond delay="0"/>
                                  </p:stCondLst>
                                  <p:childTnLst>
                                    <p:animEffect transition="out" filter="dissolv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9" presetClass="exit" presetSubtype="0" fill="hold" grpId="1" nodeType="withEffect">
                                  <p:stCondLst>
                                    <p:cond delay="0"/>
                                  </p:stCondLst>
                                  <p:childTnLst>
                                    <p:animEffect transition="out" filter="dissolv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9" presetClass="exit" presetSubtype="0" fill="hold" grpId="1" nodeType="withEffect">
                                  <p:stCondLst>
                                    <p:cond delay="0"/>
                                  </p:stCondLst>
                                  <p:childTnLst>
                                    <p:animEffect transition="out" filter="dissolve">
                                      <p:cBhvr>
                                        <p:cTn id="46" dur="500"/>
                                        <p:tgtEl>
                                          <p:spTgt spid="6"/>
                                        </p:tgtEl>
                                      </p:cBhvr>
                                    </p:animEffect>
                                    <p:set>
                                      <p:cBhvr>
                                        <p:cTn id="47" dur="1" fill="hold">
                                          <p:stCondLst>
                                            <p:cond delay="499"/>
                                          </p:stCondLst>
                                        </p:cTn>
                                        <p:tgtEl>
                                          <p:spTgt spid="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dissolv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7">
                                            <p:txEl>
                                              <p:pRg st="0" end="0"/>
                                            </p:txEl>
                                          </p:spTgt>
                                        </p:tgtEl>
                                        <p:attrNameLst>
                                          <p:attrName>style.visibility</p:attrName>
                                        </p:attrNameLst>
                                      </p:cBhvr>
                                      <p:to>
                                        <p:strVal val="visible"/>
                                      </p:to>
                                    </p:set>
                                    <p:animEffect transition="in" filter="dissolve">
                                      <p:cBhvr>
                                        <p:cTn id="57" dur="500"/>
                                        <p:tgtEl>
                                          <p:spTgt spid="7">
                                            <p:txEl>
                                              <p:pRg st="0" end="0"/>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nodeType="clickEffect">
                                  <p:stCondLst>
                                    <p:cond delay="0"/>
                                  </p:stCondLst>
                                  <p:childTnLst>
                                    <p:set>
                                      <p:cBhvr>
                                        <p:cTn id="64" dur="1" fill="hold">
                                          <p:stCondLst>
                                            <p:cond delay="0"/>
                                          </p:stCondLst>
                                        </p:cTn>
                                        <p:tgtEl>
                                          <p:spTgt spid="7">
                                            <p:txEl>
                                              <p:pRg st="1" end="1"/>
                                            </p:txEl>
                                          </p:spTgt>
                                        </p:tgtEl>
                                        <p:attrNameLst>
                                          <p:attrName>style.visibility</p:attrName>
                                        </p:attrNameLst>
                                      </p:cBhvr>
                                      <p:to>
                                        <p:strVal val="visible"/>
                                      </p:to>
                                    </p:set>
                                    <p:animEffect transition="in" filter="dissolve">
                                      <p:cBhvr>
                                        <p:cTn id="65" dur="500"/>
                                        <p:tgtEl>
                                          <p:spTgt spid="7">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500"/>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par>
                                <p:cTn id="97" presetID="10" presetClass="entr" presetSubtype="0" fill="hold"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childTnLst>
                                </p:cTn>
                              </p:par>
                              <p:par>
                                <p:cTn id="100" presetID="10" presetClass="entr" presetSubtype="0" fill="hold"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500"/>
                                        <p:tgtEl>
                                          <p:spTgt spid="22"/>
                                        </p:tgtEl>
                                      </p:cBhvr>
                                    </p:animEffect>
                                  </p:childTnLst>
                                </p:cTn>
                              </p:par>
                              <p:par>
                                <p:cTn id="103" presetID="10" presetClass="entr" presetSubtype="0" fill="hold"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500"/>
                                        <p:tgtEl>
                                          <p:spTgt spid="2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fade">
                                      <p:cBhvr>
                                        <p:cTn id="114" dur="500"/>
                                        <p:tgtEl>
                                          <p:spTgt spid="2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500"/>
                                        <p:tgtEl>
                                          <p:spTgt spid="27"/>
                                        </p:tgtEl>
                                      </p:cBhvr>
                                    </p:animEffect>
                                  </p:childTnLst>
                                </p:cTn>
                              </p:par>
                            </p:childTnLst>
                          </p:cTn>
                        </p:par>
                      </p:childTnLst>
                    </p:cTn>
                  </p:par>
                  <p:par>
                    <p:cTn id="118" fill="hold">
                      <p:stCondLst>
                        <p:cond delay="indefinite"/>
                      </p:stCondLst>
                      <p:childTnLst>
                        <p:par>
                          <p:cTn id="119" fill="hold">
                            <p:stCondLst>
                              <p:cond delay="0"/>
                            </p:stCondLst>
                            <p:childTnLst>
                              <p:par>
                                <p:cTn id="120" presetID="9" presetClass="entr" presetSubtype="0" fill="hold" nodeType="clickEffect">
                                  <p:stCondLst>
                                    <p:cond delay="0"/>
                                  </p:stCondLst>
                                  <p:childTnLst>
                                    <p:set>
                                      <p:cBhvr>
                                        <p:cTn id="121" dur="1" fill="hold">
                                          <p:stCondLst>
                                            <p:cond delay="0"/>
                                          </p:stCondLst>
                                        </p:cTn>
                                        <p:tgtEl>
                                          <p:spTgt spid="7">
                                            <p:txEl>
                                              <p:pRg st="2" end="2"/>
                                            </p:txEl>
                                          </p:spTgt>
                                        </p:tgtEl>
                                        <p:attrNameLst>
                                          <p:attrName>style.visibility</p:attrName>
                                        </p:attrNameLst>
                                      </p:cBhvr>
                                      <p:to>
                                        <p:strVal val="visible"/>
                                      </p:to>
                                    </p:set>
                                    <p:animEffect transition="in" filter="dissolve">
                                      <p:cBhvr>
                                        <p:cTn id="122" dur="500"/>
                                        <p:tgtEl>
                                          <p:spTgt spid="7">
                                            <p:txEl>
                                              <p:pRg st="2" end="2"/>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9" presetClass="entr" presetSubtype="0" fill="hold" nodeType="clickEffect">
                                  <p:stCondLst>
                                    <p:cond delay="0"/>
                                  </p:stCondLst>
                                  <p:childTnLst>
                                    <p:set>
                                      <p:cBhvr>
                                        <p:cTn id="126" dur="1" fill="hold">
                                          <p:stCondLst>
                                            <p:cond delay="0"/>
                                          </p:stCondLst>
                                        </p:cTn>
                                        <p:tgtEl>
                                          <p:spTgt spid="7">
                                            <p:txEl>
                                              <p:pRg st="3" end="3"/>
                                            </p:txEl>
                                          </p:spTgt>
                                        </p:tgtEl>
                                        <p:attrNameLst>
                                          <p:attrName>style.visibility</p:attrName>
                                        </p:attrNameLst>
                                      </p:cBhvr>
                                      <p:to>
                                        <p:strVal val="visible"/>
                                      </p:to>
                                    </p:set>
                                    <p:animEffect transition="in" filter="dissolve">
                                      <p:cBhvr>
                                        <p:cTn id="127" dur="500"/>
                                        <p:tgtEl>
                                          <p:spTgt spid="7">
                                            <p:txEl>
                                              <p:pRg st="3" end="3"/>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9" presetClass="entr" presetSubtype="0" fill="hold" nodeType="clickEffect">
                                  <p:stCondLst>
                                    <p:cond delay="0"/>
                                  </p:stCondLst>
                                  <p:childTnLst>
                                    <p:set>
                                      <p:cBhvr>
                                        <p:cTn id="131" dur="1" fill="hold">
                                          <p:stCondLst>
                                            <p:cond delay="0"/>
                                          </p:stCondLst>
                                        </p:cTn>
                                        <p:tgtEl>
                                          <p:spTgt spid="7">
                                            <p:txEl>
                                              <p:pRg st="4" end="4"/>
                                            </p:txEl>
                                          </p:spTgt>
                                        </p:tgtEl>
                                        <p:attrNameLst>
                                          <p:attrName>style.visibility</p:attrName>
                                        </p:attrNameLst>
                                      </p:cBhvr>
                                      <p:to>
                                        <p:strVal val="visible"/>
                                      </p:to>
                                    </p:set>
                                    <p:animEffect transition="in" filter="dissolve">
                                      <p:cBhvr>
                                        <p:cTn id="132" dur="500"/>
                                        <p:tgtEl>
                                          <p:spTgt spid="7">
                                            <p:txEl>
                                              <p:pRg st="4" end="4"/>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9" presetClass="entr" presetSubtype="0" fill="hold" nodeType="clickEffect">
                                  <p:stCondLst>
                                    <p:cond delay="0"/>
                                  </p:stCondLst>
                                  <p:childTnLst>
                                    <p:set>
                                      <p:cBhvr>
                                        <p:cTn id="136" dur="1" fill="hold">
                                          <p:stCondLst>
                                            <p:cond delay="0"/>
                                          </p:stCondLst>
                                        </p:cTn>
                                        <p:tgtEl>
                                          <p:spTgt spid="7">
                                            <p:txEl>
                                              <p:pRg st="5" end="5"/>
                                            </p:txEl>
                                          </p:spTgt>
                                        </p:tgtEl>
                                        <p:attrNameLst>
                                          <p:attrName>style.visibility</p:attrName>
                                        </p:attrNameLst>
                                      </p:cBhvr>
                                      <p:to>
                                        <p:strVal val="visible"/>
                                      </p:to>
                                    </p:set>
                                    <p:animEffect transition="in" filter="dissolve">
                                      <p:cBhvr>
                                        <p:cTn id="13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8" fill="hold" display="0">
                  <p:stCondLst>
                    <p:cond delay="indefinite"/>
                  </p:stCondLst>
                </p:cTn>
                <p:tgtEl>
                  <p:spTgt spid="13"/>
                </p:tgtEl>
              </p:cMediaNode>
            </p:video>
          </p:childTnLst>
        </p:cTn>
      </p:par>
    </p:tnLst>
    <p:bldLst>
      <p:bldP spid="2" grpId="0"/>
      <p:bldP spid="3" grpId="0"/>
      <p:bldP spid="3" grpId="1"/>
      <p:bldP spid="16" grpId="0"/>
      <p:bldP spid="16" grpId="1"/>
      <p:bldP spid="6" grpId="0"/>
      <p:bldP spid="6" grpId="1"/>
      <p:bldP spid="4" grpId="0"/>
      <p:bldP spid="8" grpId="0" animBg="1"/>
      <p:bldP spid="9" grpId="0" animBg="1"/>
      <p:bldP spid="10" grpId="0" animBg="1"/>
      <p:bldP spid="11" grpId="0" animBg="1"/>
      <p:bldP spid="12" grpId="0" animBg="1"/>
      <p:bldP spid="14" grpId="0"/>
      <p:bldP spid="17" grpId="0"/>
      <p:bldP spid="18" grpId="0"/>
      <p:bldP spid="19" grpId="0"/>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DE812-24D1-EC37-0090-BDEBA1C4AA22}"/>
              </a:ext>
            </a:extLst>
          </p:cNvPr>
          <p:cNvSpPr>
            <a:spLocks noGrp="1"/>
          </p:cNvSpPr>
          <p:nvPr>
            <p:ph type="title"/>
          </p:nvPr>
        </p:nvSpPr>
        <p:spPr>
          <a:xfrm>
            <a:off x="838200" y="322001"/>
            <a:ext cx="10515600" cy="1325563"/>
          </a:xfrm>
        </p:spPr>
        <p:txBody>
          <a:bodyPr/>
          <a:lstStyle/>
          <a:p>
            <a:r>
              <a:rPr lang="en-US" dirty="0">
                <a:latin typeface="Times New Roman" panose="02020603050405020304" pitchFamily="18" charset="0"/>
                <a:cs typeface="Times New Roman" panose="02020603050405020304" pitchFamily="18" charset="0"/>
              </a:rPr>
              <a:t>SpringGrasp metric</a:t>
            </a:r>
          </a:p>
        </p:txBody>
      </p:sp>
      <p:sp>
        <p:nvSpPr>
          <p:cNvPr id="4" name="TextBox 3">
            <a:extLst>
              <a:ext uri="{FF2B5EF4-FFF2-40B4-BE49-F238E27FC236}">
                <a16:creationId xmlns:a16="http://schemas.microsoft.com/office/drawing/2014/main" id="{EE26D3E1-0209-C101-799E-BD94FC7D065C}"/>
              </a:ext>
            </a:extLst>
          </p:cNvPr>
          <p:cNvSpPr txBox="1"/>
          <p:nvPr/>
        </p:nvSpPr>
        <p:spPr>
          <a:xfrm>
            <a:off x="5054649" y="2236981"/>
            <a:ext cx="269395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Analytical solution!</a:t>
            </a:r>
          </a:p>
        </p:txBody>
      </p: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1D194B62-8637-3963-98D3-4E8364788767}"/>
                  </a:ext>
                </a:extLst>
              </p:cNvPr>
              <p:cNvSpPr txBox="1"/>
              <p:nvPr/>
            </p:nvSpPr>
            <p:spPr>
              <a:xfrm>
                <a:off x="592962" y="4266329"/>
                <a:ext cx="11295505" cy="1626727"/>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Feasible grasp: Forces applied by all fingers are within friction cone from initial state at </a:t>
                </a:r>
                <a14:m>
                  <m:oMath xmlns:m="http://schemas.openxmlformats.org/officeDocument/2006/math">
                    <m:sSub>
                      <m:sSubPr>
                        <m:ctrlPr>
                          <a:rPr lang="en-US" sz="2400" b="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𝑡</m:t>
                        </m:r>
                      </m:e>
                      <m:sub>
                        <m:r>
                          <a:rPr lang="en-US" sz="2400" b="0" i="1" smtClean="0">
                            <a:latin typeface="Cambria Math" panose="02040503050406030204" pitchFamily="18" charset="0"/>
                            <a:cs typeface="Times New Roman" panose="02020603050405020304" pitchFamily="18" charset="0"/>
                          </a:rPr>
                          <m:t>0</m:t>
                        </m:r>
                      </m:sub>
                    </m:sSub>
                  </m:oMath>
                </a14:m>
                <a:r>
                  <a:rPr lang="en-US" sz="2400" dirty="0">
                    <a:latin typeface="Times New Roman" panose="02020603050405020304" pitchFamily="18" charset="0"/>
                    <a:cs typeface="Times New Roman" panose="02020603050405020304" pitchFamily="18" charset="0"/>
                  </a:rPr>
                  <a:t> to equilibrium state at </a:t>
                </a:r>
                <a14:m>
                  <m:oMath xmlns:m="http://schemas.openxmlformats.org/officeDocument/2006/math">
                    <m:sSub>
                      <m:sSubPr>
                        <m:ctrlPr>
                          <a:rPr lang="en-US" sz="2400" b="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𝑡</m:t>
                        </m:r>
                      </m:e>
                      <m:sub>
                        <m:r>
                          <a:rPr lang="en-US" sz="2400" b="0" i="1" smtClean="0">
                            <a:latin typeface="Cambria Math" panose="02040503050406030204" pitchFamily="18" charset="0"/>
                            <a:cs typeface="Times New Roman" panose="02020603050405020304" pitchFamily="18" charset="0"/>
                          </a:rPr>
                          <m:t>𝑒𝑞</m:t>
                        </m:r>
                      </m:sub>
                    </m:sSub>
                  </m:oMath>
                </a14:m>
                <a:endParaRPr lang="en-US" sz="2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Friction margin: </a:t>
                </a:r>
                <a14:m>
                  <m:oMath xmlns:m="http://schemas.openxmlformats.org/officeDocument/2006/math">
                    <m:func>
                      <m:funcPr>
                        <m:ctrlPr>
                          <a:rPr lang="en-US" sz="2400" b="0" i="1" smtClean="0">
                            <a:latin typeface="Cambria Math" panose="02040503050406030204" pitchFamily="18" charset="0"/>
                            <a:cs typeface="Times New Roman" panose="02020603050405020304" pitchFamily="18" charset="0"/>
                          </a:rPr>
                        </m:ctrlPr>
                      </m:funcPr>
                      <m:fName>
                        <m:sSub>
                          <m:sSubPr>
                            <m:ctrlPr>
                              <a:rPr lang="en-US" sz="2400" b="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𝜖</m:t>
                            </m:r>
                          </m:e>
                          <m:sub>
                            <m:r>
                              <a:rPr lang="en-US" sz="2400" b="0" i="1" smtClean="0">
                                <a:latin typeface="Cambria Math" panose="02040503050406030204" pitchFamily="18" charset="0"/>
                                <a:cs typeface="Times New Roman" panose="02020603050405020304" pitchFamily="18" charset="0"/>
                              </a:rPr>
                              <m:t>𝑖</m:t>
                            </m:r>
                          </m:sub>
                        </m:sSub>
                        <m:d>
                          <m:dPr>
                            <m:ctrlPr>
                              <a:rPr lang="en-US" sz="2400" b="0" i="1" smtClean="0">
                                <a:latin typeface="Cambria Math" panose="02040503050406030204" pitchFamily="18" charset="0"/>
                                <a:cs typeface="Times New Roman" panose="02020603050405020304" pitchFamily="18" charset="0"/>
                              </a:rPr>
                            </m:ctrlPr>
                          </m:dPr>
                          <m:e>
                            <m:r>
                              <a:rPr lang="en-US" sz="2400" b="0" i="1" smtClean="0">
                                <a:latin typeface="Cambria Math" panose="02040503050406030204" pitchFamily="18" charset="0"/>
                                <a:cs typeface="Times New Roman" panose="02020603050405020304" pitchFamily="18" charset="0"/>
                              </a:rPr>
                              <m:t>𝑡</m:t>
                            </m:r>
                          </m:e>
                        </m:d>
                        <m:r>
                          <a:rPr lang="en-US" sz="2400" b="0" i="1" smtClean="0">
                            <a:latin typeface="Cambria Math" panose="02040503050406030204" pitchFamily="18" charset="0"/>
                            <a:cs typeface="Times New Roman" panose="02020603050405020304" pitchFamily="18" charset="0"/>
                          </a:rPr>
                          <m:t>= </m:t>
                        </m:r>
                        <m:r>
                          <m:rPr>
                            <m:sty m:val="p"/>
                          </m:rPr>
                          <a:rPr lang="en-US" sz="2400" b="0" i="0" smtClean="0">
                            <a:latin typeface="Cambria Math" panose="02040503050406030204" pitchFamily="18" charset="0"/>
                            <a:cs typeface="Times New Roman" panose="02020603050405020304" pitchFamily="18" charset="0"/>
                          </a:rPr>
                          <m:t>cos</m:t>
                        </m:r>
                      </m:fName>
                      <m:e>
                        <m:d>
                          <m:dPr>
                            <m:ctrlPr>
                              <a:rPr lang="en-US" sz="2400" b="0" i="1" smtClean="0">
                                <a:latin typeface="Cambria Math" panose="02040503050406030204" pitchFamily="18" charset="0"/>
                                <a:cs typeface="Times New Roman" panose="02020603050405020304" pitchFamily="18" charset="0"/>
                              </a:rPr>
                            </m:ctrlPr>
                          </m:dPr>
                          <m:e>
                            <m:r>
                              <a:rPr lang="en-US" sz="2400" b="0" i="1" smtClean="0">
                                <a:latin typeface="Cambria Math" panose="02040503050406030204" pitchFamily="18" charset="0"/>
                                <a:cs typeface="Times New Roman" panose="02020603050405020304" pitchFamily="18" charset="0"/>
                              </a:rPr>
                              <m:t>∠</m:t>
                            </m:r>
                            <m:sSub>
                              <m:sSubPr>
                                <m:ctrlPr>
                                  <a:rPr lang="en-US" sz="2400" b="1" i="1" smtClean="0">
                                    <a:latin typeface="Cambria Math" panose="02040503050406030204" pitchFamily="18" charset="0"/>
                                    <a:cs typeface="Times New Roman" panose="02020603050405020304" pitchFamily="18" charset="0"/>
                                  </a:rPr>
                                </m:ctrlPr>
                              </m:sSubPr>
                              <m:e>
                                <m:r>
                                  <a:rPr lang="en-US" sz="2400" b="1" i="1" smtClean="0">
                                    <a:latin typeface="Cambria Math" panose="02040503050406030204" pitchFamily="18" charset="0"/>
                                    <a:cs typeface="Times New Roman" panose="02020603050405020304" pitchFamily="18" charset="0"/>
                                  </a:rPr>
                                  <m:t>𝒏</m:t>
                                </m:r>
                              </m:e>
                              <m:sub>
                                <m:r>
                                  <a:rPr lang="en-US" sz="2400" b="1" i="1" smtClean="0">
                                    <a:latin typeface="Cambria Math" panose="02040503050406030204" pitchFamily="18" charset="0"/>
                                    <a:cs typeface="Times New Roman" panose="02020603050405020304" pitchFamily="18" charset="0"/>
                                  </a:rPr>
                                  <m:t>𝒊</m:t>
                                </m:r>
                              </m:sub>
                            </m:sSub>
                            <m:r>
                              <a:rPr lang="en-US" sz="2400" b="1" i="1" smtClean="0">
                                <a:latin typeface="Cambria Math" panose="02040503050406030204" pitchFamily="18" charset="0"/>
                                <a:cs typeface="Times New Roman" panose="02020603050405020304" pitchFamily="18" charset="0"/>
                              </a:rPr>
                              <m:t>(</m:t>
                            </m:r>
                            <m:r>
                              <a:rPr lang="en-US" sz="2400" b="0" i="1" smtClean="0">
                                <a:latin typeface="Cambria Math" panose="02040503050406030204" pitchFamily="18" charset="0"/>
                                <a:cs typeface="Times New Roman" panose="02020603050405020304" pitchFamily="18" charset="0"/>
                              </a:rPr>
                              <m:t>𝑡</m:t>
                            </m:r>
                            <m:r>
                              <a:rPr lang="en-US" sz="2400" b="1" i="1" smtClean="0">
                                <a:latin typeface="Cambria Math" panose="02040503050406030204" pitchFamily="18" charset="0"/>
                                <a:cs typeface="Times New Roman" panose="02020603050405020304" pitchFamily="18" charset="0"/>
                              </a:rPr>
                              <m:t>)</m:t>
                            </m:r>
                            <m:sSub>
                              <m:sSubPr>
                                <m:ctrlPr>
                                  <a:rPr lang="en-US" sz="2400" b="1" i="1" smtClean="0">
                                    <a:latin typeface="Cambria Math" panose="02040503050406030204" pitchFamily="18" charset="0"/>
                                    <a:cs typeface="Times New Roman" panose="02020603050405020304" pitchFamily="18" charset="0"/>
                                  </a:rPr>
                                </m:ctrlPr>
                              </m:sSubPr>
                              <m:e>
                                <m:r>
                                  <a:rPr lang="en-US" sz="2400" b="1" i="1" smtClean="0">
                                    <a:latin typeface="Cambria Math" panose="02040503050406030204" pitchFamily="18" charset="0"/>
                                    <a:cs typeface="Times New Roman" panose="02020603050405020304" pitchFamily="18" charset="0"/>
                                  </a:rPr>
                                  <m:t>𝒇</m:t>
                                </m:r>
                              </m:e>
                              <m:sub>
                                <m:r>
                                  <a:rPr lang="en-US" sz="2400" b="1" i="1" smtClean="0">
                                    <a:latin typeface="Cambria Math" panose="02040503050406030204" pitchFamily="18" charset="0"/>
                                    <a:cs typeface="Times New Roman" panose="02020603050405020304" pitchFamily="18" charset="0"/>
                                  </a:rPr>
                                  <m:t>𝒊</m:t>
                                </m:r>
                              </m:sub>
                            </m:sSub>
                            <m:r>
                              <a:rPr lang="en-US" sz="2400" b="1" i="1" smtClean="0">
                                <a:latin typeface="Cambria Math" panose="02040503050406030204" pitchFamily="18" charset="0"/>
                                <a:cs typeface="Times New Roman" panose="02020603050405020304" pitchFamily="18" charset="0"/>
                              </a:rPr>
                              <m:t>(</m:t>
                            </m:r>
                            <m:r>
                              <a:rPr lang="en-US" sz="2400" b="0" i="1" smtClean="0">
                                <a:latin typeface="Cambria Math" panose="02040503050406030204" pitchFamily="18" charset="0"/>
                                <a:cs typeface="Times New Roman" panose="02020603050405020304" pitchFamily="18" charset="0"/>
                              </a:rPr>
                              <m:t>𝑡</m:t>
                            </m:r>
                            <m:r>
                              <a:rPr lang="en-US" sz="2400" b="1" i="1" smtClean="0">
                                <a:latin typeface="Cambria Math" panose="02040503050406030204" pitchFamily="18" charset="0"/>
                                <a:cs typeface="Times New Roman" panose="02020603050405020304" pitchFamily="18" charset="0"/>
                              </a:rPr>
                              <m:t>)</m:t>
                            </m:r>
                          </m:e>
                        </m:d>
                      </m:e>
                    </m:func>
                    <m:r>
                      <a:rPr lang="en-US" sz="2400" b="0" i="1" smtClean="0">
                        <a:latin typeface="Cambria Math" panose="02040503050406030204" pitchFamily="18" charset="0"/>
                        <a:cs typeface="Times New Roman" panose="02020603050405020304" pitchFamily="18" charset="0"/>
                      </a:rPr>
                      <m:t>−</m:t>
                    </m:r>
                    <m:r>
                      <m:rPr>
                        <m:sty m:val="p"/>
                      </m:rPr>
                      <a:rPr lang="en-US" sz="2400" b="0" i="0" smtClean="0">
                        <a:latin typeface="Cambria Math" panose="02040503050406030204" pitchFamily="18" charset="0"/>
                        <a:cs typeface="Times New Roman" panose="02020603050405020304" pitchFamily="18" charset="0"/>
                      </a:rPr>
                      <m:t>cos</m:t>
                    </m:r>
                    <m:r>
                      <a:rPr lang="en-US" sz="2400" b="0" i="1" smtClean="0">
                        <a:latin typeface="Cambria Math" panose="02040503050406030204" pitchFamily="18" charset="0"/>
                        <a:cs typeface="Times New Roman" panose="02020603050405020304" pitchFamily="18" charset="0"/>
                      </a:rPr>
                      <m:t>⁡(</m:t>
                    </m:r>
                    <m:func>
                      <m:funcPr>
                        <m:ctrlPr>
                          <a:rPr lang="en-US" sz="2400" b="0" i="1" smtClean="0">
                            <a:latin typeface="Cambria Math" panose="02040503050406030204" pitchFamily="18" charset="0"/>
                            <a:cs typeface="Times New Roman" panose="02020603050405020304" pitchFamily="18" charset="0"/>
                          </a:rPr>
                        </m:ctrlPr>
                      </m:funcPr>
                      <m:fName>
                        <m:r>
                          <m:rPr>
                            <m:sty m:val="p"/>
                          </m:rPr>
                          <a:rPr lang="en-US" sz="2400" b="0" i="0" smtClean="0">
                            <a:latin typeface="Cambria Math" panose="02040503050406030204" pitchFamily="18" charset="0"/>
                            <a:cs typeface="Times New Roman" panose="02020603050405020304" pitchFamily="18" charset="0"/>
                          </a:rPr>
                          <m:t>arctan</m:t>
                        </m:r>
                      </m:fName>
                      <m:e>
                        <m:r>
                          <a:rPr lang="en-US" sz="2400" b="0" i="1" smtClean="0">
                            <a:latin typeface="Cambria Math" panose="02040503050406030204" pitchFamily="18" charset="0"/>
                            <a:cs typeface="Times New Roman" panose="02020603050405020304" pitchFamily="18" charset="0"/>
                          </a:rPr>
                          <m:t>𝜇</m:t>
                        </m:r>
                      </m:e>
                    </m:func>
                    <m:r>
                      <a:rPr lang="en-US" sz="2400" b="0" i="1" smtClean="0">
                        <a:latin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Objective: friction margins stay positive at </a:t>
                </a:r>
                <a14:m>
                  <m:oMath xmlns:m="http://schemas.openxmlformats.org/officeDocument/2006/math">
                    <m:sSub>
                      <m:sSubPr>
                        <m:ctrlPr>
                          <a:rPr lang="en-US" sz="2400" b="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𝑡</m:t>
                        </m:r>
                      </m:e>
                      <m:sub>
                        <m:r>
                          <a:rPr lang="en-US" sz="2400" b="0" i="1" smtClean="0">
                            <a:latin typeface="Cambria Math" panose="02040503050406030204" pitchFamily="18" charset="0"/>
                            <a:cs typeface="Times New Roman" panose="02020603050405020304" pitchFamily="18" charset="0"/>
                          </a:rPr>
                          <m:t>0</m:t>
                        </m:r>
                      </m:sub>
                    </m:sSub>
                  </m:oMath>
                </a14:m>
                <a:r>
                  <a:rPr lang="en-US" sz="2400" dirty="0">
                    <a:latin typeface="Times New Roman" panose="02020603050405020304" pitchFamily="18" charset="0"/>
                    <a:cs typeface="Times New Roman" panose="02020603050405020304" pitchFamily="18" charset="0"/>
                  </a:rPr>
                  <a:t> and </a:t>
                </a:r>
                <a14:m>
                  <m:oMath xmlns:m="http://schemas.openxmlformats.org/officeDocument/2006/math">
                    <m:sSub>
                      <m:sSubPr>
                        <m:ctrlPr>
                          <a:rPr lang="en-US" sz="2400" b="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𝑡</m:t>
                        </m:r>
                      </m:e>
                      <m:sub>
                        <m:r>
                          <a:rPr lang="en-US" sz="2400" b="0" i="1" smtClean="0">
                            <a:latin typeface="Cambria Math" panose="02040503050406030204" pitchFamily="18" charset="0"/>
                            <a:cs typeface="Times New Roman" panose="02020603050405020304" pitchFamily="18" charset="0"/>
                          </a:rPr>
                          <m:t>𝑒𝑞</m:t>
                        </m:r>
                      </m:sub>
                    </m:sSub>
                  </m:oMath>
                </a14:m>
                <a:endParaRPr lang="en-US" sz="2400" dirty="0">
                  <a:latin typeface="Times New Roman" panose="02020603050405020304" pitchFamily="18" charset="0"/>
                  <a:cs typeface="Times New Roman" panose="02020603050405020304" pitchFamily="18" charset="0"/>
                </a:endParaRPr>
              </a:p>
            </p:txBody>
          </p:sp>
        </mc:Choice>
        <mc:Fallback>
          <p:sp>
            <p:nvSpPr>
              <p:cNvPr id="6" name="TextBox 5">
                <a:extLst>
                  <a:ext uri="{FF2B5EF4-FFF2-40B4-BE49-F238E27FC236}">
                    <a16:creationId xmlns:a16="http://schemas.microsoft.com/office/drawing/2014/main" id="{1D194B62-8637-3963-98D3-4E8364788767}"/>
                  </a:ext>
                </a:extLst>
              </p:cNvPr>
              <p:cNvSpPr txBox="1">
                <a:spLocks noRot="1" noChangeAspect="1" noMove="1" noResize="1" noEditPoints="1" noAdjustHandles="1" noChangeArrowheads="1" noChangeShapeType="1" noTextEdit="1"/>
              </p:cNvSpPr>
              <p:nvPr/>
            </p:nvSpPr>
            <p:spPr>
              <a:xfrm>
                <a:off x="592962" y="4266329"/>
                <a:ext cx="11295505" cy="1626727"/>
              </a:xfrm>
              <a:prstGeom prst="rect">
                <a:avLst/>
              </a:prstGeom>
              <a:blipFill>
                <a:blip r:embed="rId4"/>
                <a:stretch>
                  <a:fillRect l="-673" t="-3101" r="-224" b="-6202"/>
                </a:stretch>
              </a:blipFill>
            </p:spPr>
            <p:txBody>
              <a:bodyPr/>
              <a:lstStyle/>
              <a:p>
                <a:r>
                  <a:rPr lang="en-US">
                    <a:noFill/>
                  </a:rPr>
                  <a:t> </a:t>
                </a:r>
              </a:p>
            </p:txBody>
          </p:sp>
        </mc:Fallback>
      </mc:AlternateContent>
      <p:grpSp>
        <p:nvGrpSpPr>
          <p:cNvPr id="182" name="Group 181">
            <a:extLst>
              <a:ext uri="{FF2B5EF4-FFF2-40B4-BE49-F238E27FC236}">
                <a16:creationId xmlns:a16="http://schemas.microsoft.com/office/drawing/2014/main" id="{8184CAB0-1EAE-3738-5445-05D2A92AA44A}"/>
              </a:ext>
            </a:extLst>
          </p:cNvPr>
          <p:cNvGrpSpPr/>
          <p:nvPr/>
        </p:nvGrpSpPr>
        <p:grpSpPr>
          <a:xfrm>
            <a:off x="1746540" y="2055888"/>
            <a:ext cx="2338146" cy="1784933"/>
            <a:chOff x="1746540" y="2055888"/>
            <a:chExt cx="2338146" cy="1784933"/>
          </a:xfrm>
        </p:grpSpPr>
        <p:sp>
          <p:nvSpPr>
            <p:cNvPr id="7" name="Triangle 6">
              <a:extLst>
                <a:ext uri="{FF2B5EF4-FFF2-40B4-BE49-F238E27FC236}">
                  <a16:creationId xmlns:a16="http://schemas.microsoft.com/office/drawing/2014/main" id="{09918016-C913-7FC8-3134-0339CD666B07}"/>
                </a:ext>
              </a:extLst>
            </p:cNvPr>
            <p:cNvSpPr/>
            <p:nvPr/>
          </p:nvSpPr>
          <p:spPr>
            <a:xfrm rot="19069574">
              <a:off x="1746540" y="2513950"/>
              <a:ext cx="917303" cy="4652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iangle 7">
              <a:extLst>
                <a:ext uri="{FF2B5EF4-FFF2-40B4-BE49-F238E27FC236}">
                  <a16:creationId xmlns:a16="http://schemas.microsoft.com/office/drawing/2014/main" id="{EDD1166A-4E19-4398-1C34-970E8AF23BC1}"/>
                </a:ext>
              </a:extLst>
            </p:cNvPr>
            <p:cNvSpPr/>
            <p:nvPr/>
          </p:nvSpPr>
          <p:spPr>
            <a:xfrm rot="4038414">
              <a:off x="2988493" y="2281901"/>
              <a:ext cx="917303" cy="4652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79F115BD-F43C-8AB5-38BB-63FACFA941E1}"/>
                </a:ext>
              </a:extLst>
            </p:cNvPr>
            <p:cNvSpPr/>
            <p:nvPr/>
          </p:nvSpPr>
          <p:spPr>
            <a:xfrm rot="4038414">
              <a:off x="3393395" y="3149531"/>
              <a:ext cx="917303" cy="4652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riangle 10">
              <a:extLst>
                <a:ext uri="{FF2B5EF4-FFF2-40B4-BE49-F238E27FC236}">
                  <a16:creationId xmlns:a16="http://schemas.microsoft.com/office/drawing/2014/main" id="{FC6B00F5-1AC7-0CC2-3AED-A5D33E9FF5A1}"/>
                </a:ext>
              </a:extLst>
            </p:cNvPr>
            <p:cNvSpPr/>
            <p:nvPr/>
          </p:nvSpPr>
          <p:spPr>
            <a:xfrm rot="10800000">
              <a:off x="2219483" y="3245702"/>
              <a:ext cx="917303" cy="4652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3" name="Group 182">
            <a:extLst>
              <a:ext uri="{FF2B5EF4-FFF2-40B4-BE49-F238E27FC236}">
                <a16:creationId xmlns:a16="http://schemas.microsoft.com/office/drawing/2014/main" id="{86A9FED4-38BF-8BAB-99FC-ADE0FB1F7CE9}"/>
              </a:ext>
            </a:extLst>
          </p:cNvPr>
          <p:cNvGrpSpPr/>
          <p:nvPr/>
        </p:nvGrpSpPr>
        <p:grpSpPr>
          <a:xfrm>
            <a:off x="2045347" y="2424725"/>
            <a:ext cx="2019205" cy="1289050"/>
            <a:chOff x="2045347" y="2424725"/>
            <a:chExt cx="2019205" cy="1289050"/>
          </a:xfrm>
        </p:grpSpPr>
        <p:sp>
          <p:nvSpPr>
            <p:cNvPr id="13" name="Freeform 12">
              <a:extLst>
                <a:ext uri="{FF2B5EF4-FFF2-40B4-BE49-F238E27FC236}">
                  <a16:creationId xmlns:a16="http://schemas.microsoft.com/office/drawing/2014/main" id="{9804CFF9-75DC-920B-9743-C1A500C0EBBA}"/>
                </a:ext>
              </a:extLst>
            </p:cNvPr>
            <p:cNvSpPr/>
            <p:nvPr/>
          </p:nvSpPr>
          <p:spPr>
            <a:xfrm>
              <a:off x="2045347" y="2571438"/>
              <a:ext cx="655092" cy="330959"/>
            </a:xfrm>
            <a:custGeom>
              <a:avLst/>
              <a:gdLst>
                <a:gd name="connsiteX0" fmla="*/ 0 w 655092"/>
                <a:gd name="connsiteY0" fmla="*/ 0 h 330959"/>
                <a:gd name="connsiteX1" fmla="*/ 334370 w 655092"/>
                <a:gd name="connsiteY1" fmla="*/ 330959 h 330959"/>
                <a:gd name="connsiteX2" fmla="*/ 655092 w 655092"/>
                <a:gd name="connsiteY2" fmla="*/ 37532 h 330959"/>
                <a:gd name="connsiteX3" fmla="*/ 0 w 655092"/>
                <a:gd name="connsiteY3" fmla="*/ 0 h 330959"/>
              </a:gdLst>
              <a:ahLst/>
              <a:cxnLst>
                <a:cxn ang="0">
                  <a:pos x="connsiteX0" y="connsiteY0"/>
                </a:cxn>
                <a:cxn ang="0">
                  <a:pos x="connsiteX1" y="connsiteY1"/>
                </a:cxn>
                <a:cxn ang="0">
                  <a:pos x="connsiteX2" y="connsiteY2"/>
                </a:cxn>
                <a:cxn ang="0">
                  <a:pos x="connsiteX3" y="connsiteY3"/>
                </a:cxn>
              </a:cxnLst>
              <a:rect l="l" t="t" r="r" b="b"/>
              <a:pathLst>
                <a:path w="655092" h="330959">
                  <a:moveTo>
                    <a:pt x="0" y="0"/>
                  </a:moveTo>
                  <a:lnTo>
                    <a:pt x="334370" y="330959"/>
                  </a:lnTo>
                  <a:lnTo>
                    <a:pt x="655092" y="37532"/>
                  </a:lnTo>
                  <a:lnTo>
                    <a:pt x="0" y="0"/>
                  </a:lnTo>
                  <a:close/>
                </a:path>
              </a:pathLst>
            </a:custGeom>
            <a:solidFill>
              <a:srgbClr val="ED7D3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extLst>
                <a:ext uri="{FF2B5EF4-FFF2-40B4-BE49-F238E27FC236}">
                  <a16:creationId xmlns:a16="http://schemas.microsoft.com/office/drawing/2014/main" id="{B95A0F27-DAF0-ED37-6123-3F06DBE959AF}"/>
                </a:ext>
              </a:extLst>
            </p:cNvPr>
            <p:cNvSpPr/>
            <p:nvPr/>
          </p:nvSpPr>
          <p:spPr>
            <a:xfrm>
              <a:off x="3273977" y="2424725"/>
              <a:ext cx="387350" cy="612775"/>
            </a:xfrm>
            <a:custGeom>
              <a:avLst/>
              <a:gdLst>
                <a:gd name="connsiteX0" fmla="*/ 387350 w 387350"/>
                <a:gd name="connsiteY0" fmla="*/ 0 h 612775"/>
                <a:gd name="connsiteX1" fmla="*/ 0 w 387350"/>
                <a:gd name="connsiteY1" fmla="*/ 263525 h 612775"/>
                <a:gd name="connsiteX2" fmla="*/ 133350 w 387350"/>
                <a:gd name="connsiteY2" fmla="*/ 612775 h 612775"/>
                <a:gd name="connsiteX3" fmla="*/ 387350 w 387350"/>
                <a:gd name="connsiteY3" fmla="*/ 0 h 612775"/>
              </a:gdLst>
              <a:ahLst/>
              <a:cxnLst>
                <a:cxn ang="0">
                  <a:pos x="connsiteX0" y="connsiteY0"/>
                </a:cxn>
                <a:cxn ang="0">
                  <a:pos x="connsiteX1" y="connsiteY1"/>
                </a:cxn>
                <a:cxn ang="0">
                  <a:pos x="connsiteX2" y="connsiteY2"/>
                </a:cxn>
                <a:cxn ang="0">
                  <a:pos x="connsiteX3" y="connsiteY3"/>
                </a:cxn>
              </a:cxnLst>
              <a:rect l="l" t="t" r="r" b="b"/>
              <a:pathLst>
                <a:path w="387350" h="612775">
                  <a:moveTo>
                    <a:pt x="387350" y="0"/>
                  </a:moveTo>
                  <a:lnTo>
                    <a:pt x="0" y="263525"/>
                  </a:lnTo>
                  <a:lnTo>
                    <a:pt x="133350" y="612775"/>
                  </a:lnTo>
                  <a:lnTo>
                    <a:pt x="387350" y="0"/>
                  </a:lnTo>
                  <a:close/>
                </a:path>
              </a:pathLst>
            </a:custGeom>
            <a:solidFill>
              <a:srgbClr val="ED7D3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65079958-559C-75C6-7730-5FF97D60722E}"/>
                </a:ext>
              </a:extLst>
            </p:cNvPr>
            <p:cNvSpPr/>
            <p:nvPr/>
          </p:nvSpPr>
          <p:spPr>
            <a:xfrm>
              <a:off x="3458127" y="3040675"/>
              <a:ext cx="606425" cy="254000"/>
            </a:xfrm>
            <a:custGeom>
              <a:avLst/>
              <a:gdLst>
                <a:gd name="connsiteX0" fmla="*/ 104775 w 606425"/>
                <a:gd name="connsiteY0" fmla="*/ 250825 h 254000"/>
                <a:gd name="connsiteX1" fmla="*/ 606425 w 606425"/>
                <a:gd name="connsiteY1" fmla="*/ 254000 h 254000"/>
                <a:gd name="connsiteX2" fmla="*/ 0 w 606425"/>
                <a:gd name="connsiteY2" fmla="*/ 0 h 254000"/>
                <a:gd name="connsiteX3" fmla="*/ 104775 w 606425"/>
                <a:gd name="connsiteY3" fmla="*/ 250825 h 254000"/>
              </a:gdLst>
              <a:ahLst/>
              <a:cxnLst>
                <a:cxn ang="0">
                  <a:pos x="connsiteX0" y="connsiteY0"/>
                </a:cxn>
                <a:cxn ang="0">
                  <a:pos x="connsiteX1" y="connsiteY1"/>
                </a:cxn>
                <a:cxn ang="0">
                  <a:pos x="connsiteX2" y="connsiteY2"/>
                </a:cxn>
                <a:cxn ang="0">
                  <a:pos x="connsiteX3" y="connsiteY3"/>
                </a:cxn>
              </a:cxnLst>
              <a:rect l="l" t="t" r="r" b="b"/>
              <a:pathLst>
                <a:path w="606425" h="254000">
                  <a:moveTo>
                    <a:pt x="104775" y="250825"/>
                  </a:moveTo>
                  <a:lnTo>
                    <a:pt x="606425" y="254000"/>
                  </a:lnTo>
                  <a:lnTo>
                    <a:pt x="0" y="0"/>
                  </a:lnTo>
                  <a:lnTo>
                    <a:pt x="104775" y="250825"/>
                  </a:lnTo>
                  <a:close/>
                </a:path>
              </a:pathLst>
            </a:custGeom>
            <a:solidFill>
              <a:srgbClr val="ED7D3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extLst>
                <a:ext uri="{FF2B5EF4-FFF2-40B4-BE49-F238E27FC236}">
                  <a16:creationId xmlns:a16="http://schemas.microsoft.com/office/drawing/2014/main" id="{E3F2DF13-28F5-D94E-8F51-497F5512EDD3}"/>
                </a:ext>
              </a:extLst>
            </p:cNvPr>
            <p:cNvSpPr/>
            <p:nvPr/>
          </p:nvSpPr>
          <p:spPr>
            <a:xfrm>
              <a:off x="2680252" y="3247050"/>
              <a:ext cx="463550" cy="466725"/>
            </a:xfrm>
            <a:custGeom>
              <a:avLst/>
              <a:gdLst>
                <a:gd name="connsiteX0" fmla="*/ 0 w 463550"/>
                <a:gd name="connsiteY0" fmla="*/ 466725 h 466725"/>
                <a:gd name="connsiteX1" fmla="*/ 28575 w 463550"/>
                <a:gd name="connsiteY1" fmla="*/ 6350 h 466725"/>
                <a:gd name="connsiteX2" fmla="*/ 463550 w 463550"/>
                <a:gd name="connsiteY2" fmla="*/ 0 h 466725"/>
                <a:gd name="connsiteX3" fmla="*/ 0 w 4635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463550" h="466725">
                  <a:moveTo>
                    <a:pt x="0" y="466725"/>
                  </a:moveTo>
                  <a:lnTo>
                    <a:pt x="28575" y="6350"/>
                  </a:lnTo>
                  <a:lnTo>
                    <a:pt x="463550" y="0"/>
                  </a:lnTo>
                  <a:lnTo>
                    <a:pt x="0" y="466725"/>
                  </a:lnTo>
                  <a:close/>
                </a:path>
              </a:pathLst>
            </a:custGeom>
            <a:solidFill>
              <a:srgbClr val="ED7D3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0" name="Group 179">
            <a:extLst>
              <a:ext uri="{FF2B5EF4-FFF2-40B4-BE49-F238E27FC236}">
                <a16:creationId xmlns:a16="http://schemas.microsoft.com/office/drawing/2014/main" id="{E4A7925C-C5F4-31D9-BA86-FEC6DC1A946F}"/>
              </a:ext>
            </a:extLst>
          </p:cNvPr>
          <p:cNvGrpSpPr/>
          <p:nvPr/>
        </p:nvGrpSpPr>
        <p:grpSpPr>
          <a:xfrm>
            <a:off x="9257195" y="1844249"/>
            <a:ext cx="2217774" cy="1755689"/>
            <a:chOff x="9257195" y="1844249"/>
            <a:chExt cx="2217774" cy="1755689"/>
          </a:xfrm>
        </p:grpSpPr>
        <p:sp>
          <p:nvSpPr>
            <p:cNvPr id="22" name="Triangle 21">
              <a:extLst>
                <a:ext uri="{FF2B5EF4-FFF2-40B4-BE49-F238E27FC236}">
                  <a16:creationId xmlns:a16="http://schemas.microsoft.com/office/drawing/2014/main" id="{F148E314-AB5B-1EE1-8E0A-EF2C33BBD2E6}"/>
                </a:ext>
              </a:extLst>
            </p:cNvPr>
            <p:cNvSpPr/>
            <p:nvPr/>
          </p:nvSpPr>
          <p:spPr>
            <a:xfrm rot="18403165">
              <a:off x="9031182" y="2477694"/>
              <a:ext cx="917303" cy="465278"/>
            </a:xfrm>
            <a:prstGeom prst="triangl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9D3284A6-510D-7F92-FE96-B3995E0CBCDF}"/>
                </a:ext>
              </a:extLst>
            </p:cNvPr>
            <p:cNvSpPr/>
            <p:nvPr/>
          </p:nvSpPr>
          <p:spPr>
            <a:xfrm rot="3279726">
              <a:off x="10227300" y="2070262"/>
              <a:ext cx="917303" cy="465278"/>
            </a:xfrm>
            <a:prstGeom prst="triangl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a:extLst>
                <a:ext uri="{FF2B5EF4-FFF2-40B4-BE49-F238E27FC236}">
                  <a16:creationId xmlns:a16="http://schemas.microsoft.com/office/drawing/2014/main" id="{C69CB530-F093-62A3-D9C3-8DA1D1384608}"/>
                </a:ext>
              </a:extLst>
            </p:cNvPr>
            <p:cNvSpPr/>
            <p:nvPr/>
          </p:nvSpPr>
          <p:spPr>
            <a:xfrm rot="3279726">
              <a:off x="10783678" y="2836261"/>
              <a:ext cx="917303" cy="465278"/>
            </a:xfrm>
            <a:prstGeom prst="triangl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a:extLst>
                <a:ext uri="{FF2B5EF4-FFF2-40B4-BE49-F238E27FC236}">
                  <a16:creationId xmlns:a16="http://schemas.microsoft.com/office/drawing/2014/main" id="{1B75EF6B-EA60-6AFF-5A62-2BDA6D552124}"/>
                </a:ext>
              </a:extLst>
            </p:cNvPr>
            <p:cNvSpPr/>
            <p:nvPr/>
          </p:nvSpPr>
          <p:spPr>
            <a:xfrm rot="10165852">
              <a:off x="9625976" y="3134660"/>
              <a:ext cx="917303" cy="465278"/>
            </a:xfrm>
            <a:prstGeom prst="triangl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1" name="Group 180">
            <a:extLst>
              <a:ext uri="{FF2B5EF4-FFF2-40B4-BE49-F238E27FC236}">
                <a16:creationId xmlns:a16="http://schemas.microsoft.com/office/drawing/2014/main" id="{20EA7F38-9AF7-68DF-BDD5-D321D4AEBBA3}"/>
              </a:ext>
            </a:extLst>
          </p:cNvPr>
          <p:cNvGrpSpPr/>
          <p:nvPr/>
        </p:nvGrpSpPr>
        <p:grpSpPr>
          <a:xfrm>
            <a:off x="9301959" y="2166592"/>
            <a:ext cx="2126974" cy="1426265"/>
            <a:chOff x="9301959" y="2166592"/>
            <a:chExt cx="2126974" cy="1426265"/>
          </a:xfrm>
        </p:grpSpPr>
        <p:sp>
          <p:nvSpPr>
            <p:cNvPr id="27" name="Freeform 26">
              <a:extLst>
                <a:ext uri="{FF2B5EF4-FFF2-40B4-BE49-F238E27FC236}">
                  <a16:creationId xmlns:a16="http://schemas.microsoft.com/office/drawing/2014/main" id="{B10212FC-9344-C204-49FC-7525E4BAE008}"/>
                </a:ext>
              </a:extLst>
            </p:cNvPr>
            <p:cNvSpPr/>
            <p:nvPr/>
          </p:nvSpPr>
          <p:spPr>
            <a:xfrm>
              <a:off x="9301959" y="2474705"/>
              <a:ext cx="646044" cy="278296"/>
            </a:xfrm>
            <a:custGeom>
              <a:avLst/>
              <a:gdLst>
                <a:gd name="connsiteX0" fmla="*/ 0 w 646044"/>
                <a:gd name="connsiteY0" fmla="*/ 89452 h 278296"/>
                <a:gd name="connsiteX1" fmla="*/ 452231 w 646044"/>
                <a:gd name="connsiteY1" fmla="*/ 278296 h 278296"/>
                <a:gd name="connsiteX2" fmla="*/ 646044 w 646044"/>
                <a:gd name="connsiteY2" fmla="*/ 0 h 278296"/>
                <a:gd name="connsiteX3" fmla="*/ 0 w 646044"/>
                <a:gd name="connsiteY3" fmla="*/ 89452 h 278296"/>
              </a:gdLst>
              <a:ahLst/>
              <a:cxnLst>
                <a:cxn ang="0">
                  <a:pos x="connsiteX0" y="connsiteY0"/>
                </a:cxn>
                <a:cxn ang="0">
                  <a:pos x="connsiteX1" y="connsiteY1"/>
                </a:cxn>
                <a:cxn ang="0">
                  <a:pos x="connsiteX2" y="connsiteY2"/>
                </a:cxn>
                <a:cxn ang="0">
                  <a:pos x="connsiteX3" y="connsiteY3"/>
                </a:cxn>
              </a:cxnLst>
              <a:rect l="l" t="t" r="r" b="b"/>
              <a:pathLst>
                <a:path w="646044" h="278296">
                  <a:moveTo>
                    <a:pt x="0" y="89452"/>
                  </a:moveTo>
                  <a:lnTo>
                    <a:pt x="452231" y="278296"/>
                  </a:lnTo>
                  <a:lnTo>
                    <a:pt x="646044" y="0"/>
                  </a:lnTo>
                  <a:lnTo>
                    <a:pt x="0" y="89452"/>
                  </a:lnTo>
                  <a:close/>
                </a:path>
              </a:pathLst>
            </a:custGeom>
            <a:solidFill>
              <a:srgbClr val="BDD7E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31322FBF-F669-A2A4-C3DE-27AAE3B5D52E}"/>
                </a:ext>
              </a:extLst>
            </p:cNvPr>
            <p:cNvSpPr/>
            <p:nvPr/>
          </p:nvSpPr>
          <p:spPr>
            <a:xfrm>
              <a:off x="10613924" y="2166592"/>
              <a:ext cx="263387" cy="655983"/>
            </a:xfrm>
            <a:custGeom>
              <a:avLst/>
              <a:gdLst>
                <a:gd name="connsiteX0" fmla="*/ 263387 w 263387"/>
                <a:gd name="connsiteY0" fmla="*/ 0 h 655983"/>
                <a:gd name="connsiteX1" fmla="*/ 0 w 263387"/>
                <a:gd name="connsiteY1" fmla="*/ 432352 h 655983"/>
                <a:gd name="connsiteX2" fmla="*/ 149087 w 263387"/>
                <a:gd name="connsiteY2" fmla="*/ 655983 h 655983"/>
                <a:gd name="connsiteX3" fmla="*/ 263387 w 263387"/>
                <a:gd name="connsiteY3" fmla="*/ 0 h 655983"/>
              </a:gdLst>
              <a:ahLst/>
              <a:cxnLst>
                <a:cxn ang="0">
                  <a:pos x="connsiteX0" y="connsiteY0"/>
                </a:cxn>
                <a:cxn ang="0">
                  <a:pos x="connsiteX1" y="connsiteY1"/>
                </a:cxn>
                <a:cxn ang="0">
                  <a:pos x="connsiteX2" y="connsiteY2"/>
                </a:cxn>
                <a:cxn ang="0">
                  <a:pos x="connsiteX3" y="connsiteY3"/>
                </a:cxn>
              </a:cxnLst>
              <a:rect l="l" t="t" r="r" b="b"/>
              <a:pathLst>
                <a:path w="263387" h="655983">
                  <a:moveTo>
                    <a:pt x="263387" y="0"/>
                  </a:moveTo>
                  <a:lnTo>
                    <a:pt x="0" y="432352"/>
                  </a:lnTo>
                  <a:lnTo>
                    <a:pt x="149087" y="655983"/>
                  </a:lnTo>
                  <a:lnTo>
                    <a:pt x="263387" y="0"/>
                  </a:lnTo>
                  <a:close/>
                </a:path>
              </a:pathLst>
            </a:custGeom>
            <a:solidFill>
              <a:srgbClr val="BDD7E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29">
              <a:extLst>
                <a:ext uri="{FF2B5EF4-FFF2-40B4-BE49-F238E27FC236}">
                  <a16:creationId xmlns:a16="http://schemas.microsoft.com/office/drawing/2014/main" id="{42A6D725-DB74-494B-3055-A704B160F9A6}"/>
                </a:ext>
              </a:extLst>
            </p:cNvPr>
            <p:cNvSpPr/>
            <p:nvPr/>
          </p:nvSpPr>
          <p:spPr>
            <a:xfrm>
              <a:off x="10782890" y="2827544"/>
              <a:ext cx="646043" cy="293205"/>
            </a:xfrm>
            <a:custGeom>
              <a:avLst/>
              <a:gdLst>
                <a:gd name="connsiteX0" fmla="*/ 646043 w 646043"/>
                <a:gd name="connsiteY0" fmla="*/ 109331 h 293205"/>
                <a:gd name="connsiteX1" fmla="*/ 218660 w 646043"/>
                <a:gd name="connsiteY1" fmla="*/ 293205 h 293205"/>
                <a:gd name="connsiteX2" fmla="*/ 0 w 646043"/>
                <a:gd name="connsiteY2" fmla="*/ 0 h 293205"/>
                <a:gd name="connsiteX3" fmla="*/ 646043 w 646043"/>
                <a:gd name="connsiteY3" fmla="*/ 109331 h 293205"/>
              </a:gdLst>
              <a:ahLst/>
              <a:cxnLst>
                <a:cxn ang="0">
                  <a:pos x="connsiteX0" y="connsiteY0"/>
                </a:cxn>
                <a:cxn ang="0">
                  <a:pos x="connsiteX1" y="connsiteY1"/>
                </a:cxn>
                <a:cxn ang="0">
                  <a:pos x="connsiteX2" y="connsiteY2"/>
                </a:cxn>
                <a:cxn ang="0">
                  <a:pos x="connsiteX3" y="connsiteY3"/>
                </a:cxn>
              </a:cxnLst>
              <a:rect l="l" t="t" r="r" b="b"/>
              <a:pathLst>
                <a:path w="646043" h="293205">
                  <a:moveTo>
                    <a:pt x="646043" y="109331"/>
                  </a:moveTo>
                  <a:lnTo>
                    <a:pt x="218660" y="293205"/>
                  </a:lnTo>
                  <a:lnTo>
                    <a:pt x="0" y="0"/>
                  </a:lnTo>
                  <a:lnTo>
                    <a:pt x="646043" y="109331"/>
                  </a:lnTo>
                  <a:close/>
                </a:path>
              </a:pathLst>
            </a:custGeom>
            <a:solidFill>
              <a:srgbClr val="BDD7E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a:extLst>
                <a:ext uri="{FF2B5EF4-FFF2-40B4-BE49-F238E27FC236}">
                  <a16:creationId xmlns:a16="http://schemas.microsoft.com/office/drawing/2014/main" id="{9E8CFA05-AD5F-0915-A7A9-0B95DF05B207}"/>
                </a:ext>
              </a:extLst>
            </p:cNvPr>
            <p:cNvSpPr/>
            <p:nvPr/>
          </p:nvSpPr>
          <p:spPr>
            <a:xfrm>
              <a:off x="10052363" y="3056144"/>
              <a:ext cx="442292" cy="536713"/>
            </a:xfrm>
            <a:custGeom>
              <a:avLst/>
              <a:gdLst>
                <a:gd name="connsiteX0" fmla="*/ 69574 w 442292"/>
                <a:gd name="connsiteY0" fmla="*/ 536713 h 536713"/>
                <a:gd name="connsiteX1" fmla="*/ 0 w 442292"/>
                <a:gd name="connsiteY1" fmla="*/ 79513 h 536713"/>
                <a:gd name="connsiteX2" fmla="*/ 442292 w 442292"/>
                <a:gd name="connsiteY2" fmla="*/ 0 h 536713"/>
                <a:gd name="connsiteX3" fmla="*/ 69574 w 442292"/>
                <a:gd name="connsiteY3" fmla="*/ 536713 h 536713"/>
              </a:gdLst>
              <a:ahLst/>
              <a:cxnLst>
                <a:cxn ang="0">
                  <a:pos x="connsiteX0" y="connsiteY0"/>
                </a:cxn>
                <a:cxn ang="0">
                  <a:pos x="connsiteX1" y="connsiteY1"/>
                </a:cxn>
                <a:cxn ang="0">
                  <a:pos x="connsiteX2" y="connsiteY2"/>
                </a:cxn>
                <a:cxn ang="0">
                  <a:pos x="connsiteX3" y="connsiteY3"/>
                </a:cxn>
              </a:cxnLst>
              <a:rect l="l" t="t" r="r" b="b"/>
              <a:pathLst>
                <a:path w="442292" h="536713">
                  <a:moveTo>
                    <a:pt x="69574" y="536713"/>
                  </a:moveTo>
                  <a:lnTo>
                    <a:pt x="0" y="79513"/>
                  </a:lnTo>
                  <a:lnTo>
                    <a:pt x="442292" y="0"/>
                  </a:lnTo>
                  <a:lnTo>
                    <a:pt x="69574" y="536713"/>
                  </a:lnTo>
                  <a:close/>
                </a:path>
              </a:pathLst>
            </a:custGeom>
            <a:solidFill>
              <a:srgbClr val="BDD7E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62A877C9-F56E-71D2-4DBC-9770AA0EC5AF}"/>
              </a:ext>
            </a:extLst>
          </p:cNvPr>
          <p:cNvGrpSpPr/>
          <p:nvPr/>
        </p:nvGrpSpPr>
        <p:grpSpPr>
          <a:xfrm>
            <a:off x="759025" y="1477911"/>
            <a:ext cx="4058944" cy="2630465"/>
            <a:chOff x="951979" y="1021259"/>
            <a:chExt cx="4058944" cy="2630465"/>
          </a:xfrm>
        </p:grpSpPr>
        <p:sp>
          <p:nvSpPr>
            <p:cNvPr id="50" name="Isosceles Triangle 5">
              <a:extLst>
                <a:ext uri="{FF2B5EF4-FFF2-40B4-BE49-F238E27FC236}">
                  <a16:creationId xmlns:a16="http://schemas.microsoft.com/office/drawing/2014/main" id="{E4C973DE-17FB-2E40-A85A-4791134E3F18}"/>
                </a:ext>
              </a:extLst>
            </p:cNvPr>
            <p:cNvSpPr/>
            <p:nvPr/>
          </p:nvSpPr>
          <p:spPr>
            <a:xfrm>
              <a:off x="951979" y="1021259"/>
              <a:ext cx="3502768" cy="2244146"/>
            </a:xfrm>
            <a:prstGeom prst="triangle">
              <a:avLst>
                <a:gd name="adj" fmla="val 71017"/>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C8D4ECE9-99BA-3A0E-36D1-6D3E48481E24}"/>
                </a:ext>
              </a:extLst>
            </p:cNvPr>
            <p:cNvSpPr/>
            <p:nvPr/>
          </p:nvSpPr>
          <p:spPr>
            <a:xfrm>
              <a:off x="1992976" y="1870234"/>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a:extLst>
                <a:ext uri="{FF2B5EF4-FFF2-40B4-BE49-F238E27FC236}">
                  <a16:creationId xmlns:a16="http://schemas.microsoft.com/office/drawing/2014/main" id="{FA597D84-0BC7-81B1-637F-8873F4A94320}"/>
                </a:ext>
              </a:extLst>
            </p:cNvPr>
            <p:cNvSpPr/>
            <p:nvPr/>
          </p:nvSpPr>
          <p:spPr>
            <a:xfrm>
              <a:off x="3853266" y="1733685"/>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ED3082A1-DD6E-9C28-9607-6708DB38CB58}"/>
                </a:ext>
              </a:extLst>
            </p:cNvPr>
            <p:cNvSpPr/>
            <p:nvPr/>
          </p:nvSpPr>
          <p:spPr>
            <a:xfrm>
              <a:off x="2727853" y="3265405"/>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a:extLst>
                <a:ext uri="{FF2B5EF4-FFF2-40B4-BE49-F238E27FC236}">
                  <a16:creationId xmlns:a16="http://schemas.microsoft.com/office/drawing/2014/main" id="{3C30D36A-4F89-3BBE-DB50-FD20DB828793}"/>
                </a:ext>
              </a:extLst>
            </p:cNvPr>
            <p:cNvSpPr/>
            <p:nvPr/>
          </p:nvSpPr>
          <p:spPr>
            <a:xfrm>
              <a:off x="2573899" y="243109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69D062C2-1C61-725D-54ED-4745374F747B}"/>
                </a:ext>
              </a:extLst>
            </p:cNvPr>
            <p:cNvSpPr/>
            <p:nvPr/>
          </p:nvSpPr>
          <p:spPr>
            <a:xfrm>
              <a:off x="3411099" y="2223272"/>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40F55598-CA8C-0058-28EA-205311DE7DAA}"/>
                </a:ext>
              </a:extLst>
            </p:cNvPr>
            <p:cNvSpPr/>
            <p:nvPr/>
          </p:nvSpPr>
          <p:spPr>
            <a:xfrm>
              <a:off x="2864402" y="2903423"/>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Arrow Connector 56">
              <a:extLst>
                <a:ext uri="{FF2B5EF4-FFF2-40B4-BE49-F238E27FC236}">
                  <a16:creationId xmlns:a16="http://schemas.microsoft.com/office/drawing/2014/main" id="{AA5C2A75-8074-FD96-4DF8-F492B00A3D7B}"/>
                </a:ext>
              </a:extLst>
            </p:cNvPr>
            <p:cNvCxnSpPr>
              <a:cxnSpLocks/>
              <a:endCxn id="54" idx="1"/>
            </p:cNvCxnSpPr>
            <p:nvPr/>
          </p:nvCxnSpPr>
          <p:spPr>
            <a:xfrm>
              <a:off x="2133424" y="2006783"/>
              <a:ext cx="449864" cy="433703"/>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a:extLst>
                <a:ext uri="{FF2B5EF4-FFF2-40B4-BE49-F238E27FC236}">
                  <a16:creationId xmlns:a16="http://schemas.microsoft.com/office/drawing/2014/main" id="{17A455A1-935C-ADC7-17D5-A7B484A1B4B0}"/>
                </a:ext>
              </a:extLst>
            </p:cNvPr>
            <p:cNvCxnSpPr>
              <a:cxnSpLocks/>
              <a:endCxn id="55" idx="7"/>
            </p:cNvCxnSpPr>
            <p:nvPr/>
          </p:nvCxnSpPr>
          <p:spPr>
            <a:xfrm flipH="1">
              <a:off x="3465827" y="1870234"/>
              <a:ext cx="523987" cy="362428"/>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E91AD275-2A29-95EB-269C-DDF79755C5C6}"/>
                </a:ext>
              </a:extLst>
            </p:cNvPr>
            <p:cNvCxnSpPr>
              <a:cxnSpLocks/>
              <a:endCxn id="56" idx="4"/>
            </p:cNvCxnSpPr>
            <p:nvPr/>
          </p:nvCxnSpPr>
          <p:spPr>
            <a:xfrm flipV="1">
              <a:off x="2864402" y="2967540"/>
              <a:ext cx="32059" cy="434414"/>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sp>
          <p:nvSpPr>
            <p:cNvPr id="60" name="Oval 59">
              <a:extLst>
                <a:ext uri="{FF2B5EF4-FFF2-40B4-BE49-F238E27FC236}">
                  <a16:creationId xmlns:a16="http://schemas.microsoft.com/office/drawing/2014/main" id="{8DA187F8-752A-5FE0-E721-B9D79F47645C}"/>
                </a:ext>
              </a:extLst>
            </p:cNvPr>
            <p:cNvSpPr/>
            <p:nvPr/>
          </p:nvSpPr>
          <p:spPr>
            <a:xfrm>
              <a:off x="4272456" y="2695463"/>
              <a:ext cx="273098" cy="273098"/>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87BAE34A-EC74-81C7-9817-49C31CF1B9C1}"/>
                </a:ext>
              </a:extLst>
            </p:cNvPr>
            <p:cNvSpPr/>
            <p:nvPr/>
          </p:nvSpPr>
          <p:spPr>
            <a:xfrm>
              <a:off x="3695762" y="279955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2" name="Straight Arrow Connector 61">
              <a:extLst>
                <a:ext uri="{FF2B5EF4-FFF2-40B4-BE49-F238E27FC236}">
                  <a16:creationId xmlns:a16="http://schemas.microsoft.com/office/drawing/2014/main" id="{6D0AF523-F0BB-B5C9-16C4-1CAD7BDF4456}"/>
                </a:ext>
              </a:extLst>
            </p:cNvPr>
            <p:cNvCxnSpPr>
              <a:cxnSpLocks/>
              <a:endCxn id="61" idx="6"/>
            </p:cNvCxnSpPr>
            <p:nvPr/>
          </p:nvCxnSpPr>
          <p:spPr>
            <a:xfrm flipH="1">
              <a:off x="3759878" y="2831617"/>
              <a:ext cx="649126" cy="0"/>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16A94737-99F4-094E-C980-0F2E3A5CDC88}"/>
                    </a:ext>
                  </a:extLst>
                </p:cNvPr>
                <p:cNvSpPr txBox="1"/>
                <p:nvPr/>
              </p:nvSpPr>
              <p:spPr>
                <a:xfrm>
                  <a:off x="1090524" y="1733599"/>
                  <a:ext cx="1080449"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i="1">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𝑡</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oMath>
                    </m:oMathPara>
                  </a14:m>
                  <a:endParaRPr lang="en-US" dirty="0"/>
                </a:p>
              </p:txBody>
            </p:sp>
          </mc:Choice>
          <mc:Fallback xmlns="">
            <p:sp>
              <p:nvSpPr>
                <p:cNvPr id="63" name="TextBox 62">
                  <a:extLst>
                    <a:ext uri="{FF2B5EF4-FFF2-40B4-BE49-F238E27FC236}">
                      <a16:creationId xmlns:a16="http://schemas.microsoft.com/office/drawing/2014/main" id="{16A94737-99F4-094E-C980-0F2E3A5CDC88}"/>
                    </a:ext>
                  </a:extLst>
                </p:cNvPr>
                <p:cNvSpPr txBox="1">
                  <a:spLocks noRot="1" noChangeAspect="1" noMove="1" noResize="1" noEditPoints="1" noAdjustHandles="1" noChangeArrowheads="1" noChangeShapeType="1" noTextEdit="1"/>
                </p:cNvSpPr>
                <p:nvPr/>
              </p:nvSpPr>
              <p:spPr>
                <a:xfrm>
                  <a:off x="1090524" y="1733599"/>
                  <a:ext cx="1080449" cy="266289"/>
                </a:xfrm>
                <a:prstGeom prst="rect">
                  <a:avLst/>
                </a:prstGeom>
                <a:blipFill>
                  <a:blip r:embed="rId7"/>
                  <a:stretch>
                    <a:fillRect b="-5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E0C4C05E-EB10-B11C-7FBB-3AF4B18B9D21}"/>
                    </a:ext>
                  </a:extLst>
                </p:cNvPr>
                <p:cNvSpPr txBox="1"/>
                <p:nvPr/>
              </p:nvSpPr>
              <p:spPr>
                <a:xfrm>
                  <a:off x="4115547" y="1541711"/>
                  <a:ext cx="555592"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2</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𝑡</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oMath>
                    </m:oMathPara>
                  </a14:m>
                  <a:endParaRPr lang="en-US" dirty="0"/>
                </a:p>
              </p:txBody>
            </p:sp>
          </mc:Choice>
          <mc:Fallback xmlns="">
            <p:sp>
              <p:nvSpPr>
                <p:cNvPr id="64" name="TextBox 63">
                  <a:extLst>
                    <a:ext uri="{FF2B5EF4-FFF2-40B4-BE49-F238E27FC236}">
                      <a16:creationId xmlns:a16="http://schemas.microsoft.com/office/drawing/2014/main" id="{E0C4C05E-EB10-B11C-7FBB-3AF4B18B9D21}"/>
                    </a:ext>
                  </a:extLst>
                </p:cNvPr>
                <p:cNvSpPr txBox="1">
                  <a:spLocks noRot="1" noChangeAspect="1" noMove="1" noResize="1" noEditPoints="1" noAdjustHandles="1" noChangeArrowheads="1" noChangeShapeType="1" noTextEdit="1"/>
                </p:cNvSpPr>
                <p:nvPr/>
              </p:nvSpPr>
              <p:spPr>
                <a:xfrm>
                  <a:off x="4115547" y="1541711"/>
                  <a:ext cx="555592" cy="266289"/>
                </a:xfrm>
                <a:prstGeom prst="rect">
                  <a:avLst/>
                </a:prstGeom>
                <a:blipFill>
                  <a:blip r:embed="rId8"/>
                  <a:stretch>
                    <a:fillRect r="-48889" b="-5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549EB89A-B6E9-02A5-3D86-B2D2DBD3F8B5}"/>
                    </a:ext>
                  </a:extLst>
                </p:cNvPr>
                <p:cNvSpPr txBox="1"/>
                <p:nvPr/>
              </p:nvSpPr>
              <p:spPr>
                <a:xfrm>
                  <a:off x="4394923" y="2792973"/>
                  <a:ext cx="61600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3</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𝑡</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oMath>
                    </m:oMathPara>
                  </a14:m>
                  <a:endParaRPr lang="en-US" dirty="0"/>
                </a:p>
              </p:txBody>
            </p:sp>
          </mc:Choice>
          <mc:Fallback xmlns="">
            <p:sp>
              <p:nvSpPr>
                <p:cNvPr id="65" name="TextBox 64">
                  <a:extLst>
                    <a:ext uri="{FF2B5EF4-FFF2-40B4-BE49-F238E27FC236}">
                      <a16:creationId xmlns:a16="http://schemas.microsoft.com/office/drawing/2014/main" id="{549EB89A-B6E9-02A5-3D86-B2D2DBD3F8B5}"/>
                    </a:ext>
                  </a:extLst>
                </p:cNvPr>
                <p:cNvSpPr txBox="1">
                  <a:spLocks noRot="1" noChangeAspect="1" noMove="1" noResize="1" noEditPoints="1" noAdjustHandles="1" noChangeArrowheads="1" noChangeShapeType="1" noTextEdit="1"/>
                </p:cNvSpPr>
                <p:nvPr/>
              </p:nvSpPr>
              <p:spPr>
                <a:xfrm>
                  <a:off x="4394923" y="2792973"/>
                  <a:ext cx="616000" cy="266289"/>
                </a:xfrm>
                <a:prstGeom prst="rect">
                  <a:avLst/>
                </a:prstGeom>
                <a:blipFill>
                  <a:blip r:embed="rId9"/>
                  <a:stretch>
                    <a:fillRect r="-34000" b="-5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BF74CE4A-22F5-EEB6-6C19-523E96E941A6}"/>
                    </a:ext>
                  </a:extLst>
                </p:cNvPr>
                <p:cNvSpPr txBox="1"/>
                <p:nvPr/>
              </p:nvSpPr>
              <p:spPr>
                <a:xfrm>
                  <a:off x="2065449" y="3385435"/>
                  <a:ext cx="70240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smtClean="0">
                                <a:latin typeface="Cambria Math" panose="02040503050406030204" pitchFamily="18" charset="0"/>
                              </a:rPr>
                              <m:t>𝒑</m:t>
                            </m:r>
                          </m:e>
                          <m:sub>
                            <m:r>
                              <a:rPr lang="en-US" altLang="zh-CN" b="0" i="1" smtClean="0">
                                <a:latin typeface="Cambria Math" panose="02040503050406030204" pitchFamily="18" charset="0"/>
                              </a:rPr>
                              <m:t>4</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𝑡</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oMath>
                    </m:oMathPara>
                  </a14:m>
                  <a:endParaRPr lang="en-US" dirty="0"/>
                </a:p>
              </p:txBody>
            </p:sp>
          </mc:Choice>
          <mc:Fallback xmlns="">
            <p:sp>
              <p:nvSpPr>
                <p:cNvPr id="66" name="TextBox 65">
                  <a:extLst>
                    <a:ext uri="{FF2B5EF4-FFF2-40B4-BE49-F238E27FC236}">
                      <a16:creationId xmlns:a16="http://schemas.microsoft.com/office/drawing/2014/main" id="{BF74CE4A-22F5-EEB6-6C19-523E96E941A6}"/>
                    </a:ext>
                  </a:extLst>
                </p:cNvPr>
                <p:cNvSpPr txBox="1">
                  <a:spLocks noRot="1" noChangeAspect="1" noMove="1" noResize="1" noEditPoints="1" noAdjustHandles="1" noChangeArrowheads="1" noChangeShapeType="1" noTextEdit="1"/>
                </p:cNvSpPr>
                <p:nvPr/>
              </p:nvSpPr>
              <p:spPr>
                <a:xfrm>
                  <a:off x="2065449" y="3385435"/>
                  <a:ext cx="702400" cy="266289"/>
                </a:xfrm>
                <a:prstGeom prst="rect">
                  <a:avLst/>
                </a:prstGeom>
                <a:blipFill>
                  <a:blip r:embed="rId10"/>
                  <a:stretch>
                    <a:fillRect r="-19643" b="-5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93D5F5D6-A946-1D7F-2E63-DE4008A5FD8C}"/>
                    </a:ext>
                  </a:extLst>
                </p:cNvPr>
                <p:cNvSpPr txBox="1"/>
                <p:nvPr/>
              </p:nvSpPr>
              <p:spPr>
                <a:xfrm>
                  <a:off x="2529310" y="2351622"/>
                  <a:ext cx="37831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a:latin typeface="Cambria Math" panose="02040503050406030204" pitchFamily="18" charset="0"/>
                              </a:rPr>
                              <m:t>𝒐</m:t>
                            </m:r>
                          </m:e>
                          <m:sub>
                            <m:r>
                              <a:rPr lang="en-US" altLang="zh-CN" b="0" i="1" smtClean="0">
                                <a:latin typeface="Cambria Math" panose="02040503050406030204" pitchFamily="18" charset="0"/>
                              </a:rPr>
                              <m:t>1</m:t>
                            </m:r>
                          </m:sub>
                        </m:sSub>
                      </m:oMath>
                    </m:oMathPara>
                  </a14:m>
                  <a:endParaRPr lang="en-US" dirty="0"/>
                </a:p>
              </p:txBody>
            </p:sp>
          </mc:Choice>
          <mc:Fallback xmlns="">
            <p:sp>
              <p:nvSpPr>
                <p:cNvPr id="67" name="TextBox 66">
                  <a:extLst>
                    <a:ext uri="{FF2B5EF4-FFF2-40B4-BE49-F238E27FC236}">
                      <a16:creationId xmlns:a16="http://schemas.microsoft.com/office/drawing/2014/main" id="{93D5F5D6-A946-1D7F-2E63-DE4008A5FD8C}"/>
                    </a:ext>
                  </a:extLst>
                </p:cNvPr>
                <p:cNvSpPr txBox="1">
                  <a:spLocks noRot="1" noChangeAspect="1" noMove="1" noResize="1" noEditPoints="1" noAdjustHandles="1" noChangeArrowheads="1" noChangeShapeType="1" noTextEdit="1"/>
                </p:cNvSpPr>
                <p:nvPr/>
              </p:nvSpPr>
              <p:spPr>
                <a:xfrm>
                  <a:off x="2529310" y="2351622"/>
                  <a:ext cx="378310" cy="266289"/>
                </a:xfrm>
                <a:prstGeom prst="rect">
                  <a:avLst/>
                </a:prstGeom>
                <a:blipFill>
                  <a:blip r:embed="rId11"/>
                  <a:stretch>
                    <a:fillRect b="-380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19589875-4433-98FF-91FD-03F48D3B0F07}"/>
                    </a:ext>
                  </a:extLst>
                </p:cNvPr>
                <p:cNvSpPr txBox="1"/>
                <p:nvPr/>
              </p:nvSpPr>
              <p:spPr>
                <a:xfrm>
                  <a:off x="2934991" y="2187544"/>
                  <a:ext cx="1080449"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a:latin typeface="Cambria Math" panose="02040503050406030204" pitchFamily="18" charset="0"/>
                              </a:rPr>
                              <m:t>𝒐</m:t>
                            </m:r>
                          </m:e>
                          <m:sub>
                            <m:r>
                              <a:rPr lang="en-US" altLang="zh-CN" b="0" i="1" smtClean="0">
                                <a:latin typeface="Cambria Math" panose="02040503050406030204" pitchFamily="18" charset="0"/>
                              </a:rPr>
                              <m:t>2</m:t>
                            </m:r>
                          </m:sub>
                        </m:sSub>
                      </m:oMath>
                    </m:oMathPara>
                  </a14:m>
                  <a:endParaRPr lang="en-US" dirty="0"/>
                </a:p>
              </p:txBody>
            </p:sp>
          </mc:Choice>
          <mc:Fallback xmlns="">
            <p:sp>
              <p:nvSpPr>
                <p:cNvPr id="68" name="TextBox 67">
                  <a:extLst>
                    <a:ext uri="{FF2B5EF4-FFF2-40B4-BE49-F238E27FC236}">
                      <a16:creationId xmlns:a16="http://schemas.microsoft.com/office/drawing/2014/main" id="{19589875-4433-98FF-91FD-03F48D3B0F07}"/>
                    </a:ext>
                  </a:extLst>
                </p:cNvPr>
                <p:cNvSpPr txBox="1">
                  <a:spLocks noRot="1" noChangeAspect="1" noMove="1" noResize="1" noEditPoints="1" noAdjustHandles="1" noChangeArrowheads="1" noChangeShapeType="1" noTextEdit="1"/>
                </p:cNvSpPr>
                <p:nvPr/>
              </p:nvSpPr>
              <p:spPr>
                <a:xfrm>
                  <a:off x="2934991" y="2187544"/>
                  <a:ext cx="1080449" cy="266289"/>
                </a:xfrm>
                <a:prstGeom prst="rect">
                  <a:avLst/>
                </a:prstGeom>
                <a:blipFill>
                  <a:blip r:embed="rId12"/>
                  <a:stretch>
                    <a:fillRect b="-380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B1CD1888-CF08-6CB3-ECD6-27327E73A7AC}"/>
                    </a:ext>
                  </a:extLst>
                </p:cNvPr>
                <p:cNvSpPr txBox="1"/>
                <p:nvPr/>
              </p:nvSpPr>
              <p:spPr>
                <a:xfrm>
                  <a:off x="3149747" y="2743621"/>
                  <a:ext cx="1080449"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a:latin typeface="Cambria Math" panose="02040503050406030204" pitchFamily="18" charset="0"/>
                              </a:rPr>
                              <m:t>𝒐</m:t>
                            </m:r>
                          </m:e>
                          <m:sub>
                            <m:r>
                              <a:rPr lang="en-US" altLang="zh-CN" b="0" i="1" smtClean="0">
                                <a:latin typeface="Cambria Math" panose="02040503050406030204" pitchFamily="18" charset="0"/>
                              </a:rPr>
                              <m:t>3</m:t>
                            </m:r>
                          </m:sub>
                        </m:sSub>
                      </m:oMath>
                    </m:oMathPara>
                  </a14:m>
                  <a:endParaRPr lang="en-US" dirty="0"/>
                </a:p>
              </p:txBody>
            </p:sp>
          </mc:Choice>
          <mc:Fallback xmlns="">
            <p:sp>
              <p:nvSpPr>
                <p:cNvPr id="69" name="TextBox 68">
                  <a:extLst>
                    <a:ext uri="{FF2B5EF4-FFF2-40B4-BE49-F238E27FC236}">
                      <a16:creationId xmlns:a16="http://schemas.microsoft.com/office/drawing/2014/main" id="{B1CD1888-CF08-6CB3-ECD6-27327E73A7AC}"/>
                    </a:ext>
                  </a:extLst>
                </p:cNvPr>
                <p:cNvSpPr txBox="1">
                  <a:spLocks noRot="1" noChangeAspect="1" noMove="1" noResize="1" noEditPoints="1" noAdjustHandles="1" noChangeArrowheads="1" noChangeShapeType="1" noTextEdit="1"/>
                </p:cNvSpPr>
                <p:nvPr/>
              </p:nvSpPr>
              <p:spPr>
                <a:xfrm>
                  <a:off x="3149747" y="2743621"/>
                  <a:ext cx="1080449" cy="266289"/>
                </a:xfrm>
                <a:prstGeom prst="rect">
                  <a:avLst/>
                </a:prstGeom>
                <a:blipFill>
                  <a:blip r:embed="rId13"/>
                  <a:stretch>
                    <a:fillRect b="-31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D49C60D2-2DDA-3D87-1F00-91D517949C92}"/>
                    </a:ext>
                  </a:extLst>
                </p:cNvPr>
                <p:cNvSpPr txBox="1"/>
                <p:nvPr/>
              </p:nvSpPr>
              <p:spPr>
                <a:xfrm>
                  <a:off x="2199270" y="2792279"/>
                  <a:ext cx="1080449"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1" i="1">
                                <a:latin typeface="Cambria Math" panose="02040503050406030204" pitchFamily="18" charset="0"/>
                              </a:rPr>
                              <m:t>𝒐</m:t>
                            </m:r>
                          </m:e>
                          <m:sub>
                            <m:r>
                              <a:rPr lang="en-US" altLang="zh-CN" b="0" i="1" smtClean="0">
                                <a:latin typeface="Cambria Math" panose="02040503050406030204" pitchFamily="18" charset="0"/>
                              </a:rPr>
                              <m:t>4</m:t>
                            </m:r>
                          </m:sub>
                        </m:sSub>
                      </m:oMath>
                    </m:oMathPara>
                  </a14:m>
                  <a:endParaRPr lang="en-US" dirty="0"/>
                </a:p>
              </p:txBody>
            </p:sp>
          </mc:Choice>
          <mc:Fallback xmlns="">
            <p:sp>
              <p:nvSpPr>
                <p:cNvPr id="70" name="TextBox 69">
                  <a:extLst>
                    <a:ext uri="{FF2B5EF4-FFF2-40B4-BE49-F238E27FC236}">
                      <a16:creationId xmlns:a16="http://schemas.microsoft.com/office/drawing/2014/main" id="{D49C60D2-2DDA-3D87-1F00-91D517949C92}"/>
                    </a:ext>
                  </a:extLst>
                </p:cNvPr>
                <p:cNvSpPr txBox="1">
                  <a:spLocks noRot="1" noChangeAspect="1" noMove="1" noResize="1" noEditPoints="1" noAdjustHandles="1" noChangeArrowheads="1" noChangeShapeType="1" noTextEdit="1"/>
                </p:cNvSpPr>
                <p:nvPr/>
              </p:nvSpPr>
              <p:spPr>
                <a:xfrm>
                  <a:off x="2199270" y="2792279"/>
                  <a:ext cx="1080449" cy="266289"/>
                </a:xfrm>
                <a:prstGeom prst="rect">
                  <a:avLst/>
                </a:prstGeom>
                <a:blipFill>
                  <a:blip r:embed="rId14"/>
                  <a:stretch>
                    <a:fillRect b="-36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AA5DB1AB-2EF5-0FFC-33E6-83D30012A2F6}"/>
                    </a:ext>
                  </a:extLst>
                </p:cNvPr>
                <p:cNvSpPr txBox="1"/>
                <p:nvPr/>
              </p:nvSpPr>
              <p:spPr>
                <a:xfrm>
                  <a:off x="2074738" y="2238685"/>
                  <a:ext cx="37831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𝑘</m:t>
                            </m:r>
                          </m:e>
                          <m:sub>
                            <m:r>
                              <a:rPr lang="en-US" altLang="zh-CN" b="0" i="1" smtClean="0">
                                <a:latin typeface="Cambria Math" panose="02040503050406030204" pitchFamily="18" charset="0"/>
                              </a:rPr>
                              <m:t>1</m:t>
                            </m:r>
                          </m:sub>
                        </m:sSub>
                      </m:oMath>
                    </m:oMathPara>
                  </a14:m>
                  <a:endParaRPr lang="en-US" dirty="0"/>
                </a:p>
              </p:txBody>
            </p:sp>
          </mc:Choice>
          <mc:Fallback xmlns="">
            <p:sp>
              <p:nvSpPr>
                <p:cNvPr id="86" name="TextBox 85">
                  <a:extLst>
                    <a:ext uri="{FF2B5EF4-FFF2-40B4-BE49-F238E27FC236}">
                      <a16:creationId xmlns:a16="http://schemas.microsoft.com/office/drawing/2014/main" id="{AA5DB1AB-2EF5-0FFC-33E6-83D30012A2F6}"/>
                    </a:ext>
                  </a:extLst>
                </p:cNvPr>
                <p:cNvSpPr txBox="1">
                  <a:spLocks noRot="1" noChangeAspect="1" noMove="1" noResize="1" noEditPoints="1" noAdjustHandles="1" noChangeArrowheads="1" noChangeShapeType="1" noTextEdit="1"/>
                </p:cNvSpPr>
                <p:nvPr/>
              </p:nvSpPr>
              <p:spPr>
                <a:xfrm>
                  <a:off x="2074738" y="2238685"/>
                  <a:ext cx="378310" cy="266289"/>
                </a:xfrm>
                <a:prstGeom prst="rect">
                  <a:avLst/>
                </a:prstGeom>
                <a:blipFill>
                  <a:blip r:embed="rId15"/>
                  <a:stretch>
                    <a:fillRect b="-31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2447F65C-BF0C-C073-532C-43F46D71C2EB}"/>
                    </a:ext>
                  </a:extLst>
                </p:cNvPr>
                <p:cNvSpPr txBox="1"/>
                <p:nvPr/>
              </p:nvSpPr>
              <p:spPr>
                <a:xfrm>
                  <a:off x="3259959" y="1741037"/>
                  <a:ext cx="37831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𝑘</m:t>
                            </m:r>
                          </m:e>
                          <m:sub>
                            <m:r>
                              <a:rPr lang="en-US" altLang="zh-CN" b="0" i="1" smtClean="0">
                                <a:latin typeface="Cambria Math" panose="02040503050406030204" pitchFamily="18" charset="0"/>
                              </a:rPr>
                              <m:t>2</m:t>
                            </m:r>
                          </m:sub>
                        </m:sSub>
                      </m:oMath>
                    </m:oMathPara>
                  </a14:m>
                  <a:endParaRPr lang="en-US" dirty="0"/>
                </a:p>
              </p:txBody>
            </p:sp>
          </mc:Choice>
          <mc:Fallback xmlns="">
            <p:sp>
              <p:nvSpPr>
                <p:cNvPr id="87" name="TextBox 86">
                  <a:extLst>
                    <a:ext uri="{FF2B5EF4-FFF2-40B4-BE49-F238E27FC236}">
                      <a16:creationId xmlns:a16="http://schemas.microsoft.com/office/drawing/2014/main" id="{2447F65C-BF0C-C073-532C-43F46D71C2EB}"/>
                    </a:ext>
                  </a:extLst>
                </p:cNvPr>
                <p:cNvSpPr txBox="1">
                  <a:spLocks noRot="1" noChangeAspect="1" noMove="1" noResize="1" noEditPoints="1" noAdjustHandles="1" noChangeArrowheads="1" noChangeShapeType="1" noTextEdit="1"/>
                </p:cNvSpPr>
                <p:nvPr/>
              </p:nvSpPr>
              <p:spPr>
                <a:xfrm>
                  <a:off x="3259959" y="1741037"/>
                  <a:ext cx="378310" cy="266289"/>
                </a:xfrm>
                <a:prstGeom prst="rect">
                  <a:avLst/>
                </a:prstGeom>
                <a:blipFill>
                  <a:blip r:embed="rId16"/>
                  <a:stretch>
                    <a:fillRect b="-380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EFDBDDB6-149B-BEB1-2A4F-5B35554CE9E8}"/>
                    </a:ext>
                  </a:extLst>
                </p:cNvPr>
                <p:cNvSpPr txBox="1"/>
                <p:nvPr/>
              </p:nvSpPr>
              <p:spPr>
                <a:xfrm>
                  <a:off x="3671982" y="2416239"/>
                  <a:ext cx="37831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𝑘</m:t>
                            </m:r>
                          </m:e>
                          <m:sub>
                            <m:r>
                              <a:rPr lang="en-US" altLang="zh-CN" b="0" i="1" smtClean="0">
                                <a:latin typeface="Cambria Math" panose="02040503050406030204" pitchFamily="18" charset="0"/>
                              </a:rPr>
                              <m:t>3</m:t>
                            </m:r>
                          </m:sub>
                        </m:sSub>
                      </m:oMath>
                    </m:oMathPara>
                  </a14:m>
                  <a:endParaRPr lang="en-US" dirty="0"/>
                </a:p>
              </p:txBody>
            </p:sp>
          </mc:Choice>
          <mc:Fallback xmlns="">
            <p:sp>
              <p:nvSpPr>
                <p:cNvPr id="88" name="TextBox 87">
                  <a:extLst>
                    <a:ext uri="{FF2B5EF4-FFF2-40B4-BE49-F238E27FC236}">
                      <a16:creationId xmlns:a16="http://schemas.microsoft.com/office/drawing/2014/main" id="{EFDBDDB6-149B-BEB1-2A4F-5B35554CE9E8}"/>
                    </a:ext>
                  </a:extLst>
                </p:cNvPr>
                <p:cNvSpPr txBox="1">
                  <a:spLocks noRot="1" noChangeAspect="1" noMove="1" noResize="1" noEditPoints="1" noAdjustHandles="1" noChangeArrowheads="1" noChangeShapeType="1" noTextEdit="1"/>
                </p:cNvSpPr>
                <p:nvPr/>
              </p:nvSpPr>
              <p:spPr>
                <a:xfrm>
                  <a:off x="3671982" y="2416239"/>
                  <a:ext cx="378310" cy="266289"/>
                </a:xfrm>
                <a:prstGeom prst="rect">
                  <a:avLst/>
                </a:prstGeom>
                <a:blipFill>
                  <a:blip r:embed="rId17"/>
                  <a:stretch>
                    <a:fillRect b="-31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9" name="TextBox 88">
                  <a:extLst>
                    <a:ext uri="{FF2B5EF4-FFF2-40B4-BE49-F238E27FC236}">
                      <a16:creationId xmlns:a16="http://schemas.microsoft.com/office/drawing/2014/main" id="{37D6C99A-58E0-44E0-5038-48E183D65A2F}"/>
                    </a:ext>
                  </a:extLst>
                </p:cNvPr>
                <p:cNvSpPr txBox="1"/>
                <p:nvPr/>
              </p:nvSpPr>
              <p:spPr>
                <a:xfrm>
                  <a:off x="2424859" y="2961451"/>
                  <a:ext cx="378310" cy="2662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𝑘</m:t>
                            </m:r>
                          </m:e>
                          <m:sub>
                            <m:r>
                              <a:rPr lang="en-US" altLang="zh-CN" b="0" i="1" smtClean="0">
                                <a:latin typeface="Cambria Math" panose="02040503050406030204" pitchFamily="18" charset="0"/>
                              </a:rPr>
                              <m:t>4</m:t>
                            </m:r>
                          </m:sub>
                        </m:sSub>
                      </m:oMath>
                    </m:oMathPara>
                  </a14:m>
                  <a:endParaRPr lang="en-US" dirty="0"/>
                </a:p>
              </p:txBody>
            </p:sp>
          </mc:Choice>
          <mc:Fallback xmlns="">
            <p:sp>
              <p:nvSpPr>
                <p:cNvPr id="89" name="TextBox 88">
                  <a:extLst>
                    <a:ext uri="{FF2B5EF4-FFF2-40B4-BE49-F238E27FC236}">
                      <a16:creationId xmlns:a16="http://schemas.microsoft.com/office/drawing/2014/main" id="{37D6C99A-58E0-44E0-5038-48E183D65A2F}"/>
                    </a:ext>
                  </a:extLst>
                </p:cNvPr>
                <p:cNvSpPr txBox="1">
                  <a:spLocks noRot="1" noChangeAspect="1" noMove="1" noResize="1" noEditPoints="1" noAdjustHandles="1" noChangeArrowheads="1" noChangeShapeType="1" noTextEdit="1"/>
                </p:cNvSpPr>
                <p:nvPr/>
              </p:nvSpPr>
              <p:spPr>
                <a:xfrm>
                  <a:off x="2424859" y="2961451"/>
                  <a:ext cx="378310" cy="266289"/>
                </a:xfrm>
                <a:prstGeom prst="rect">
                  <a:avLst/>
                </a:prstGeom>
                <a:blipFill>
                  <a:blip r:embed="rId18"/>
                  <a:stretch>
                    <a:fillRect b="-38095"/>
                  </a:stretch>
                </a:blipFill>
              </p:spPr>
              <p:txBody>
                <a:bodyPr/>
                <a:lstStyle/>
                <a:p>
                  <a:r>
                    <a:rPr lang="en-US">
                      <a:noFill/>
                    </a:rPr>
                    <a:t> </a:t>
                  </a:r>
                </a:p>
              </p:txBody>
            </p:sp>
          </mc:Fallback>
        </mc:AlternateContent>
      </p:grpSp>
      <p:grpSp>
        <p:nvGrpSpPr>
          <p:cNvPr id="175" name="Group 174">
            <a:extLst>
              <a:ext uri="{FF2B5EF4-FFF2-40B4-BE49-F238E27FC236}">
                <a16:creationId xmlns:a16="http://schemas.microsoft.com/office/drawing/2014/main" id="{D82ACC2F-221C-F8A0-3942-0541962A97B6}"/>
              </a:ext>
            </a:extLst>
          </p:cNvPr>
          <p:cNvGrpSpPr/>
          <p:nvPr/>
        </p:nvGrpSpPr>
        <p:grpSpPr>
          <a:xfrm>
            <a:off x="4607414" y="2555570"/>
            <a:ext cx="3726404" cy="842645"/>
            <a:chOff x="7223440" y="349047"/>
            <a:chExt cx="4604317" cy="1041166"/>
          </a:xfrm>
        </p:grpSpPr>
        <p:grpSp>
          <p:nvGrpSpPr>
            <p:cNvPr id="28" name="Group 27">
              <a:extLst>
                <a:ext uri="{FF2B5EF4-FFF2-40B4-BE49-F238E27FC236}">
                  <a16:creationId xmlns:a16="http://schemas.microsoft.com/office/drawing/2014/main" id="{BF314A83-9A83-EC5B-F60E-6043263D2640}"/>
                </a:ext>
              </a:extLst>
            </p:cNvPr>
            <p:cNvGrpSpPr/>
            <p:nvPr/>
          </p:nvGrpSpPr>
          <p:grpSpPr>
            <a:xfrm rot="21441395">
              <a:off x="7223440" y="375668"/>
              <a:ext cx="1477621" cy="1014545"/>
              <a:chOff x="951979" y="1021259"/>
              <a:chExt cx="4058944" cy="2786898"/>
            </a:xfrm>
          </p:grpSpPr>
          <p:sp>
            <p:nvSpPr>
              <p:cNvPr id="41" name="Isosceles Triangle 5">
                <a:extLst>
                  <a:ext uri="{FF2B5EF4-FFF2-40B4-BE49-F238E27FC236}">
                    <a16:creationId xmlns:a16="http://schemas.microsoft.com/office/drawing/2014/main" id="{9AB392FE-E38D-02B6-33E2-E79ABEC35924}"/>
                  </a:ext>
                </a:extLst>
              </p:cNvPr>
              <p:cNvSpPr/>
              <p:nvPr/>
            </p:nvSpPr>
            <p:spPr>
              <a:xfrm>
                <a:off x="951979" y="1021259"/>
                <a:ext cx="3502768" cy="2244146"/>
              </a:xfrm>
              <a:prstGeom prst="triangle">
                <a:avLst>
                  <a:gd name="adj" fmla="val 71017"/>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a:p>
            </p:txBody>
          </p:sp>
          <p:sp>
            <p:nvSpPr>
              <p:cNvPr id="42" name="Oval 41">
                <a:extLst>
                  <a:ext uri="{FF2B5EF4-FFF2-40B4-BE49-F238E27FC236}">
                    <a16:creationId xmlns:a16="http://schemas.microsoft.com/office/drawing/2014/main" id="{DC284A68-7F97-FDE3-CAC2-87F823F6A5A7}"/>
                  </a:ext>
                </a:extLst>
              </p:cNvPr>
              <p:cNvSpPr/>
              <p:nvPr/>
            </p:nvSpPr>
            <p:spPr>
              <a:xfrm>
                <a:off x="1992976" y="1870234"/>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43" name="Oval 42">
                <a:extLst>
                  <a:ext uri="{FF2B5EF4-FFF2-40B4-BE49-F238E27FC236}">
                    <a16:creationId xmlns:a16="http://schemas.microsoft.com/office/drawing/2014/main" id="{165E8AE7-03FC-F1CF-6840-8632801509D1}"/>
                  </a:ext>
                </a:extLst>
              </p:cNvPr>
              <p:cNvSpPr/>
              <p:nvPr/>
            </p:nvSpPr>
            <p:spPr>
              <a:xfrm>
                <a:off x="3853266" y="173368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44" name="Oval 43">
                <a:extLst>
                  <a:ext uri="{FF2B5EF4-FFF2-40B4-BE49-F238E27FC236}">
                    <a16:creationId xmlns:a16="http://schemas.microsoft.com/office/drawing/2014/main" id="{9F2461C1-8FCB-4565-D1CE-86135A5FFD55}"/>
                  </a:ext>
                </a:extLst>
              </p:cNvPr>
              <p:cNvSpPr/>
              <p:nvPr/>
            </p:nvSpPr>
            <p:spPr>
              <a:xfrm>
                <a:off x="2727853" y="326540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45" name="Oval 44">
                <a:extLst>
                  <a:ext uri="{FF2B5EF4-FFF2-40B4-BE49-F238E27FC236}">
                    <a16:creationId xmlns:a16="http://schemas.microsoft.com/office/drawing/2014/main" id="{1DA5EC82-D62C-DBF0-835D-7CF785DE90EF}"/>
                  </a:ext>
                </a:extLst>
              </p:cNvPr>
              <p:cNvSpPr/>
              <p:nvPr/>
            </p:nvSpPr>
            <p:spPr>
              <a:xfrm>
                <a:off x="2573899" y="243109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46" name="Oval 45">
                <a:extLst>
                  <a:ext uri="{FF2B5EF4-FFF2-40B4-BE49-F238E27FC236}">
                    <a16:creationId xmlns:a16="http://schemas.microsoft.com/office/drawing/2014/main" id="{338F0F75-14F0-AEAE-5EC2-6C2DEDBDE6FA}"/>
                  </a:ext>
                </a:extLst>
              </p:cNvPr>
              <p:cNvSpPr/>
              <p:nvPr/>
            </p:nvSpPr>
            <p:spPr>
              <a:xfrm>
                <a:off x="3411099" y="2223272"/>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48" name="Oval 47">
                <a:extLst>
                  <a:ext uri="{FF2B5EF4-FFF2-40B4-BE49-F238E27FC236}">
                    <a16:creationId xmlns:a16="http://schemas.microsoft.com/office/drawing/2014/main" id="{C1BF938D-3624-A96C-85D6-50D05117B8E8}"/>
                  </a:ext>
                </a:extLst>
              </p:cNvPr>
              <p:cNvSpPr/>
              <p:nvPr/>
            </p:nvSpPr>
            <p:spPr>
              <a:xfrm>
                <a:off x="2864402" y="2903423"/>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49" name="Straight Arrow Connector 48">
                <a:extLst>
                  <a:ext uri="{FF2B5EF4-FFF2-40B4-BE49-F238E27FC236}">
                    <a16:creationId xmlns:a16="http://schemas.microsoft.com/office/drawing/2014/main" id="{651A3E82-FBBE-F919-1827-DD190F560170}"/>
                  </a:ext>
                </a:extLst>
              </p:cNvPr>
              <p:cNvCxnSpPr>
                <a:cxnSpLocks/>
                <a:endCxn id="45" idx="1"/>
              </p:cNvCxnSpPr>
              <p:nvPr/>
            </p:nvCxnSpPr>
            <p:spPr>
              <a:xfrm>
                <a:off x="2133424" y="2006783"/>
                <a:ext cx="449864" cy="433703"/>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71" name="Straight Arrow Connector 70">
                <a:extLst>
                  <a:ext uri="{FF2B5EF4-FFF2-40B4-BE49-F238E27FC236}">
                    <a16:creationId xmlns:a16="http://schemas.microsoft.com/office/drawing/2014/main" id="{5CF7FE66-F1D3-E5B7-55F0-5AC2BEDC3C09}"/>
                  </a:ext>
                </a:extLst>
              </p:cNvPr>
              <p:cNvCxnSpPr>
                <a:cxnSpLocks/>
                <a:endCxn id="46" idx="7"/>
              </p:cNvCxnSpPr>
              <p:nvPr/>
            </p:nvCxnSpPr>
            <p:spPr>
              <a:xfrm flipH="1">
                <a:off x="3465827" y="1870234"/>
                <a:ext cx="523987" cy="362428"/>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72" name="Straight Arrow Connector 71">
                <a:extLst>
                  <a:ext uri="{FF2B5EF4-FFF2-40B4-BE49-F238E27FC236}">
                    <a16:creationId xmlns:a16="http://schemas.microsoft.com/office/drawing/2014/main" id="{E100A065-F93C-C452-041A-EA4D713E6F0D}"/>
                  </a:ext>
                </a:extLst>
              </p:cNvPr>
              <p:cNvCxnSpPr>
                <a:cxnSpLocks/>
                <a:endCxn id="48" idx="4"/>
              </p:cNvCxnSpPr>
              <p:nvPr/>
            </p:nvCxnSpPr>
            <p:spPr>
              <a:xfrm flipV="1">
                <a:off x="2864402" y="2967540"/>
                <a:ext cx="32059" cy="434414"/>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sp>
            <p:nvSpPr>
              <p:cNvPr id="74" name="Oval 73">
                <a:extLst>
                  <a:ext uri="{FF2B5EF4-FFF2-40B4-BE49-F238E27FC236}">
                    <a16:creationId xmlns:a16="http://schemas.microsoft.com/office/drawing/2014/main" id="{9F90867D-BBB1-14A4-A61F-4928A509A014}"/>
                  </a:ext>
                </a:extLst>
              </p:cNvPr>
              <p:cNvSpPr/>
              <p:nvPr/>
            </p:nvSpPr>
            <p:spPr>
              <a:xfrm>
                <a:off x="4272456" y="2695463"/>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75" name="Oval 74">
                <a:extLst>
                  <a:ext uri="{FF2B5EF4-FFF2-40B4-BE49-F238E27FC236}">
                    <a16:creationId xmlns:a16="http://schemas.microsoft.com/office/drawing/2014/main" id="{F10C8FFC-3E80-B45A-C390-5E638DB6C3AD}"/>
                  </a:ext>
                </a:extLst>
              </p:cNvPr>
              <p:cNvSpPr/>
              <p:nvPr/>
            </p:nvSpPr>
            <p:spPr>
              <a:xfrm>
                <a:off x="3695762" y="279955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76" name="Straight Arrow Connector 75">
                <a:extLst>
                  <a:ext uri="{FF2B5EF4-FFF2-40B4-BE49-F238E27FC236}">
                    <a16:creationId xmlns:a16="http://schemas.microsoft.com/office/drawing/2014/main" id="{C9438E0C-1704-5A2D-A27A-754740CC90A5}"/>
                  </a:ext>
                </a:extLst>
              </p:cNvPr>
              <p:cNvCxnSpPr>
                <a:cxnSpLocks/>
                <a:endCxn id="75" idx="6"/>
              </p:cNvCxnSpPr>
              <p:nvPr/>
            </p:nvCxnSpPr>
            <p:spPr>
              <a:xfrm flipH="1">
                <a:off x="3759878" y="2831617"/>
                <a:ext cx="649126" cy="0"/>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3D9E95CE-C7D7-0500-35B5-490CD3FF4FB6}"/>
                      </a:ext>
                    </a:extLst>
                  </p:cNvPr>
                  <p:cNvSpPr txBox="1"/>
                  <p:nvPr/>
                </p:nvSpPr>
                <p:spPr>
                  <a:xfrm>
                    <a:off x="1090524" y="1733602"/>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i="1">
                                  <a:latin typeface="Cambria Math" panose="02040503050406030204" pitchFamily="18" charset="0"/>
                                </a:rPr>
                                <m:t>1</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77" name="TextBox 76">
                    <a:extLst>
                      <a:ext uri="{FF2B5EF4-FFF2-40B4-BE49-F238E27FC236}">
                        <a16:creationId xmlns:a16="http://schemas.microsoft.com/office/drawing/2014/main" id="{3D9E95CE-C7D7-0500-35B5-490CD3FF4FB6}"/>
                      </a:ext>
                    </a:extLst>
                  </p:cNvPr>
                  <p:cNvSpPr txBox="1">
                    <a:spLocks noRot="1" noChangeAspect="1" noMove="1" noResize="1" noEditPoints="1" noAdjustHandles="1" noChangeArrowheads="1" noChangeShapeType="1" noTextEdit="1"/>
                  </p:cNvSpPr>
                  <p:nvPr/>
                </p:nvSpPr>
                <p:spPr>
                  <a:xfrm>
                    <a:off x="1090524" y="1733602"/>
                    <a:ext cx="1080448" cy="422722"/>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6FFF34B8-8421-6251-459F-448E90ABEEAB}"/>
                      </a:ext>
                    </a:extLst>
                  </p:cNvPr>
                  <p:cNvSpPr txBox="1"/>
                  <p:nvPr/>
                </p:nvSpPr>
                <p:spPr>
                  <a:xfrm>
                    <a:off x="4115545" y="1541711"/>
                    <a:ext cx="555592"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78" name="TextBox 77">
                    <a:extLst>
                      <a:ext uri="{FF2B5EF4-FFF2-40B4-BE49-F238E27FC236}">
                        <a16:creationId xmlns:a16="http://schemas.microsoft.com/office/drawing/2014/main" id="{6FFF34B8-8421-6251-459F-448E90ABEEAB}"/>
                      </a:ext>
                    </a:extLst>
                  </p:cNvPr>
                  <p:cNvSpPr txBox="1">
                    <a:spLocks noRot="1" noChangeAspect="1" noMove="1" noResize="1" noEditPoints="1" noAdjustHandles="1" noChangeArrowheads="1" noChangeShapeType="1" noTextEdit="1"/>
                  </p:cNvSpPr>
                  <p:nvPr/>
                </p:nvSpPr>
                <p:spPr>
                  <a:xfrm>
                    <a:off x="4115545" y="1541711"/>
                    <a:ext cx="555592" cy="422722"/>
                  </a:xfrm>
                  <a:prstGeom prst="rect">
                    <a:avLst/>
                  </a:prstGeom>
                  <a:blipFill>
                    <a:blip r:embed="rId20"/>
                    <a:stretch>
                      <a:fillRect r="-46667"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CD45AB07-2CF6-A304-6421-DA9B49C8C8A9}"/>
                      </a:ext>
                    </a:extLst>
                  </p:cNvPr>
                  <p:cNvSpPr txBox="1"/>
                  <p:nvPr/>
                </p:nvSpPr>
                <p:spPr>
                  <a:xfrm>
                    <a:off x="4394923" y="2792971"/>
                    <a:ext cx="616000"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3</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79" name="TextBox 78">
                    <a:extLst>
                      <a:ext uri="{FF2B5EF4-FFF2-40B4-BE49-F238E27FC236}">
                        <a16:creationId xmlns:a16="http://schemas.microsoft.com/office/drawing/2014/main" id="{CD45AB07-2CF6-A304-6421-DA9B49C8C8A9}"/>
                      </a:ext>
                    </a:extLst>
                  </p:cNvPr>
                  <p:cNvSpPr txBox="1">
                    <a:spLocks noRot="1" noChangeAspect="1" noMove="1" noResize="1" noEditPoints="1" noAdjustHandles="1" noChangeArrowheads="1" noChangeShapeType="1" noTextEdit="1"/>
                  </p:cNvSpPr>
                  <p:nvPr/>
                </p:nvSpPr>
                <p:spPr>
                  <a:xfrm>
                    <a:off x="4394923" y="2792971"/>
                    <a:ext cx="616000" cy="422722"/>
                  </a:xfrm>
                  <a:prstGeom prst="rect">
                    <a:avLst/>
                  </a:prstGeom>
                  <a:blipFill>
                    <a:blip r:embed="rId21"/>
                    <a:stretch>
                      <a:fillRect r="-437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326F5B17-E56C-4017-66DF-4A545F261470}"/>
                      </a:ext>
                    </a:extLst>
                  </p:cNvPr>
                  <p:cNvSpPr txBox="1"/>
                  <p:nvPr/>
                </p:nvSpPr>
                <p:spPr>
                  <a:xfrm>
                    <a:off x="2131710" y="3385435"/>
                    <a:ext cx="702397"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4</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80" name="TextBox 79">
                    <a:extLst>
                      <a:ext uri="{FF2B5EF4-FFF2-40B4-BE49-F238E27FC236}">
                        <a16:creationId xmlns:a16="http://schemas.microsoft.com/office/drawing/2014/main" id="{326F5B17-E56C-4017-66DF-4A545F261470}"/>
                      </a:ext>
                    </a:extLst>
                  </p:cNvPr>
                  <p:cNvSpPr txBox="1">
                    <a:spLocks noRot="1" noChangeAspect="1" noMove="1" noResize="1" noEditPoints="1" noAdjustHandles="1" noChangeArrowheads="1" noChangeShapeType="1" noTextEdit="1"/>
                  </p:cNvSpPr>
                  <p:nvPr/>
                </p:nvSpPr>
                <p:spPr>
                  <a:xfrm>
                    <a:off x="2131710" y="3385435"/>
                    <a:ext cx="702397" cy="422722"/>
                  </a:xfrm>
                  <a:prstGeom prst="rect">
                    <a:avLst/>
                  </a:prstGeom>
                  <a:blipFill>
                    <a:blip r:embed="rId22"/>
                    <a:stretch>
                      <a:fillRect r="-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50823F16-F82C-3D3C-115B-3806F2C7FAB8}"/>
                      </a:ext>
                    </a:extLst>
                  </p:cNvPr>
                  <p:cNvSpPr txBox="1"/>
                  <p:nvPr/>
                </p:nvSpPr>
                <p:spPr>
                  <a:xfrm>
                    <a:off x="2529311" y="235162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81" name="TextBox 80">
                    <a:extLst>
                      <a:ext uri="{FF2B5EF4-FFF2-40B4-BE49-F238E27FC236}">
                        <a16:creationId xmlns:a16="http://schemas.microsoft.com/office/drawing/2014/main" id="{50823F16-F82C-3D3C-115B-3806F2C7FAB8}"/>
                      </a:ext>
                    </a:extLst>
                  </p:cNvPr>
                  <p:cNvSpPr txBox="1">
                    <a:spLocks noRot="1" noChangeAspect="1" noMove="1" noResize="1" noEditPoints="1" noAdjustHandles="1" noChangeArrowheads="1" noChangeShapeType="1" noTextEdit="1"/>
                  </p:cNvSpPr>
                  <p:nvPr/>
                </p:nvSpPr>
                <p:spPr>
                  <a:xfrm>
                    <a:off x="2529311" y="2351623"/>
                    <a:ext cx="378309" cy="422722"/>
                  </a:xfrm>
                  <a:prstGeom prst="rect">
                    <a:avLst/>
                  </a:prstGeom>
                  <a:blipFill>
                    <a:blip r:embed="rId23"/>
                    <a:stretch>
                      <a:fillRect r="-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3283A92E-6C06-D46C-1047-05E9D68BE6B4}"/>
                      </a:ext>
                    </a:extLst>
                  </p:cNvPr>
                  <p:cNvSpPr txBox="1"/>
                  <p:nvPr/>
                </p:nvSpPr>
                <p:spPr>
                  <a:xfrm>
                    <a:off x="2934993" y="218754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82" name="TextBox 81">
                    <a:extLst>
                      <a:ext uri="{FF2B5EF4-FFF2-40B4-BE49-F238E27FC236}">
                        <a16:creationId xmlns:a16="http://schemas.microsoft.com/office/drawing/2014/main" id="{3283A92E-6C06-D46C-1047-05E9D68BE6B4}"/>
                      </a:ext>
                    </a:extLst>
                  </p:cNvPr>
                  <p:cNvSpPr txBox="1">
                    <a:spLocks noRot="1" noChangeAspect="1" noMove="1" noResize="1" noEditPoints="1" noAdjustHandles="1" noChangeArrowheads="1" noChangeShapeType="1" noTextEdit="1"/>
                  </p:cNvSpPr>
                  <p:nvPr/>
                </p:nvSpPr>
                <p:spPr>
                  <a:xfrm>
                    <a:off x="2934993" y="2187543"/>
                    <a:ext cx="1080448" cy="422722"/>
                  </a:xfrm>
                  <a:prstGeom prst="rect">
                    <a:avLst/>
                  </a:prstGeom>
                  <a:blipFill>
                    <a:blip r:embed="rId2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21D73D6C-2C20-BB65-D6DA-E2871ABEB1B2}"/>
                      </a:ext>
                    </a:extLst>
                  </p:cNvPr>
                  <p:cNvSpPr txBox="1"/>
                  <p:nvPr/>
                </p:nvSpPr>
                <p:spPr>
                  <a:xfrm>
                    <a:off x="3149747" y="274362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83" name="TextBox 82">
                    <a:extLst>
                      <a:ext uri="{FF2B5EF4-FFF2-40B4-BE49-F238E27FC236}">
                        <a16:creationId xmlns:a16="http://schemas.microsoft.com/office/drawing/2014/main" id="{21D73D6C-2C20-BB65-D6DA-E2871ABEB1B2}"/>
                      </a:ext>
                    </a:extLst>
                  </p:cNvPr>
                  <p:cNvSpPr txBox="1">
                    <a:spLocks noRot="1" noChangeAspect="1" noMove="1" noResize="1" noEditPoints="1" noAdjustHandles="1" noChangeArrowheads="1" noChangeShapeType="1" noTextEdit="1"/>
                  </p:cNvSpPr>
                  <p:nvPr/>
                </p:nvSpPr>
                <p:spPr>
                  <a:xfrm>
                    <a:off x="3149747" y="2743623"/>
                    <a:ext cx="1080448" cy="422722"/>
                  </a:xfrm>
                  <a:prstGeom prst="rect">
                    <a:avLst/>
                  </a:prstGeom>
                  <a:blipFill>
                    <a:blip r:embed="rId2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449C8D95-AD04-F98B-E628-225B679AD1C0}"/>
                      </a:ext>
                    </a:extLst>
                  </p:cNvPr>
                  <p:cNvSpPr txBox="1"/>
                  <p:nvPr/>
                </p:nvSpPr>
                <p:spPr>
                  <a:xfrm>
                    <a:off x="2199271" y="2792280"/>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84" name="TextBox 83">
                    <a:extLst>
                      <a:ext uri="{FF2B5EF4-FFF2-40B4-BE49-F238E27FC236}">
                        <a16:creationId xmlns:a16="http://schemas.microsoft.com/office/drawing/2014/main" id="{449C8D95-AD04-F98B-E628-225B679AD1C0}"/>
                      </a:ext>
                    </a:extLst>
                  </p:cNvPr>
                  <p:cNvSpPr txBox="1">
                    <a:spLocks noRot="1" noChangeAspect="1" noMove="1" noResize="1" noEditPoints="1" noAdjustHandles="1" noChangeArrowheads="1" noChangeShapeType="1" noTextEdit="1"/>
                  </p:cNvSpPr>
                  <p:nvPr/>
                </p:nvSpPr>
                <p:spPr>
                  <a:xfrm>
                    <a:off x="2199271" y="2792280"/>
                    <a:ext cx="1080448" cy="422722"/>
                  </a:xfrm>
                  <a:prstGeom prst="rect">
                    <a:avLst/>
                  </a:prstGeom>
                  <a:blipFill>
                    <a:blip r:embed="rId2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41417826-6693-9564-8A94-5C465A7954C2}"/>
                      </a:ext>
                    </a:extLst>
                  </p:cNvPr>
                  <p:cNvSpPr txBox="1"/>
                  <p:nvPr/>
                </p:nvSpPr>
                <p:spPr>
                  <a:xfrm>
                    <a:off x="2074738" y="2238685"/>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85" name="TextBox 84">
                    <a:extLst>
                      <a:ext uri="{FF2B5EF4-FFF2-40B4-BE49-F238E27FC236}">
                        <a16:creationId xmlns:a16="http://schemas.microsoft.com/office/drawing/2014/main" id="{41417826-6693-9564-8A94-5C465A7954C2}"/>
                      </a:ext>
                    </a:extLst>
                  </p:cNvPr>
                  <p:cNvSpPr txBox="1">
                    <a:spLocks noRot="1" noChangeAspect="1" noMove="1" noResize="1" noEditPoints="1" noAdjustHandles="1" noChangeArrowheads="1" noChangeShapeType="1" noTextEdit="1"/>
                  </p:cNvSpPr>
                  <p:nvPr/>
                </p:nvSpPr>
                <p:spPr>
                  <a:xfrm>
                    <a:off x="2074738" y="2238685"/>
                    <a:ext cx="378309" cy="422722"/>
                  </a:xfrm>
                  <a:prstGeom prst="rect">
                    <a:avLst/>
                  </a:prstGeom>
                  <a:blipFill>
                    <a:blip r:embed="rId27"/>
                    <a:stretch>
                      <a:fillRect r="-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EEDAF364-3E06-726E-9492-CA468AB179DF}"/>
                      </a:ext>
                    </a:extLst>
                  </p:cNvPr>
                  <p:cNvSpPr txBox="1"/>
                  <p:nvPr/>
                </p:nvSpPr>
                <p:spPr>
                  <a:xfrm>
                    <a:off x="3259960" y="1741038"/>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90" name="TextBox 89">
                    <a:extLst>
                      <a:ext uri="{FF2B5EF4-FFF2-40B4-BE49-F238E27FC236}">
                        <a16:creationId xmlns:a16="http://schemas.microsoft.com/office/drawing/2014/main" id="{EEDAF364-3E06-726E-9492-CA468AB179DF}"/>
                      </a:ext>
                    </a:extLst>
                  </p:cNvPr>
                  <p:cNvSpPr txBox="1">
                    <a:spLocks noRot="1" noChangeAspect="1" noMove="1" noResize="1" noEditPoints="1" noAdjustHandles="1" noChangeArrowheads="1" noChangeShapeType="1" noTextEdit="1"/>
                  </p:cNvSpPr>
                  <p:nvPr/>
                </p:nvSpPr>
                <p:spPr>
                  <a:xfrm>
                    <a:off x="3259960" y="1741038"/>
                    <a:ext cx="378309" cy="422722"/>
                  </a:xfrm>
                  <a:prstGeom prst="rect">
                    <a:avLst/>
                  </a:prstGeom>
                  <a:blipFill>
                    <a:blip r:embed="rId2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98F132D0-5AC3-369E-09BF-6EB85EB36C51}"/>
                      </a:ext>
                    </a:extLst>
                  </p:cNvPr>
                  <p:cNvSpPr txBox="1"/>
                  <p:nvPr/>
                </p:nvSpPr>
                <p:spPr>
                  <a:xfrm>
                    <a:off x="3671982" y="2416239"/>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91" name="TextBox 90">
                    <a:extLst>
                      <a:ext uri="{FF2B5EF4-FFF2-40B4-BE49-F238E27FC236}">
                        <a16:creationId xmlns:a16="http://schemas.microsoft.com/office/drawing/2014/main" id="{98F132D0-5AC3-369E-09BF-6EB85EB36C51}"/>
                      </a:ext>
                    </a:extLst>
                  </p:cNvPr>
                  <p:cNvSpPr txBox="1">
                    <a:spLocks noRot="1" noChangeAspect="1" noMove="1" noResize="1" noEditPoints="1" noAdjustHandles="1" noChangeArrowheads="1" noChangeShapeType="1" noTextEdit="1"/>
                  </p:cNvSpPr>
                  <p:nvPr/>
                </p:nvSpPr>
                <p:spPr>
                  <a:xfrm>
                    <a:off x="3671982" y="2416239"/>
                    <a:ext cx="378309" cy="422722"/>
                  </a:xfrm>
                  <a:prstGeom prst="rect">
                    <a:avLst/>
                  </a:prstGeom>
                  <a:blipFill>
                    <a:blip r:embed="rId2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78AB36E2-8F7C-3A55-BE50-D1E1916A5FFB}"/>
                      </a:ext>
                    </a:extLst>
                  </p:cNvPr>
                  <p:cNvSpPr txBox="1"/>
                  <p:nvPr/>
                </p:nvSpPr>
                <p:spPr>
                  <a:xfrm>
                    <a:off x="2424858" y="296145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92" name="TextBox 91">
                    <a:extLst>
                      <a:ext uri="{FF2B5EF4-FFF2-40B4-BE49-F238E27FC236}">
                        <a16:creationId xmlns:a16="http://schemas.microsoft.com/office/drawing/2014/main" id="{78AB36E2-8F7C-3A55-BE50-D1E1916A5FFB}"/>
                      </a:ext>
                    </a:extLst>
                  </p:cNvPr>
                  <p:cNvSpPr txBox="1">
                    <a:spLocks noRot="1" noChangeAspect="1" noMove="1" noResize="1" noEditPoints="1" noAdjustHandles="1" noChangeArrowheads="1" noChangeShapeType="1" noTextEdit="1"/>
                  </p:cNvSpPr>
                  <p:nvPr/>
                </p:nvSpPr>
                <p:spPr>
                  <a:xfrm>
                    <a:off x="2424858" y="2961453"/>
                    <a:ext cx="378309" cy="422722"/>
                  </a:xfrm>
                  <a:prstGeom prst="rect">
                    <a:avLst/>
                  </a:prstGeom>
                  <a:blipFill>
                    <a:blip r:embed="rId30"/>
                    <a:stretch>
                      <a:fillRect/>
                    </a:stretch>
                  </a:blipFill>
                </p:spPr>
                <p:txBody>
                  <a:bodyPr/>
                  <a:lstStyle/>
                  <a:p>
                    <a:r>
                      <a:rPr lang="en-US">
                        <a:noFill/>
                      </a:rPr>
                      <a:t> </a:t>
                    </a:r>
                  </a:p>
                </p:txBody>
              </p:sp>
            </mc:Fallback>
          </mc:AlternateContent>
        </p:grpSp>
        <p:grpSp>
          <p:nvGrpSpPr>
            <p:cNvPr id="93" name="Group 92">
              <a:extLst>
                <a:ext uri="{FF2B5EF4-FFF2-40B4-BE49-F238E27FC236}">
                  <a16:creationId xmlns:a16="http://schemas.microsoft.com/office/drawing/2014/main" id="{8C6B2B3D-3664-3CDE-15D1-ED9EB2AF9D99}"/>
                </a:ext>
              </a:extLst>
            </p:cNvPr>
            <p:cNvGrpSpPr/>
            <p:nvPr/>
          </p:nvGrpSpPr>
          <p:grpSpPr>
            <a:xfrm rot="21071337">
              <a:off x="10350136" y="349047"/>
              <a:ext cx="1477621" cy="1016724"/>
              <a:chOff x="951979" y="1021259"/>
              <a:chExt cx="4058943" cy="2792884"/>
            </a:xfrm>
          </p:grpSpPr>
          <p:sp>
            <p:nvSpPr>
              <p:cNvPr id="94" name="Isosceles Triangle 5">
                <a:extLst>
                  <a:ext uri="{FF2B5EF4-FFF2-40B4-BE49-F238E27FC236}">
                    <a16:creationId xmlns:a16="http://schemas.microsoft.com/office/drawing/2014/main" id="{E78CC2FB-7A75-4C8A-F4A0-8B3EE8C31B75}"/>
                  </a:ext>
                </a:extLst>
              </p:cNvPr>
              <p:cNvSpPr/>
              <p:nvPr/>
            </p:nvSpPr>
            <p:spPr>
              <a:xfrm>
                <a:off x="951979" y="1021259"/>
                <a:ext cx="3502768" cy="2244146"/>
              </a:xfrm>
              <a:prstGeom prst="triangle">
                <a:avLst>
                  <a:gd name="adj" fmla="val 71017"/>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95" name="Oval 94">
                <a:extLst>
                  <a:ext uri="{FF2B5EF4-FFF2-40B4-BE49-F238E27FC236}">
                    <a16:creationId xmlns:a16="http://schemas.microsoft.com/office/drawing/2014/main" id="{F4A2CD64-1151-64B6-8121-312B0658FA28}"/>
                  </a:ext>
                </a:extLst>
              </p:cNvPr>
              <p:cNvSpPr/>
              <p:nvPr/>
            </p:nvSpPr>
            <p:spPr>
              <a:xfrm>
                <a:off x="1992976" y="1870234"/>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96" name="Oval 95">
                <a:extLst>
                  <a:ext uri="{FF2B5EF4-FFF2-40B4-BE49-F238E27FC236}">
                    <a16:creationId xmlns:a16="http://schemas.microsoft.com/office/drawing/2014/main" id="{51F358E1-196E-0247-4A6E-C5BD23D66910}"/>
                  </a:ext>
                </a:extLst>
              </p:cNvPr>
              <p:cNvSpPr/>
              <p:nvPr/>
            </p:nvSpPr>
            <p:spPr>
              <a:xfrm>
                <a:off x="3853266" y="173368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97" name="Oval 96">
                <a:extLst>
                  <a:ext uri="{FF2B5EF4-FFF2-40B4-BE49-F238E27FC236}">
                    <a16:creationId xmlns:a16="http://schemas.microsoft.com/office/drawing/2014/main" id="{E7C760B3-3D6A-57B7-E07B-0CC531130E83}"/>
                  </a:ext>
                </a:extLst>
              </p:cNvPr>
              <p:cNvSpPr/>
              <p:nvPr/>
            </p:nvSpPr>
            <p:spPr>
              <a:xfrm>
                <a:off x="2727853" y="326540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98" name="Oval 97">
                <a:extLst>
                  <a:ext uri="{FF2B5EF4-FFF2-40B4-BE49-F238E27FC236}">
                    <a16:creationId xmlns:a16="http://schemas.microsoft.com/office/drawing/2014/main" id="{0F2EFBDD-36AA-B0C0-FDCB-C34D76BFF55E}"/>
                  </a:ext>
                </a:extLst>
              </p:cNvPr>
              <p:cNvSpPr/>
              <p:nvPr/>
            </p:nvSpPr>
            <p:spPr>
              <a:xfrm>
                <a:off x="2573899" y="243109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99" name="Oval 98">
                <a:extLst>
                  <a:ext uri="{FF2B5EF4-FFF2-40B4-BE49-F238E27FC236}">
                    <a16:creationId xmlns:a16="http://schemas.microsoft.com/office/drawing/2014/main" id="{D1B52A63-50F9-22A3-EE04-9A0CA33A92F3}"/>
                  </a:ext>
                </a:extLst>
              </p:cNvPr>
              <p:cNvSpPr/>
              <p:nvPr/>
            </p:nvSpPr>
            <p:spPr>
              <a:xfrm>
                <a:off x="3411099" y="2223272"/>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03" name="Oval 102">
                <a:extLst>
                  <a:ext uri="{FF2B5EF4-FFF2-40B4-BE49-F238E27FC236}">
                    <a16:creationId xmlns:a16="http://schemas.microsoft.com/office/drawing/2014/main" id="{277B2F8D-FE7D-355C-9818-ACA58FEB2E88}"/>
                  </a:ext>
                </a:extLst>
              </p:cNvPr>
              <p:cNvSpPr/>
              <p:nvPr/>
            </p:nvSpPr>
            <p:spPr>
              <a:xfrm>
                <a:off x="2864402" y="2903423"/>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104" name="Straight Arrow Connector 103">
                <a:extLst>
                  <a:ext uri="{FF2B5EF4-FFF2-40B4-BE49-F238E27FC236}">
                    <a16:creationId xmlns:a16="http://schemas.microsoft.com/office/drawing/2014/main" id="{5CBDB1D9-E447-CCE8-43FE-3CD807EE7172}"/>
                  </a:ext>
                </a:extLst>
              </p:cNvPr>
              <p:cNvCxnSpPr>
                <a:cxnSpLocks/>
                <a:endCxn id="98" idx="1"/>
              </p:cNvCxnSpPr>
              <p:nvPr/>
            </p:nvCxnSpPr>
            <p:spPr>
              <a:xfrm>
                <a:off x="2133424" y="2006783"/>
                <a:ext cx="449864" cy="433703"/>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105" name="Straight Arrow Connector 104">
                <a:extLst>
                  <a:ext uri="{FF2B5EF4-FFF2-40B4-BE49-F238E27FC236}">
                    <a16:creationId xmlns:a16="http://schemas.microsoft.com/office/drawing/2014/main" id="{17DC1BF1-4195-1F24-E52B-3C1D32B30326}"/>
                  </a:ext>
                </a:extLst>
              </p:cNvPr>
              <p:cNvCxnSpPr>
                <a:cxnSpLocks/>
                <a:endCxn id="99" idx="7"/>
              </p:cNvCxnSpPr>
              <p:nvPr/>
            </p:nvCxnSpPr>
            <p:spPr>
              <a:xfrm flipH="1">
                <a:off x="3465827" y="1870234"/>
                <a:ext cx="523987" cy="362428"/>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106" name="Straight Arrow Connector 105">
                <a:extLst>
                  <a:ext uri="{FF2B5EF4-FFF2-40B4-BE49-F238E27FC236}">
                    <a16:creationId xmlns:a16="http://schemas.microsoft.com/office/drawing/2014/main" id="{DECB7D59-1E6D-448E-8317-EC3583EFF948}"/>
                  </a:ext>
                </a:extLst>
              </p:cNvPr>
              <p:cNvCxnSpPr>
                <a:cxnSpLocks/>
                <a:endCxn id="103" idx="4"/>
              </p:cNvCxnSpPr>
              <p:nvPr/>
            </p:nvCxnSpPr>
            <p:spPr>
              <a:xfrm flipV="1">
                <a:off x="2864402" y="2967540"/>
                <a:ext cx="32059" cy="434414"/>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sp>
            <p:nvSpPr>
              <p:cNvPr id="108" name="Oval 107">
                <a:extLst>
                  <a:ext uri="{FF2B5EF4-FFF2-40B4-BE49-F238E27FC236}">
                    <a16:creationId xmlns:a16="http://schemas.microsoft.com/office/drawing/2014/main" id="{3FC3D68F-84C9-F83B-4434-8D5DE9B0881E}"/>
                  </a:ext>
                </a:extLst>
              </p:cNvPr>
              <p:cNvSpPr/>
              <p:nvPr/>
            </p:nvSpPr>
            <p:spPr>
              <a:xfrm>
                <a:off x="4272456" y="2695463"/>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09" name="Oval 108">
                <a:extLst>
                  <a:ext uri="{FF2B5EF4-FFF2-40B4-BE49-F238E27FC236}">
                    <a16:creationId xmlns:a16="http://schemas.microsoft.com/office/drawing/2014/main" id="{865E1C5F-9DAA-C766-8ED4-24B8D25C2D4C}"/>
                  </a:ext>
                </a:extLst>
              </p:cNvPr>
              <p:cNvSpPr/>
              <p:nvPr/>
            </p:nvSpPr>
            <p:spPr>
              <a:xfrm>
                <a:off x="3695762" y="279955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110" name="Straight Arrow Connector 109">
                <a:extLst>
                  <a:ext uri="{FF2B5EF4-FFF2-40B4-BE49-F238E27FC236}">
                    <a16:creationId xmlns:a16="http://schemas.microsoft.com/office/drawing/2014/main" id="{458A2302-DF3F-2C20-0F45-08CBEB272D03}"/>
                  </a:ext>
                </a:extLst>
              </p:cNvPr>
              <p:cNvCxnSpPr>
                <a:cxnSpLocks/>
                <a:endCxn id="109" idx="6"/>
              </p:cNvCxnSpPr>
              <p:nvPr/>
            </p:nvCxnSpPr>
            <p:spPr>
              <a:xfrm flipH="1">
                <a:off x="3759878" y="2831617"/>
                <a:ext cx="649126" cy="0"/>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649B9DCC-3F59-4426-0429-9890266C844A}"/>
                      </a:ext>
                    </a:extLst>
                  </p:cNvPr>
                  <p:cNvSpPr txBox="1"/>
                  <p:nvPr/>
                </p:nvSpPr>
                <p:spPr>
                  <a:xfrm>
                    <a:off x="1090525" y="1727085"/>
                    <a:ext cx="1080447" cy="43575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i="1">
                                  <a:latin typeface="Cambria Math" panose="02040503050406030204" pitchFamily="18" charset="0"/>
                                </a:rPr>
                                <m:t>1</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𝑒𝑞</m:t>
                              </m:r>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111" name="TextBox 110">
                    <a:extLst>
                      <a:ext uri="{FF2B5EF4-FFF2-40B4-BE49-F238E27FC236}">
                        <a16:creationId xmlns:a16="http://schemas.microsoft.com/office/drawing/2014/main" id="{649B9DCC-3F59-4426-0429-9890266C844A}"/>
                      </a:ext>
                    </a:extLst>
                  </p:cNvPr>
                  <p:cNvSpPr txBox="1">
                    <a:spLocks noRot="1" noChangeAspect="1" noMove="1" noResize="1" noEditPoints="1" noAdjustHandles="1" noChangeArrowheads="1" noChangeShapeType="1" noTextEdit="1"/>
                  </p:cNvSpPr>
                  <p:nvPr/>
                </p:nvSpPr>
                <p:spPr>
                  <a:xfrm>
                    <a:off x="1090525" y="1727085"/>
                    <a:ext cx="1080447" cy="435756"/>
                  </a:xfrm>
                  <a:prstGeom prst="rect">
                    <a:avLst/>
                  </a:prstGeom>
                  <a:blipFill>
                    <a:blip r:embed="rId31"/>
                    <a:stretch>
                      <a:fillRect r="-37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2" name="TextBox 111">
                    <a:extLst>
                      <a:ext uri="{FF2B5EF4-FFF2-40B4-BE49-F238E27FC236}">
                        <a16:creationId xmlns:a16="http://schemas.microsoft.com/office/drawing/2014/main" id="{4E747C26-71FD-02BD-80B1-E935040FF4E7}"/>
                      </a:ext>
                    </a:extLst>
                  </p:cNvPr>
                  <p:cNvSpPr txBox="1"/>
                  <p:nvPr/>
                </p:nvSpPr>
                <p:spPr>
                  <a:xfrm>
                    <a:off x="4115544" y="1535196"/>
                    <a:ext cx="555592" cy="43575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𝑒𝑞</m:t>
                              </m:r>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112" name="TextBox 111">
                    <a:extLst>
                      <a:ext uri="{FF2B5EF4-FFF2-40B4-BE49-F238E27FC236}">
                        <a16:creationId xmlns:a16="http://schemas.microsoft.com/office/drawing/2014/main" id="{4E747C26-71FD-02BD-80B1-E935040FF4E7}"/>
                      </a:ext>
                    </a:extLst>
                  </p:cNvPr>
                  <p:cNvSpPr txBox="1">
                    <a:spLocks noRot="1" noChangeAspect="1" noMove="1" noResize="1" noEditPoints="1" noAdjustHandles="1" noChangeArrowheads="1" noChangeShapeType="1" noTextEdit="1"/>
                  </p:cNvSpPr>
                  <p:nvPr/>
                </p:nvSpPr>
                <p:spPr>
                  <a:xfrm>
                    <a:off x="4115544" y="1535196"/>
                    <a:ext cx="555592" cy="435756"/>
                  </a:xfrm>
                  <a:prstGeom prst="rect">
                    <a:avLst/>
                  </a:prstGeom>
                  <a:blipFill>
                    <a:blip r:embed="rId32"/>
                    <a:stretch>
                      <a:fillRect r="-7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4984EEAF-C6CA-A61A-8A52-52E692C344DC}"/>
                      </a:ext>
                    </a:extLst>
                  </p:cNvPr>
                  <p:cNvSpPr txBox="1"/>
                  <p:nvPr/>
                </p:nvSpPr>
                <p:spPr>
                  <a:xfrm>
                    <a:off x="4394922" y="2786455"/>
                    <a:ext cx="616000" cy="43575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3</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𝑒𝑞</m:t>
                              </m:r>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117" name="TextBox 116">
                    <a:extLst>
                      <a:ext uri="{FF2B5EF4-FFF2-40B4-BE49-F238E27FC236}">
                        <a16:creationId xmlns:a16="http://schemas.microsoft.com/office/drawing/2014/main" id="{4984EEAF-C6CA-A61A-8A52-52E692C344DC}"/>
                      </a:ext>
                    </a:extLst>
                  </p:cNvPr>
                  <p:cNvSpPr txBox="1">
                    <a:spLocks noRot="1" noChangeAspect="1" noMove="1" noResize="1" noEditPoints="1" noAdjustHandles="1" noChangeArrowheads="1" noChangeShapeType="1" noTextEdit="1"/>
                  </p:cNvSpPr>
                  <p:nvPr/>
                </p:nvSpPr>
                <p:spPr>
                  <a:xfrm>
                    <a:off x="4394922" y="2786455"/>
                    <a:ext cx="616000" cy="435756"/>
                  </a:xfrm>
                  <a:prstGeom prst="rect">
                    <a:avLst/>
                  </a:prstGeom>
                  <a:blipFill>
                    <a:blip r:embed="rId33"/>
                    <a:stretch>
                      <a:fillRect r="-705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3" name="TextBox 122">
                    <a:extLst>
                      <a:ext uri="{FF2B5EF4-FFF2-40B4-BE49-F238E27FC236}">
                        <a16:creationId xmlns:a16="http://schemas.microsoft.com/office/drawing/2014/main" id="{D16E818D-442A-99D3-8F1F-775CEE9E42ED}"/>
                      </a:ext>
                    </a:extLst>
                  </p:cNvPr>
                  <p:cNvSpPr txBox="1"/>
                  <p:nvPr/>
                </p:nvSpPr>
                <p:spPr>
                  <a:xfrm>
                    <a:off x="2131710" y="3379445"/>
                    <a:ext cx="702397" cy="43469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4</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𝑒𝑞</m:t>
                              </m:r>
                              <m:r>
                                <a:rPr lang="en-US" altLang="zh-CN" sz="400" b="0" i="1" smtClean="0">
                                  <a:latin typeface="Cambria Math" panose="02040503050406030204" pitchFamily="18" charset="0"/>
                                </a:rPr>
                                <m:t>−1</m:t>
                              </m:r>
                            </m:sub>
                          </m:sSub>
                          <m:r>
                            <a:rPr lang="en-US" altLang="zh-CN" sz="400" b="0" i="1" smtClean="0">
                              <a:latin typeface="Cambria Math" panose="02040503050406030204" pitchFamily="18" charset="0"/>
                            </a:rPr>
                            <m:t>)</m:t>
                          </m:r>
                        </m:oMath>
                      </m:oMathPara>
                    </a14:m>
                    <a:endParaRPr lang="en-US" sz="400" dirty="0"/>
                  </a:p>
                </p:txBody>
              </p:sp>
            </mc:Choice>
            <mc:Fallback xmlns="">
              <p:sp>
                <p:nvSpPr>
                  <p:cNvPr id="123" name="TextBox 122">
                    <a:extLst>
                      <a:ext uri="{FF2B5EF4-FFF2-40B4-BE49-F238E27FC236}">
                        <a16:creationId xmlns:a16="http://schemas.microsoft.com/office/drawing/2014/main" id="{D16E818D-442A-99D3-8F1F-775CEE9E42ED}"/>
                      </a:ext>
                    </a:extLst>
                  </p:cNvPr>
                  <p:cNvSpPr txBox="1">
                    <a:spLocks noRot="1" noChangeAspect="1" noMove="1" noResize="1" noEditPoints="1" noAdjustHandles="1" noChangeArrowheads="1" noChangeShapeType="1" noTextEdit="1"/>
                  </p:cNvSpPr>
                  <p:nvPr/>
                </p:nvSpPr>
                <p:spPr>
                  <a:xfrm>
                    <a:off x="2131710" y="3379445"/>
                    <a:ext cx="702397" cy="434698"/>
                  </a:xfrm>
                  <a:prstGeom prst="rect">
                    <a:avLst/>
                  </a:prstGeom>
                  <a:blipFill>
                    <a:blip r:embed="rId34"/>
                    <a:stretch>
                      <a:fillRect r="-4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0F8988CC-E24F-02E8-5D19-406CAC879C7F}"/>
                      </a:ext>
                    </a:extLst>
                  </p:cNvPr>
                  <p:cNvSpPr txBox="1"/>
                  <p:nvPr/>
                </p:nvSpPr>
                <p:spPr>
                  <a:xfrm>
                    <a:off x="2529311" y="235162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136" name="TextBox 135">
                    <a:extLst>
                      <a:ext uri="{FF2B5EF4-FFF2-40B4-BE49-F238E27FC236}">
                        <a16:creationId xmlns:a16="http://schemas.microsoft.com/office/drawing/2014/main" id="{0F8988CC-E24F-02E8-5D19-406CAC879C7F}"/>
                      </a:ext>
                    </a:extLst>
                  </p:cNvPr>
                  <p:cNvSpPr txBox="1">
                    <a:spLocks noRot="1" noChangeAspect="1" noMove="1" noResize="1" noEditPoints="1" noAdjustHandles="1" noChangeArrowheads="1" noChangeShapeType="1" noTextEdit="1"/>
                  </p:cNvSpPr>
                  <p:nvPr/>
                </p:nvSpPr>
                <p:spPr>
                  <a:xfrm>
                    <a:off x="2529311" y="2351623"/>
                    <a:ext cx="378309" cy="422722"/>
                  </a:xfrm>
                  <a:prstGeom prst="rect">
                    <a:avLst/>
                  </a:prstGeom>
                  <a:blipFill>
                    <a:blip r:embed="rId3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7" name="TextBox 136">
                    <a:extLst>
                      <a:ext uri="{FF2B5EF4-FFF2-40B4-BE49-F238E27FC236}">
                        <a16:creationId xmlns:a16="http://schemas.microsoft.com/office/drawing/2014/main" id="{0E07E676-E55C-7B66-6235-74AE4B2A886B}"/>
                      </a:ext>
                    </a:extLst>
                  </p:cNvPr>
                  <p:cNvSpPr txBox="1"/>
                  <p:nvPr/>
                </p:nvSpPr>
                <p:spPr>
                  <a:xfrm>
                    <a:off x="2934993" y="218754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137" name="TextBox 136">
                    <a:extLst>
                      <a:ext uri="{FF2B5EF4-FFF2-40B4-BE49-F238E27FC236}">
                        <a16:creationId xmlns:a16="http://schemas.microsoft.com/office/drawing/2014/main" id="{0E07E676-E55C-7B66-6235-74AE4B2A886B}"/>
                      </a:ext>
                    </a:extLst>
                  </p:cNvPr>
                  <p:cNvSpPr txBox="1">
                    <a:spLocks noRot="1" noChangeAspect="1" noMove="1" noResize="1" noEditPoints="1" noAdjustHandles="1" noChangeArrowheads="1" noChangeShapeType="1" noTextEdit="1"/>
                  </p:cNvSpPr>
                  <p:nvPr/>
                </p:nvSpPr>
                <p:spPr>
                  <a:xfrm>
                    <a:off x="2934993" y="2187543"/>
                    <a:ext cx="1080448" cy="422722"/>
                  </a:xfrm>
                  <a:prstGeom prst="rect">
                    <a:avLst/>
                  </a:prstGeom>
                  <a:blipFill>
                    <a:blip r:embed="rId3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8" name="TextBox 137">
                    <a:extLst>
                      <a:ext uri="{FF2B5EF4-FFF2-40B4-BE49-F238E27FC236}">
                        <a16:creationId xmlns:a16="http://schemas.microsoft.com/office/drawing/2014/main" id="{CBF0EDBB-59E2-0AC0-11C5-AA8FF7B50E42}"/>
                      </a:ext>
                    </a:extLst>
                  </p:cNvPr>
                  <p:cNvSpPr txBox="1"/>
                  <p:nvPr/>
                </p:nvSpPr>
                <p:spPr>
                  <a:xfrm>
                    <a:off x="3149747" y="274362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138" name="TextBox 137">
                    <a:extLst>
                      <a:ext uri="{FF2B5EF4-FFF2-40B4-BE49-F238E27FC236}">
                        <a16:creationId xmlns:a16="http://schemas.microsoft.com/office/drawing/2014/main" id="{CBF0EDBB-59E2-0AC0-11C5-AA8FF7B50E42}"/>
                      </a:ext>
                    </a:extLst>
                  </p:cNvPr>
                  <p:cNvSpPr txBox="1">
                    <a:spLocks noRot="1" noChangeAspect="1" noMove="1" noResize="1" noEditPoints="1" noAdjustHandles="1" noChangeArrowheads="1" noChangeShapeType="1" noTextEdit="1"/>
                  </p:cNvSpPr>
                  <p:nvPr/>
                </p:nvSpPr>
                <p:spPr>
                  <a:xfrm>
                    <a:off x="3149747" y="2743623"/>
                    <a:ext cx="1080448" cy="422722"/>
                  </a:xfrm>
                  <a:prstGeom prst="rect">
                    <a:avLst/>
                  </a:prstGeom>
                  <a:blipFill>
                    <a:blip r:embed="rId3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9" name="TextBox 138">
                    <a:extLst>
                      <a:ext uri="{FF2B5EF4-FFF2-40B4-BE49-F238E27FC236}">
                        <a16:creationId xmlns:a16="http://schemas.microsoft.com/office/drawing/2014/main" id="{FE88344C-35AD-D63C-CB70-A05A560C8342}"/>
                      </a:ext>
                    </a:extLst>
                  </p:cNvPr>
                  <p:cNvSpPr txBox="1"/>
                  <p:nvPr/>
                </p:nvSpPr>
                <p:spPr>
                  <a:xfrm>
                    <a:off x="2199271" y="2792280"/>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139" name="TextBox 138">
                    <a:extLst>
                      <a:ext uri="{FF2B5EF4-FFF2-40B4-BE49-F238E27FC236}">
                        <a16:creationId xmlns:a16="http://schemas.microsoft.com/office/drawing/2014/main" id="{FE88344C-35AD-D63C-CB70-A05A560C8342}"/>
                      </a:ext>
                    </a:extLst>
                  </p:cNvPr>
                  <p:cNvSpPr txBox="1">
                    <a:spLocks noRot="1" noChangeAspect="1" noMove="1" noResize="1" noEditPoints="1" noAdjustHandles="1" noChangeArrowheads="1" noChangeShapeType="1" noTextEdit="1"/>
                  </p:cNvSpPr>
                  <p:nvPr/>
                </p:nvSpPr>
                <p:spPr>
                  <a:xfrm>
                    <a:off x="2199271" y="2792280"/>
                    <a:ext cx="1080448" cy="422722"/>
                  </a:xfrm>
                  <a:prstGeom prst="rect">
                    <a:avLst/>
                  </a:prstGeom>
                  <a:blipFill>
                    <a:blip r:embed="rId3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0" name="TextBox 139">
                    <a:extLst>
                      <a:ext uri="{FF2B5EF4-FFF2-40B4-BE49-F238E27FC236}">
                        <a16:creationId xmlns:a16="http://schemas.microsoft.com/office/drawing/2014/main" id="{D9EFD631-F80D-C2D8-0271-D20EC973ACCA}"/>
                      </a:ext>
                    </a:extLst>
                  </p:cNvPr>
                  <p:cNvSpPr txBox="1"/>
                  <p:nvPr/>
                </p:nvSpPr>
                <p:spPr>
                  <a:xfrm>
                    <a:off x="2074738" y="2238685"/>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140" name="TextBox 139">
                    <a:extLst>
                      <a:ext uri="{FF2B5EF4-FFF2-40B4-BE49-F238E27FC236}">
                        <a16:creationId xmlns:a16="http://schemas.microsoft.com/office/drawing/2014/main" id="{D9EFD631-F80D-C2D8-0271-D20EC973ACCA}"/>
                      </a:ext>
                    </a:extLst>
                  </p:cNvPr>
                  <p:cNvSpPr txBox="1">
                    <a:spLocks noRot="1" noChangeAspect="1" noMove="1" noResize="1" noEditPoints="1" noAdjustHandles="1" noChangeArrowheads="1" noChangeShapeType="1" noTextEdit="1"/>
                  </p:cNvSpPr>
                  <p:nvPr/>
                </p:nvSpPr>
                <p:spPr>
                  <a:xfrm>
                    <a:off x="2074738" y="2238685"/>
                    <a:ext cx="378309" cy="422722"/>
                  </a:xfrm>
                  <a:prstGeom prst="rect">
                    <a:avLst/>
                  </a:prstGeom>
                  <a:blipFill>
                    <a:blip r:embed="rId3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1" name="TextBox 140">
                    <a:extLst>
                      <a:ext uri="{FF2B5EF4-FFF2-40B4-BE49-F238E27FC236}">
                        <a16:creationId xmlns:a16="http://schemas.microsoft.com/office/drawing/2014/main" id="{0A93A81D-12FB-E309-DE9C-FDB777E6331F}"/>
                      </a:ext>
                    </a:extLst>
                  </p:cNvPr>
                  <p:cNvSpPr txBox="1"/>
                  <p:nvPr/>
                </p:nvSpPr>
                <p:spPr>
                  <a:xfrm>
                    <a:off x="3259960" y="1741038"/>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141" name="TextBox 140">
                    <a:extLst>
                      <a:ext uri="{FF2B5EF4-FFF2-40B4-BE49-F238E27FC236}">
                        <a16:creationId xmlns:a16="http://schemas.microsoft.com/office/drawing/2014/main" id="{0A93A81D-12FB-E309-DE9C-FDB777E6331F}"/>
                      </a:ext>
                    </a:extLst>
                  </p:cNvPr>
                  <p:cNvSpPr txBox="1">
                    <a:spLocks noRot="1" noChangeAspect="1" noMove="1" noResize="1" noEditPoints="1" noAdjustHandles="1" noChangeArrowheads="1" noChangeShapeType="1" noTextEdit="1"/>
                  </p:cNvSpPr>
                  <p:nvPr/>
                </p:nvSpPr>
                <p:spPr>
                  <a:xfrm>
                    <a:off x="3259960" y="1741038"/>
                    <a:ext cx="378309" cy="422722"/>
                  </a:xfrm>
                  <a:prstGeom prst="rect">
                    <a:avLst/>
                  </a:prstGeom>
                  <a:blipFill>
                    <a:blip r:embed="rId4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2" name="TextBox 141">
                    <a:extLst>
                      <a:ext uri="{FF2B5EF4-FFF2-40B4-BE49-F238E27FC236}">
                        <a16:creationId xmlns:a16="http://schemas.microsoft.com/office/drawing/2014/main" id="{08BDE3B7-27B7-F523-BC72-7FCDD9AA4964}"/>
                      </a:ext>
                    </a:extLst>
                  </p:cNvPr>
                  <p:cNvSpPr txBox="1"/>
                  <p:nvPr/>
                </p:nvSpPr>
                <p:spPr>
                  <a:xfrm>
                    <a:off x="3671982" y="2416239"/>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142" name="TextBox 141">
                    <a:extLst>
                      <a:ext uri="{FF2B5EF4-FFF2-40B4-BE49-F238E27FC236}">
                        <a16:creationId xmlns:a16="http://schemas.microsoft.com/office/drawing/2014/main" id="{08BDE3B7-27B7-F523-BC72-7FCDD9AA4964}"/>
                      </a:ext>
                    </a:extLst>
                  </p:cNvPr>
                  <p:cNvSpPr txBox="1">
                    <a:spLocks noRot="1" noChangeAspect="1" noMove="1" noResize="1" noEditPoints="1" noAdjustHandles="1" noChangeArrowheads="1" noChangeShapeType="1" noTextEdit="1"/>
                  </p:cNvSpPr>
                  <p:nvPr/>
                </p:nvSpPr>
                <p:spPr>
                  <a:xfrm>
                    <a:off x="3671982" y="2416239"/>
                    <a:ext cx="378309" cy="422722"/>
                  </a:xfrm>
                  <a:prstGeom prst="rect">
                    <a:avLst/>
                  </a:prstGeom>
                  <a:blipFill>
                    <a:blip r:embed="rId4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AC72D6C5-F6D1-609C-EF39-6FD927621AEF}"/>
                      </a:ext>
                    </a:extLst>
                  </p:cNvPr>
                  <p:cNvSpPr txBox="1"/>
                  <p:nvPr/>
                </p:nvSpPr>
                <p:spPr>
                  <a:xfrm>
                    <a:off x="2424858" y="296145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143" name="TextBox 142">
                    <a:extLst>
                      <a:ext uri="{FF2B5EF4-FFF2-40B4-BE49-F238E27FC236}">
                        <a16:creationId xmlns:a16="http://schemas.microsoft.com/office/drawing/2014/main" id="{AC72D6C5-F6D1-609C-EF39-6FD927621AEF}"/>
                      </a:ext>
                    </a:extLst>
                  </p:cNvPr>
                  <p:cNvSpPr txBox="1">
                    <a:spLocks noRot="1" noChangeAspect="1" noMove="1" noResize="1" noEditPoints="1" noAdjustHandles="1" noChangeArrowheads="1" noChangeShapeType="1" noTextEdit="1"/>
                  </p:cNvSpPr>
                  <p:nvPr/>
                </p:nvSpPr>
                <p:spPr>
                  <a:xfrm>
                    <a:off x="2424858" y="2961453"/>
                    <a:ext cx="378309" cy="422722"/>
                  </a:xfrm>
                  <a:prstGeom prst="rect">
                    <a:avLst/>
                  </a:prstGeom>
                  <a:blipFill>
                    <a:blip r:embed="rId42"/>
                    <a:stretch>
                      <a:fillRect r="-9091"/>
                    </a:stretch>
                  </a:blipFill>
                </p:spPr>
                <p:txBody>
                  <a:bodyPr/>
                  <a:lstStyle/>
                  <a:p>
                    <a:r>
                      <a:rPr lang="en-US">
                        <a:noFill/>
                      </a:rPr>
                      <a:t> </a:t>
                    </a:r>
                  </a:p>
                </p:txBody>
              </p:sp>
            </mc:Fallback>
          </mc:AlternateContent>
        </p:grpSp>
        <p:grpSp>
          <p:nvGrpSpPr>
            <p:cNvPr id="144" name="Group 143">
              <a:extLst>
                <a:ext uri="{FF2B5EF4-FFF2-40B4-BE49-F238E27FC236}">
                  <a16:creationId xmlns:a16="http://schemas.microsoft.com/office/drawing/2014/main" id="{3C5072D5-745D-AE0D-2B96-DF5AA195C464}"/>
                </a:ext>
              </a:extLst>
            </p:cNvPr>
            <p:cNvGrpSpPr/>
            <p:nvPr/>
          </p:nvGrpSpPr>
          <p:grpSpPr>
            <a:xfrm rot="21309872">
              <a:off x="8572421" y="366498"/>
              <a:ext cx="1477621" cy="1014545"/>
              <a:chOff x="951979" y="1021259"/>
              <a:chExt cx="4058944" cy="2786898"/>
            </a:xfrm>
          </p:grpSpPr>
          <p:sp>
            <p:nvSpPr>
              <p:cNvPr id="145" name="Isosceles Triangle 5">
                <a:extLst>
                  <a:ext uri="{FF2B5EF4-FFF2-40B4-BE49-F238E27FC236}">
                    <a16:creationId xmlns:a16="http://schemas.microsoft.com/office/drawing/2014/main" id="{EC5D3462-DE4A-2AC2-C7E9-5C7D27E6D12C}"/>
                  </a:ext>
                </a:extLst>
              </p:cNvPr>
              <p:cNvSpPr/>
              <p:nvPr/>
            </p:nvSpPr>
            <p:spPr>
              <a:xfrm>
                <a:off x="951979" y="1021259"/>
                <a:ext cx="3502768" cy="2244146"/>
              </a:xfrm>
              <a:prstGeom prst="triangle">
                <a:avLst>
                  <a:gd name="adj" fmla="val 71017"/>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a:p>
            </p:txBody>
          </p:sp>
          <p:sp>
            <p:nvSpPr>
              <p:cNvPr id="146" name="Oval 145">
                <a:extLst>
                  <a:ext uri="{FF2B5EF4-FFF2-40B4-BE49-F238E27FC236}">
                    <a16:creationId xmlns:a16="http://schemas.microsoft.com/office/drawing/2014/main" id="{51991BA4-1D16-488E-019D-1CE1D3D77F6B}"/>
                  </a:ext>
                </a:extLst>
              </p:cNvPr>
              <p:cNvSpPr/>
              <p:nvPr/>
            </p:nvSpPr>
            <p:spPr>
              <a:xfrm>
                <a:off x="1992976" y="1870234"/>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47" name="Oval 146">
                <a:extLst>
                  <a:ext uri="{FF2B5EF4-FFF2-40B4-BE49-F238E27FC236}">
                    <a16:creationId xmlns:a16="http://schemas.microsoft.com/office/drawing/2014/main" id="{E458F2BE-E371-68CF-F486-CD29900313FA}"/>
                  </a:ext>
                </a:extLst>
              </p:cNvPr>
              <p:cNvSpPr/>
              <p:nvPr/>
            </p:nvSpPr>
            <p:spPr>
              <a:xfrm>
                <a:off x="3853266" y="173368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48" name="Oval 147">
                <a:extLst>
                  <a:ext uri="{FF2B5EF4-FFF2-40B4-BE49-F238E27FC236}">
                    <a16:creationId xmlns:a16="http://schemas.microsoft.com/office/drawing/2014/main" id="{6D010CC8-E8B3-7EC2-712A-7B11BAF6491F}"/>
                  </a:ext>
                </a:extLst>
              </p:cNvPr>
              <p:cNvSpPr/>
              <p:nvPr/>
            </p:nvSpPr>
            <p:spPr>
              <a:xfrm>
                <a:off x="2727853" y="3265405"/>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49" name="Oval 148">
                <a:extLst>
                  <a:ext uri="{FF2B5EF4-FFF2-40B4-BE49-F238E27FC236}">
                    <a16:creationId xmlns:a16="http://schemas.microsoft.com/office/drawing/2014/main" id="{19886378-7E64-A04F-212B-B1A5B199CDFB}"/>
                  </a:ext>
                </a:extLst>
              </p:cNvPr>
              <p:cNvSpPr/>
              <p:nvPr/>
            </p:nvSpPr>
            <p:spPr>
              <a:xfrm>
                <a:off x="2573899" y="243109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50" name="Oval 149">
                <a:extLst>
                  <a:ext uri="{FF2B5EF4-FFF2-40B4-BE49-F238E27FC236}">
                    <a16:creationId xmlns:a16="http://schemas.microsoft.com/office/drawing/2014/main" id="{E9C8952E-98F9-BDC6-203E-EB67FC02B330}"/>
                  </a:ext>
                </a:extLst>
              </p:cNvPr>
              <p:cNvSpPr/>
              <p:nvPr/>
            </p:nvSpPr>
            <p:spPr>
              <a:xfrm>
                <a:off x="3411099" y="2223272"/>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51" name="Oval 150">
                <a:extLst>
                  <a:ext uri="{FF2B5EF4-FFF2-40B4-BE49-F238E27FC236}">
                    <a16:creationId xmlns:a16="http://schemas.microsoft.com/office/drawing/2014/main" id="{1CB7FC38-D783-DE1B-A92E-AC4F567F778D}"/>
                  </a:ext>
                </a:extLst>
              </p:cNvPr>
              <p:cNvSpPr/>
              <p:nvPr/>
            </p:nvSpPr>
            <p:spPr>
              <a:xfrm>
                <a:off x="2864402" y="2903423"/>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152" name="Straight Arrow Connector 151">
                <a:extLst>
                  <a:ext uri="{FF2B5EF4-FFF2-40B4-BE49-F238E27FC236}">
                    <a16:creationId xmlns:a16="http://schemas.microsoft.com/office/drawing/2014/main" id="{6470ED45-020F-8875-4E8E-56566C3B2040}"/>
                  </a:ext>
                </a:extLst>
              </p:cNvPr>
              <p:cNvCxnSpPr>
                <a:cxnSpLocks/>
                <a:endCxn id="149" idx="1"/>
              </p:cNvCxnSpPr>
              <p:nvPr/>
            </p:nvCxnSpPr>
            <p:spPr>
              <a:xfrm>
                <a:off x="2133424" y="2006783"/>
                <a:ext cx="449864" cy="433703"/>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153" name="Straight Arrow Connector 152">
                <a:extLst>
                  <a:ext uri="{FF2B5EF4-FFF2-40B4-BE49-F238E27FC236}">
                    <a16:creationId xmlns:a16="http://schemas.microsoft.com/office/drawing/2014/main" id="{27251764-E652-68C3-8C34-CFD432715659}"/>
                  </a:ext>
                </a:extLst>
              </p:cNvPr>
              <p:cNvCxnSpPr>
                <a:cxnSpLocks/>
                <a:endCxn id="150" idx="7"/>
              </p:cNvCxnSpPr>
              <p:nvPr/>
            </p:nvCxnSpPr>
            <p:spPr>
              <a:xfrm flipH="1">
                <a:off x="3465827" y="1870234"/>
                <a:ext cx="523987" cy="362428"/>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cxnSp>
            <p:nvCxnSpPr>
              <p:cNvPr id="154" name="Straight Arrow Connector 153">
                <a:extLst>
                  <a:ext uri="{FF2B5EF4-FFF2-40B4-BE49-F238E27FC236}">
                    <a16:creationId xmlns:a16="http://schemas.microsoft.com/office/drawing/2014/main" id="{FC215CEB-3D6E-9A49-7876-C536B444079A}"/>
                  </a:ext>
                </a:extLst>
              </p:cNvPr>
              <p:cNvCxnSpPr>
                <a:cxnSpLocks/>
                <a:endCxn id="151" idx="4"/>
              </p:cNvCxnSpPr>
              <p:nvPr/>
            </p:nvCxnSpPr>
            <p:spPr>
              <a:xfrm flipV="1">
                <a:off x="2864402" y="2967540"/>
                <a:ext cx="32059" cy="434414"/>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p:sp>
            <p:nvSpPr>
              <p:cNvPr id="155" name="Oval 154">
                <a:extLst>
                  <a:ext uri="{FF2B5EF4-FFF2-40B4-BE49-F238E27FC236}">
                    <a16:creationId xmlns:a16="http://schemas.microsoft.com/office/drawing/2014/main" id="{8BFA9480-0FE9-F3D5-1FCE-4A871AC97924}"/>
                  </a:ext>
                </a:extLst>
              </p:cNvPr>
              <p:cNvSpPr/>
              <p:nvPr/>
            </p:nvSpPr>
            <p:spPr>
              <a:xfrm>
                <a:off x="4272456" y="2695463"/>
                <a:ext cx="273098" cy="273098"/>
              </a:xfrm>
              <a:prstGeom prst="ellipse">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sp>
            <p:nvSpPr>
              <p:cNvPr id="156" name="Oval 155">
                <a:extLst>
                  <a:ext uri="{FF2B5EF4-FFF2-40B4-BE49-F238E27FC236}">
                    <a16:creationId xmlns:a16="http://schemas.microsoft.com/office/drawing/2014/main" id="{FB269B64-AF3A-550E-107C-C93B667037D6}"/>
                  </a:ext>
                </a:extLst>
              </p:cNvPr>
              <p:cNvSpPr/>
              <p:nvPr/>
            </p:nvSpPr>
            <p:spPr>
              <a:xfrm>
                <a:off x="3695762" y="2799557"/>
                <a:ext cx="64117" cy="6411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 dirty="0"/>
              </a:p>
            </p:txBody>
          </p:sp>
          <p:cxnSp>
            <p:nvCxnSpPr>
              <p:cNvPr id="157" name="Straight Arrow Connector 156">
                <a:extLst>
                  <a:ext uri="{FF2B5EF4-FFF2-40B4-BE49-F238E27FC236}">
                    <a16:creationId xmlns:a16="http://schemas.microsoft.com/office/drawing/2014/main" id="{ADA2CE75-91EE-43B3-68CD-E27E6EA5839E}"/>
                  </a:ext>
                </a:extLst>
              </p:cNvPr>
              <p:cNvCxnSpPr>
                <a:cxnSpLocks/>
                <a:endCxn id="156" idx="6"/>
              </p:cNvCxnSpPr>
              <p:nvPr/>
            </p:nvCxnSpPr>
            <p:spPr>
              <a:xfrm flipH="1">
                <a:off x="3759878" y="2831617"/>
                <a:ext cx="649126" cy="0"/>
              </a:xfrm>
              <a:prstGeom prst="straightConnector1">
                <a:avLst/>
              </a:prstGeom>
              <a:ln>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58" name="TextBox 157">
                    <a:extLst>
                      <a:ext uri="{FF2B5EF4-FFF2-40B4-BE49-F238E27FC236}">
                        <a16:creationId xmlns:a16="http://schemas.microsoft.com/office/drawing/2014/main" id="{83DA071E-3873-0085-5758-716578198151}"/>
                      </a:ext>
                    </a:extLst>
                  </p:cNvPr>
                  <p:cNvSpPr txBox="1"/>
                  <p:nvPr/>
                </p:nvSpPr>
                <p:spPr>
                  <a:xfrm>
                    <a:off x="1090524" y="1733602"/>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i="1">
                                  <a:latin typeface="Cambria Math" panose="02040503050406030204" pitchFamily="18" charset="0"/>
                                </a:rPr>
                                <m:t>1</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oMath>
                      </m:oMathPara>
                    </a14:m>
                    <a:endParaRPr lang="en-US" sz="400" dirty="0"/>
                  </a:p>
                </p:txBody>
              </p:sp>
            </mc:Choice>
            <mc:Fallback xmlns="">
              <p:sp>
                <p:nvSpPr>
                  <p:cNvPr id="158" name="TextBox 157">
                    <a:extLst>
                      <a:ext uri="{FF2B5EF4-FFF2-40B4-BE49-F238E27FC236}">
                        <a16:creationId xmlns:a16="http://schemas.microsoft.com/office/drawing/2014/main" id="{83DA071E-3873-0085-5758-716578198151}"/>
                      </a:ext>
                    </a:extLst>
                  </p:cNvPr>
                  <p:cNvSpPr txBox="1">
                    <a:spLocks noRot="1" noChangeAspect="1" noMove="1" noResize="1" noEditPoints="1" noAdjustHandles="1" noChangeArrowheads="1" noChangeShapeType="1" noTextEdit="1"/>
                  </p:cNvSpPr>
                  <p:nvPr/>
                </p:nvSpPr>
                <p:spPr>
                  <a:xfrm>
                    <a:off x="1090524" y="1733602"/>
                    <a:ext cx="1080448" cy="422722"/>
                  </a:xfrm>
                  <a:prstGeom prst="rect">
                    <a:avLst/>
                  </a:prstGeom>
                  <a:blipFill>
                    <a:blip r:embed="rId4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9" name="TextBox 158">
                    <a:extLst>
                      <a:ext uri="{FF2B5EF4-FFF2-40B4-BE49-F238E27FC236}">
                        <a16:creationId xmlns:a16="http://schemas.microsoft.com/office/drawing/2014/main" id="{E50F861C-4690-CA20-7B0A-F54841574C90}"/>
                      </a:ext>
                    </a:extLst>
                  </p:cNvPr>
                  <p:cNvSpPr txBox="1"/>
                  <p:nvPr/>
                </p:nvSpPr>
                <p:spPr>
                  <a:xfrm>
                    <a:off x="4115545" y="1541711"/>
                    <a:ext cx="555592"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oMath>
                      </m:oMathPara>
                    </a14:m>
                    <a:endParaRPr lang="en-US" sz="400" dirty="0"/>
                  </a:p>
                </p:txBody>
              </p:sp>
            </mc:Choice>
            <mc:Fallback xmlns="">
              <p:sp>
                <p:nvSpPr>
                  <p:cNvPr id="159" name="TextBox 158">
                    <a:extLst>
                      <a:ext uri="{FF2B5EF4-FFF2-40B4-BE49-F238E27FC236}">
                        <a16:creationId xmlns:a16="http://schemas.microsoft.com/office/drawing/2014/main" id="{E50F861C-4690-CA20-7B0A-F54841574C90}"/>
                      </a:ext>
                    </a:extLst>
                  </p:cNvPr>
                  <p:cNvSpPr txBox="1">
                    <a:spLocks noRot="1" noChangeAspect="1" noMove="1" noResize="1" noEditPoints="1" noAdjustHandles="1" noChangeArrowheads="1" noChangeShapeType="1" noTextEdit="1"/>
                  </p:cNvSpPr>
                  <p:nvPr/>
                </p:nvSpPr>
                <p:spPr>
                  <a:xfrm>
                    <a:off x="4115545" y="1541711"/>
                    <a:ext cx="555592" cy="422722"/>
                  </a:xfrm>
                  <a:prstGeom prst="rect">
                    <a:avLst/>
                  </a:prstGeom>
                  <a:blipFill>
                    <a:blip r:embed="rId44"/>
                    <a:stretch>
                      <a:fillRect r="-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0" name="TextBox 159">
                    <a:extLst>
                      <a:ext uri="{FF2B5EF4-FFF2-40B4-BE49-F238E27FC236}">
                        <a16:creationId xmlns:a16="http://schemas.microsoft.com/office/drawing/2014/main" id="{381C6118-3B60-C7BC-748F-BB67ECBADDA7}"/>
                      </a:ext>
                    </a:extLst>
                  </p:cNvPr>
                  <p:cNvSpPr txBox="1"/>
                  <p:nvPr/>
                </p:nvSpPr>
                <p:spPr>
                  <a:xfrm>
                    <a:off x="4394923" y="2792971"/>
                    <a:ext cx="616000"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3</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oMath>
                      </m:oMathPara>
                    </a14:m>
                    <a:endParaRPr lang="en-US" sz="400" dirty="0"/>
                  </a:p>
                </p:txBody>
              </p:sp>
            </mc:Choice>
            <mc:Fallback xmlns="">
              <p:sp>
                <p:nvSpPr>
                  <p:cNvPr id="160" name="TextBox 159">
                    <a:extLst>
                      <a:ext uri="{FF2B5EF4-FFF2-40B4-BE49-F238E27FC236}">
                        <a16:creationId xmlns:a16="http://schemas.microsoft.com/office/drawing/2014/main" id="{381C6118-3B60-C7BC-748F-BB67ECBADDA7}"/>
                      </a:ext>
                    </a:extLst>
                  </p:cNvPr>
                  <p:cNvSpPr txBox="1">
                    <a:spLocks noRot="1" noChangeAspect="1" noMove="1" noResize="1" noEditPoints="1" noAdjustHandles="1" noChangeArrowheads="1" noChangeShapeType="1" noTextEdit="1"/>
                  </p:cNvSpPr>
                  <p:nvPr/>
                </p:nvSpPr>
                <p:spPr>
                  <a:xfrm>
                    <a:off x="4394923" y="2792971"/>
                    <a:ext cx="616000" cy="422722"/>
                  </a:xfrm>
                  <a:prstGeom prst="rect">
                    <a:avLst/>
                  </a:prstGeom>
                  <a:blipFill>
                    <a:blip r:embed="rId45"/>
                    <a:stretch>
                      <a:fillRect r="-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1" name="TextBox 160">
                    <a:extLst>
                      <a:ext uri="{FF2B5EF4-FFF2-40B4-BE49-F238E27FC236}">
                        <a16:creationId xmlns:a16="http://schemas.microsoft.com/office/drawing/2014/main" id="{212D04DB-528C-EE22-19B0-3FEE42826ED1}"/>
                      </a:ext>
                    </a:extLst>
                  </p:cNvPr>
                  <p:cNvSpPr txBox="1"/>
                  <p:nvPr/>
                </p:nvSpPr>
                <p:spPr>
                  <a:xfrm>
                    <a:off x="2131710" y="3385435"/>
                    <a:ext cx="702397"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smtClean="0">
                                  <a:latin typeface="Cambria Math" panose="02040503050406030204" pitchFamily="18" charset="0"/>
                                </a:rPr>
                                <m:t>𝒑</m:t>
                              </m:r>
                            </m:e>
                            <m:sub>
                              <m:r>
                                <a:rPr lang="en-US" altLang="zh-CN" sz="400" b="0" i="1" smtClean="0">
                                  <a:latin typeface="Cambria Math" panose="02040503050406030204" pitchFamily="18" charset="0"/>
                                </a:rPr>
                                <m:t>4</m:t>
                              </m:r>
                            </m:sub>
                          </m:sSub>
                          <m:r>
                            <a:rPr lang="en-US" altLang="zh-CN" sz="400" b="0" i="1" smtClean="0">
                              <a:latin typeface="Cambria Math" panose="02040503050406030204" pitchFamily="18" charset="0"/>
                            </a:rPr>
                            <m:t>(</m:t>
                          </m:r>
                          <m:sSub>
                            <m:sSubPr>
                              <m:ctrlPr>
                                <a:rPr lang="en-US" altLang="zh-CN" sz="400" b="0" i="1" smtClean="0">
                                  <a:latin typeface="Cambria Math" panose="02040503050406030204" pitchFamily="18" charset="0"/>
                                </a:rPr>
                              </m:ctrlPr>
                            </m:sSubPr>
                            <m:e>
                              <m:r>
                                <a:rPr lang="en-US" altLang="zh-CN" sz="400" b="0" i="1" smtClean="0">
                                  <a:latin typeface="Cambria Math" panose="02040503050406030204" pitchFamily="18" charset="0"/>
                                </a:rPr>
                                <m:t>𝑡</m:t>
                              </m:r>
                            </m:e>
                            <m:sub>
                              <m:r>
                                <a:rPr lang="en-US" altLang="zh-CN" sz="400" b="0" i="1" smtClean="0">
                                  <a:latin typeface="Cambria Math" panose="02040503050406030204" pitchFamily="18" charset="0"/>
                                </a:rPr>
                                <m:t>2</m:t>
                              </m:r>
                            </m:sub>
                          </m:sSub>
                          <m:r>
                            <a:rPr lang="en-US" altLang="zh-CN" sz="400" b="0" i="1" smtClean="0">
                              <a:latin typeface="Cambria Math" panose="02040503050406030204" pitchFamily="18" charset="0"/>
                            </a:rPr>
                            <m:t>)</m:t>
                          </m:r>
                        </m:oMath>
                      </m:oMathPara>
                    </a14:m>
                    <a:endParaRPr lang="en-US" sz="400" dirty="0"/>
                  </a:p>
                </p:txBody>
              </p:sp>
            </mc:Choice>
            <mc:Fallback xmlns="">
              <p:sp>
                <p:nvSpPr>
                  <p:cNvPr id="161" name="TextBox 160">
                    <a:extLst>
                      <a:ext uri="{FF2B5EF4-FFF2-40B4-BE49-F238E27FC236}">
                        <a16:creationId xmlns:a16="http://schemas.microsoft.com/office/drawing/2014/main" id="{212D04DB-528C-EE22-19B0-3FEE42826ED1}"/>
                      </a:ext>
                    </a:extLst>
                  </p:cNvPr>
                  <p:cNvSpPr txBox="1">
                    <a:spLocks noRot="1" noChangeAspect="1" noMove="1" noResize="1" noEditPoints="1" noAdjustHandles="1" noChangeArrowheads="1" noChangeShapeType="1" noTextEdit="1"/>
                  </p:cNvSpPr>
                  <p:nvPr/>
                </p:nvSpPr>
                <p:spPr>
                  <a:xfrm>
                    <a:off x="2131710" y="3385435"/>
                    <a:ext cx="702397" cy="422722"/>
                  </a:xfrm>
                  <a:prstGeom prst="rect">
                    <a:avLst/>
                  </a:prstGeom>
                  <a:blipFill>
                    <a:blip r:embed="rId46"/>
                    <a:stretch>
                      <a:fillRect r="-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2" name="TextBox 161">
                    <a:extLst>
                      <a:ext uri="{FF2B5EF4-FFF2-40B4-BE49-F238E27FC236}">
                        <a16:creationId xmlns:a16="http://schemas.microsoft.com/office/drawing/2014/main" id="{8A9E3089-EE79-377C-3274-593EEE5D8078}"/>
                      </a:ext>
                    </a:extLst>
                  </p:cNvPr>
                  <p:cNvSpPr txBox="1"/>
                  <p:nvPr/>
                </p:nvSpPr>
                <p:spPr>
                  <a:xfrm>
                    <a:off x="2529311" y="235162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162" name="TextBox 161">
                    <a:extLst>
                      <a:ext uri="{FF2B5EF4-FFF2-40B4-BE49-F238E27FC236}">
                        <a16:creationId xmlns:a16="http://schemas.microsoft.com/office/drawing/2014/main" id="{8A9E3089-EE79-377C-3274-593EEE5D8078}"/>
                      </a:ext>
                    </a:extLst>
                  </p:cNvPr>
                  <p:cNvSpPr txBox="1">
                    <a:spLocks noRot="1" noChangeAspect="1" noMove="1" noResize="1" noEditPoints="1" noAdjustHandles="1" noChangeArrowheads="1" noChangeShapeType="1" noTextEdit="1"/>
                  </p:cNvSpPr>
                  <p:nvPr/>
                </p:nvSpPr>
                <p:spPr>
                  <a:xfrm>
                    <a:off x="2529311" y="2351623"/>
                    <a:ext cx="378309" cy="422722"/>
                  </a:xfrm>
                  <a:prstGeom prst="rect">
                    <a:avLst/>
                  </a:prstGeom>
                  <a:blipFill>
                    <a:blip r:embed="rId47"/>
                    <a:stretch>
                      <a:fillRect r="-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3" name="TextBox 162">
                    <a:extLst>
                      <a:ext uri="{FF2B5EF4-FFF2-40B4-BE49-F238E27FC236}">
                        <a16:creationId xmlns:a16="http://schemas.microsoft.com/office/drawing/2014/main" id="{3BF1E225-7D51-F3BB-8935-A3BA67BAC644}"/>
                      </a:ext>
                    </a:extLst>
                  </p:cNvPr>
                  <p:cNvSpPr txBox="1"/>
                  <p:nvPr/>
                </p:nvSpPr>
                <p:spPr>
                  <a:xfrm>
                    <a:off x="2934993" y="218754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163" name="TextBox 162">
                    <a:extLst>
                      <a:ext uri="{FF2B5EF4-FFF2-40B4-BE49-F238E27FC236}">
                        <a16:creationId xmlns:a16="http://schemas.microsoft.com/office/drawing/2014/main" id="{3BF1E225-7D51-F3BB-8935-A3BA67BAC644}"/>
                      </a:ext>
                    </a:extLst>
                  </p:cNvPr>
                  <p:cNvSpPr txBox="1">
                    <a:spLocks noRot="1" noChangeAspect="1" noMove="1" noResize="1" noEditPoints="1" noAdjustHandles="1" noChangeArrowheads="1" noChangeShapeType="1" noTextEdit="1"/>
                  </p:cNvSpPr>
                  <p:nvPr/>
                </p:nvSpPr>
                <p:spPr>
                  <a:xfrm>
                    <a:off x="2934993" y="2187543"/>
                    <a:ext cx="1080448" cy="422722"/>
                  </a:xfrm>
                  <a:prstGeom prst="rect">
                    <a:avLst/>
                  </a:prstGeom>
                  <a:blipFill>
                    <a:blip r:embed="rId4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4" name="TextBox 163">
                    <a:extLst>
                      <a:ext uri="{FF2B5EF4-FFF2-40B4-BE49-F238E27FC236}">
                        <a16:creationId xmlns:a16="http://schemas.microsoft.com/office/drawing/2014/main" id="{66F18853-77C0-D0AD-65FE-80D32920B8FC}"/>
                      </a:ext>
                    </a:extLst>
                  </p:cNvPr>
                  <p:cNvSpPr txBox="1"/>
                  <p:nvPr/>
                </p:nvSpPr>
                <p:spPr>
                  <a:xfrm>
                    <a:off x="3149747" y="2743623"/>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164" name="TextBox 163">
                    <a:extLst>
                      <a:ext uri="{FF2B5EF4-FFF2-40B4-BE49-F238E27FC236}">
                        <a16:creationId xmlns:a16="http://schemas.microsoft.com/office/drawing/2014/main" id="{66F18853-77C0-D0AD-65FE-80D32920B8FC}"/>
                      </a:ext>
                    </a:extLst>
                  </p:cNvPr>
                  <p:cNvSpPr txBox="1">
                    <a:spLocks noRot="1" noChangeAspect="1" noMove="1" noResize="1" noEditPoints="1" noAdjustHandles="1" noChangeArrowheads="1" noChangeShapeType="1" noTextEdit="1"/>
                  </p:cNvSpPr>
                  <p:nvPr/>
                </p:nvSpPr>
                <p:spPr>
                  <a:xfrm>
                    <a:off x="3149747" y="2743623"/>
                    <a:ext cx="1080448" cy="422722"/>
                  </a:xfrm>
                  <a:prstGeom prst="rect">
                    <a:avLst/>
                  </a:prstGeom>
                  <a:blipFill>
                    <a:blip r:embed="rId4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5" name="TextBox 164">
                    <a:extLst>
                      <a:ext uri="{FF2B5EF4-FFF2-40B4-BE49-F238E27FC236}">
                        <a16:creationId xmlns:a16="http://schemas.microsoft.com/office/drawing/2014/main" id="{470BBDAE-C72D-B332-26D0-6E87AAEBACB6}"/>
                      </a:ext>
                    </a:extLst>
                  </p:cNvPr>
                  <p:cNvSpPr txBox="1"/>
                  <p:nvPr/>
                </p:nvSpPr>
                <p:spPr>
                  <a:xfrm>
                    <a:off x="2199271" y="2792280"/>
                    <a:ext cx="1080448"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1" i="1">
                                  <a:latin typeface="Cambria Math" panose="02040503050406030204" pitchFamily="18" charset="0"/>
                                </a:rPr>
                                <m:t>𝒐</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165" name="TextBox 164">
                    <a:extLst>
                      <a:ext uri="{FF2B5EF4-FFF2-40B4-BE49-F238E27FC236}">
                        <a16:creationId xmlns:a16="http://schemas.microsoft.com/office/drawing/2014/main" id="{470BBDAE-C72D-B332-26D0-6E87AAEBACB6}"/>
                      </a:ext>
                    </a:extLst>
                  </p:cNvPr>
                  <p:cNvSpPr txBox="1">
                    <a:spLocks noRot="1" noChangeAspect="1" noMove="1" noResize="1" noEditPoints="1" noAdjustHandles="1" noChangeArrowheads="1" noChangeShapeType="1" noTextEdit="1"/>
                  </p:cNvSpPr>
                  <p:nvPr/>
                </p:nvSpPr>
                <p:spPr>
                  <a:xfrm>
                    <a:off x="2199271" y="2792280"/>
                    <a:ext cx="1080448" cy="422722"/>
                  </a:xfrm>
                  <a:prstGeom prst="rect">
                    <a:avLst/>
                  </a:prstGeom>
                  <a:blipFill>
                    <a:blip r:embed="rId5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6" name="TextBox 165">
                    <a:extLst>
                      <a:ext uri="{FF2B5EF4-FFF2-40B4-BE49-F238E27FC236}">
                        <a16:creationId xmlns:a16="http://schemas.microsoft.com/office/drawing/2014/main" id="{A832019A-0A18-6066-DA7E-BB72D21BE259}"/>
                      </a:ext>
                    </a:extLst>
                  </p:cNvPr>
                  <p:cNvSpPr txBox="1"/>
                  <p:nvPr/>
                </p:nvSpPr>
                <p:spPr>
                  <a:xfrm>
                    <a:off x="2074738" y="2238685"/>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1</m:t>
                              </m:r>
                            </m:sub>
                          </m:sSub>
                        </m:oMath>
                      </m:oMathPara>
                    </a14:m>
                    <a:endParaRPr lang="en-US" sz="400" dirty="0"/>
                  </a:p>
                </p:txBody>
              </p:sp>
            </mc:Choice>
            <mc:Fallback xmlns="">
              <p:sp>
                <p:nvSpPr>
                  <p:cNvPr id="166" name="TextBox 165">
                    <a:extLst>
                      <a:ext uri="{FF2B5EF4-FFF2-40B4-BE49-F238E27FC236}">
                        <a16:creationId xmlns:a16="http://schemas.microsoft.com/office/drawing/2014/main" id="{A832019A-0A18-6066-DA7E-BB72D21BE259}"/>
                      </a:ext>
                    </a:extLst>
                  </p:cNvPr>
                  <p:cNvSpPr txBox="1">
                    <a:spLocks noRot="1" noChangeAspect="1" noMove="1" noResize="1" noEditPoints="1" noAdjustHandles="1" noChangeArrowheads="1" noChangeShapeType="1" noTextEdit="1"/>
                  </p:cNvSpPr>
                  <p:nvPr/>
                </p:nvSpPr>
                <p:spPr>
                  <a:xfrm>
                    <a:off x="2074738" y="2238685"/>
                    <a:ext cx="378309" cy="422722"/>
                  </a:xfrm>
                  <a:prstGeom prst="rect">
                    <a:avLst/>
                  </a:prstGeom>
                  <a:blipFill>
                    <a:blip r:embed="rId5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7" name="TextBox 166">
                    <a:extLst>
                      <a:ext uri="{FF2B5EF4-FFF2-40B4-BE49-F238E27FC236}">
                        <a16:creationId xmlns:a16="http://schemas.microsoft.com/office/drawing/2014/main" id="{1C322A98-13AB-992F-930A-8051D320FFFB}"/>
                      </a:ext>
                    </a:extLst>
                  </p:cNvPr>
                  <p:cNvSpPr txBox="1"/>
                  <p:nvPr/>
                </p:nvSpPr>
                <p:spPr>
                  <a:xfrm>
                    <a:off x="3259960" y="1741038"/>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2</m:t>
                              </m:r>
                            </m:sub>
                          </m:sSub>
                        </m:oMath>
                      </m:oMathPara>
                    </a14:m>
                    <a:endParaRPr lang="en-US" sz="400" dirty="0"/>
                  </a:p>
                </p:txBody>
              </p:sp>
            </mc:Choice>
            <mc:Fallback xmlns="">
              <p:sp>
                <p:nvSpPr>
                  <p:cNvPr id="167" name="TextBox 166">
                    <a:extLst>
                      <a:ext uri="{FF2B5EF4-FFF2-40B4-BE49-F238E27FC236}">
                        <a16:creationId xmlns:a16="http://schemas.microsoft.com/office/drawing/2014/main" id="{1C322A98-13AB-992F-930A-8051D320FFFB}"/>
                      </a:ext>
                    </a:extLst>
                  </p:cNvPr>
                  <p:cNvSpPr txBox="1">
                    <a:spLocks noRot="1" noChangeAspect="1" noMove="1" noResize="1" noEditPoints="1" noAdjustHandles="1" noChangeArrowheads="1" noChangeShapeType="1" noTextEdit="1"/>
                  </p:cNvSpPr>
                  <p:nvPr/>
                </p:nvSpPr>
                <p:spPr>
                  <a:xfrm>
                    <a:off x="3259960" y="1741038"/>
                    <a:ext cx="378309" cy="422722"/>
                  </a:xfrm>
                  <a:prstGeom prst="rect">
                    <a:avLst/>
                  </a:prstGeom>
                  <a:blipFill>
                    <a:blip r:embed="rId52"/>
                    <a:stretch>
                      <a:fillRect r="-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8" name="TextBox 167">
                    <a:extLst>
                      <a:ext uri="{FF2B5EF4-FFF2-40B4-BE49-F238E27FC236}">
                        <a16:creationId xmlns:a16="http://schemas.microsoft.com/office/drawing/2014/main" id="{DF2371DF-54A1-84C0-0EB4-4E80E17AD78A}"/>
                      </a:ext>
                    </a:extLst>
                  </p:cNvPr>
                  <p:cNvSpPr txBox="1"/>
                  <p:nvPr/>
                </p:nvSpPr>
                <p:spPr>
                  <a:xfrm>
                    <a:off x="3671982" y="2416239"/>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3</m:t>
                              </m:r>
                            </m:sub>
                          </m:sSub>
                        </m:oMath>
                      </m:oMathPara>
                    </a14:m>
                    <a:endParaRPr lang="en-US" sz="400" dirty="0"/>
                  </a:p>
                </p:txBody>
              </p:sp>
            </mc:Choice>
            <mc:Fallback xmlns="">
              <p:sp>
                <p:nvSpPr>
                  <p:cNvPr id="168" name="TextBox 167">
                    <a:extLst>
                      <a:ext uri="{FF2B5EF4-FFF2-40B4-BE49-F238E27FC236}">
                        <a16:creationId xmlns:a16="http://schemas.microsoft.com/office/drawing/2014/main" id="{DF2371DF-54A1-84C0-0EB4-4E80E17AD78A}"/>
                      </a:ext>
                    </a:extLst>
                  </p:cNvPr>
                  <p:cNvSpPr txBox="1">
                    <a:spLocks noRot="1" noChangeAspect="1" noMove="1" noResize="1" noEditPoints="1" noAdjustHandles="1" noChangeArrowheads="1" noChangeShapeType="1" noTextEdit="1"/>
                  </p:cNvSpPr>
                  <p:nvPr/>
                </p:nvSpPr>
                <p:spPr>
                  <a:xfrm>
                    <a:off x="3671982" y="2416239"/>
                    <a:ext cx="378309" cy="422722"/>
                  </a:xfrm>
                  <a:prstGeom prst="rect">
                    <a:avLst/>
                  </a:prstGeom>
                  <a:blipFill>
                    <a:blip r:embed="rId53"/>
                    <a:stretch>
                      <a:fillRect r="-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9" name="TextBox 168">
                    <a:extLst>
                      <a:ext uri="{FF2B5EF4-FFF2-40B4-BE49-F238E27FC236}">
                        <a16:creationId xmlns:a16="http://schemas.microsoft.com/office/drawing/2014/main" id="{A87A28E5-A561-D6D2-7B2B-D00B76ECAD32}"/>
                      </a:ext>
                    </a:extLst>
                  </p:cNvPr>
                  <p:cNvSpPr txBox="1"/>
                  <p:nvPr/>
                </p:nvSpPr>
                <p:spPr>
                  <a:xfrm>
                    <a:off x="2424858" y="2961453"/>
                    <a:ext cx="378309" cy="4227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400" i="1" smtClean="0">
                                  <a:latin typeface="Cambria Math" panose="02040503050406030204" pitchFamily="18" charset="0"/>
                                </a:rPr>
                              </m:ctrlPr>
                            </m:sSubPr>
                            <m:e>
                              <m:r>
                                <a:rPr lang="en-US" altLang="zh-CN" sz="400" b="0" i="1" smtClean="0">
                                  <a:latin typeface="Cambria Math" panose="02040503050406030204" pitchFamily="18" charset="0"/>
                                </a:rPr>
                                <m:t>𝑘</m:t>
                              </m:r>
                            </m:e>
                            <m:sub>
                              <m:r>
                                <a:rPr lang="en-US" altLang="zh-CN" sz="400" b="0" i="1" smtClean="0">
                                  <a:latin typeface="Cambria Math" panose="02040503050406030204" pitchFamily="18" charset="0"/>
                                </a:rPr>
                                <m:t>4</m:t>
                              </m:r>
                            </m:sub>
                          </m:sSub>
                        </m:oMath>
                      </m:oMathPara>
                    </a14:m>
                    <a:endParaRPr lang="en-US" sz="400" dirty="0"/>
                  </a:p>
                </p:txBody>
              </p:sp>
            </mc:Choice>
            <mc:Fallback xmlns="">
              <p:sp>
                <p:nvSpPr>
                  <p:cNvPr id="169" name="TextBox 168">
                    <a:extLst>
                      <a:ext uri="{FF2B5EF4-FFF2-40B4-BE49-F238E27FC236}">
                        <a16:creationId xmlns:a16="http://schemas.microsoft.com/office/drawing/2014/main" id="{A87A28E5-A561-D6D2-7B2B-D00B76ECAD32}"/>
                      </a:ext>
                    </a:extLst>
                  </p:cNvPr>
                  <p:cNvSpPr txBox="1">
                    <a:spLocks noRot="1" noChangeAspect="1" noMove="1" noResize="1" noEditPoints="1" noAdjustHandles="1" noChangeArrowheads="1" noChangeShapeType="1" noTextEdit="1"/>
                  </p:cNvSpPr>
                  <p:nvPr/>
                </p:nvSpPr>
                <p:spPr>
                  <a:xfrm>
                    <a:off x="2424858" y="2961453"/>
                    <a:ext cx="378309" cy="422722"/>
                  </a:xfrm>
                  <a:prstGeom prst="rect">
                    <a:avLst/>
                  </a:prstGeom>
                  <a:blipFill>
                    <a:blip r:embed="rId54"/>
                    <a:stretch>
                      <a:fillRect r="-9091"/>
                    </a:stretch>
                  </a:blipFill>
                </p:spPr>
                <p:txBody>
                  <a:bodyPr/>
                  <a:lstStyle/>
                  <a:p>
                    <a:r>
                      <a:rPr lang="en-US">
                        <a:noFill/>
                      </a:rPr>
                      <a:t> </a:t>
                    </a:r>
                  </a:p>
                </p:txBody>
              </p:sp>
            </mc:Fallback>
          </mc:AlternateContent>
        </p:grpSp>
        <p:sp>
          <p:nvSpPr>
            <p:cNvPr id="171" name="Oval 170">
              <a:extLst>
                <a:ext uri="{FF2B5EF4-FFF2-40B4-BE49-F238E27FC236}">
                  <a16:creationId xmlns:a16="http://schemas.microsoft.com/office/drawing/2014/main" id="{12E941C0-EB65-519E-DC06-258A373088AC}"/>
                </a:ext>
              </a:extLst>
            </p:cNvPr>
            <p:cNvSpPr/>
            <p:nvPr/>
          </p:nvSpPr>
          <p:spPr>
            <a:xfrm>
              <a:off x="9917344" y="803363"/>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171">
              <a:extLst>
                <a:ext uri="{FF2B5EF4-FFF2-40B4-BE49-F238E27FC236}">
                  <a16:creationId xmlns:a16="http://schemas.microsoft.com/office/drawing/2014/main" id="{B8813B15-0563-163E-A7B4-07DFBDAF8130}"/>
                </a:ext>
              </a:extLst>
            </p:cNvPr>
            <p:cNvSpPr/>
            <p:nvPr/>
          </p:nvSpPr>
          <p:spPr>
            <a:xfrm>
              <a:off x="10152686" y="804365"/>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172">
              <a:extLst>
                <a:ext uri="{FF2B5EF4-FFF2-40B4-BE49-F238E27FC236}">
                  <a16:creationId xmlns:a16="http://schemas.microsoft.com/office/drawing/2014/main" id="{1A225503-DD54-C58E-3C5E-EB751A58C4A8}"/>
                </a:ext>
              </a:extLst>
            </p:cNvPr>
            <p:cNvSpPr/>
            <p:nvPr/>
          </p:nvSpPr>
          <p:spPr>
            <a:xfrm>
              <a:off x="10374013" y="803903"/>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9" name="Right Arrow 178">
            <a:extLst>
              <a:ext uri="{FF2B5EF4-FFF2-40B4-BE49-F238E27FC236}">
                <a16:creationId xmlns:a16="http://schemas.microsoft.com/office/drawing/2014/main" id="{A7BA681A-81A0-23C9-D91E-FE0488BCF36D}"/>
              </a:ext>
            </a:extLst>
          </p:cNvPr>
          <p:cNvSpPr/>
          <p:nvPr/>
        </p:nvSpPr>
        <p:spPr>
          <a:xfrm>
            <a:off x="4957570" y="2698314"/>
            <a:ext cx="2914935" cy="582785"/>
          </a:xfrm>
          <a:prstGeom prst="rightArrow">
            <a:avLst>
              <a:gd name="adj1" fmla="val 24721"/>
              <a:gd name="adj2" fmla="val 7949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7" name="Group 226">
            <a:extLst>
              <a:ext uri="{FF2B5EF4-FFF2-40B4-BE49-F238E27FC236}">
                <a16:creationId xmlns:a16="http://schemas.microsoft.com/office/drawing/2014/main" id="{2B321A99-1CD1-FA91-3188-431FDB2D810B}"/>
              </a:ext>
            </a:extLst>
          </p:cNvPr>
          <p:cNvGrpSpPr/>
          <p:nvPr/>
        </p:nvGrpSpPr>
        <p:grpSpPr>
          <a:xfrm>
            <a:off x="7988505" y="1385429"/>
            <a:ext cx="4255372" cy="2536006"/>
            <a:chOff x="7505625" y="1123154"/>
            <a:chExt cx="4230782" cy="2521352"/>
          </a:xfrm>
        </p:grpSpPr>
        <mc:AlternateContent xmlns:mc="http://schemas.openxmlformats.org/markup-compatibility/2006" xmlns:a14="http://schemas.microsoft.com/office/drawing/2010/main">
          <mc:Choice Requires="a14">
            <p:sp>
              <p:nvSpPr>
                <p:cNvPr id="228" name="TextBox 227">
                  <a:extLst>
                    <a:ext uri="{FF2B5EF4-FFF2-40B4-BE49-F238E27FC236}">
                      <a16:creationId xmlns:a16="http://schemas.microsoft.com/office/drawing/2014/main" id="{6769DD4B-2591-745E-2F2E-EED7A9363365}"/>
                    </a:ext>
                  </a:extLst>
                </p:cNvPr>
                <p:cNvSpPr txBox="1"/>
                <p:nvPr/>
              </p:nvSpPr>
              <p:spPr>
                <a:xfrm>
                  <a:off x="8891993" y="2836984"/>
                  <a:ext cx="108044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1" i="1">
                                <a:solidFill>
                                  <a:schemeClr val="accent1"/>
                                </a:solidFill>
                                <a:latin typeface="Cambria Math" panose="02040503050406030204" pitchFamily="18" charset="0"/>
                              </a:rPr>
                              <m:t>𝒐</m:t>
                            </m:r>
                          </m:e>
                          <m:sub>
                            <m:r>
                              <a:rPr lang="en-US" altLang="zh-CN" b="0" i="1" smtClean="0">
                                <a:solidFill>
                                  <a:schemeClr val="accent1"/>
                                </a:solidFill>
                                <a:latin typeface="Cambria Math" panose="02040503050406030204" pitchFamily="18" charset="0"/>
                              </a:rPr>
                              <m:t>4</m:t>
                            </m:r>
                          </m:sub>
                        </m:sSub>
                      </m:oMath>
                    </m:oMathPara>
                  </a14:m>
                  <a:endParaRPr lang="en-US" dirty="0">
                    <a:solidFill>
                      <a:schemeClr val="accent1"/>
                    </a:solidFill>
                  </a:endParaRPr>
                </a:p>
              </p:txBody>
            </p:sp>
          </mc:Choice>
          <mc:Fallback xmlns="">
            <p:sp>
              <p:nvSpPr>
                <p:cNvPr id="228" name="TextBox 227">
                  <a:extLst>
                    <a:ext uri="{FF2B5EF4-FFF2-40B4-BE49-F238E27FC236}">
                      <a16:creationId xmlns:a16="http://schemas.microsoft.com/office/drawing/2014/main" id="{6769DD4B-2591-745E-2F2E-EED7A9363365}"/>
                    </a:ext>
                  </a:extLst>
                </p:cNvPr>
                <p:cNvSpPr txBox="1">
                  <a:spLocks noRot="1" noChangeAspect="1" noMove="1" noResize="1" noEditPoints="1" noAdjustHandles="1" noChangeArrowheads="1" noChangeShapeType="1" noTextEdit="1"/>
                </p:cNvSpPr>
                <p:nvPr/>
              </p:nvSpPr>
              <p:spPr>
                <a:xfrm>
                  <a:off x="8891993" y="2836984"/>
                  <a:ext cx="1080449" cy="369332"/>
                </a:xfrm>
                <a:prstGeom prst="rect">
                  <a:avLst/>
                </a:prstGeom>
                <a:blipFill>
                  <a:blip r:embed="rId5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9" name="TextBox 228">
                  <a:extLst>
                    <a:ext uri="{FF2B5EF4-FFF2-40B4-BE49-F238E27FC236}">
                      <a16:creationId xmlns:a16="http://schemas.microsoft.com/office/drawing/2014/main" id="{8A79F0FA-E6A4-B478-33B5-CA602755402A}"/>
                    </a:ext>
                  </a:extLst>
                </p:cNvPr>
                <p:cNvSpPr txBox="1"/>
                <p:nvPr/>
              </p:nvSpPr>
              <p:spPr>
                <a:xfrm>
                  <a:off x="9842470" y="2788326"/>
                  <a:ext cx="108044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1" i="1">
                                <a:solidFill>
                                  <a:schemeClr val="accent1"/>
                                </a:solidFill>
                                <a:latin typeface="Cambria Math" panose="02040503050406030204" pitchFamily="18" charset="0"/>
                              </a:rPr>
                              <m:t>𝒐</m:t>
                            </m:r>
                          </m:e>
                          <m:sub>
                            <m:r>
                              <a:rPr lang="en-US" altLang="zh-CN" b="0" i="1" smtClean="0">
                                <a:solidFill>
                                  <a:schemeClr val="accent1"/>
                                </a:solidFill>
                                <a:latin typeface="Cambria Math" panose="02040503050406030204" pitchFamily="18" charset="0"/>
                              </a:rPr>
                              <m:t>3</m:t>
                            </m:r>
                          </m:sub>
                        </m:sSub>
                      </m:oMath>
                    </m:oMathPara>
                  </a14:m>
                  <a:endParaRPr lang="en-US" dirty="0">
                    <a:solidFill>
                      <a:schemeClr val="accent1"/>
                    </a:solidFill>
                  </a:endParaRPr>
                </a:p>
              </p:txBody>
            </p:sp>
          </mc:Choice>
          <mc:Fallback xmlns="">
            <p:sp>
              <p:nvSpPr>
                <p:cNvPr id="229" name="TextBox 228">
                  <a:extLst>
                    <a:ext uri="{FF2B5EF4-FFF2-40B4-BE49-F238E27FC236}">
                      <a16:creationId xmlns:a16="http://schemas.microsoft.com/office/drawing/2014/main" id="{8A79F0FA-E6A4-B478-33B5-CA602755402A}"/>
                    </a:ext>
                  </a:extLst>
                </p:cNvPr>
                <p:cNvSpPr txBox="1">
                  <a:spLocks noRot="1" noChangeAspect="1" noMove="1" noResize="1" noEditPoints="1" noAdjustHandles="1" noChangeArrowheads="1" noChangeShapeType="1" noTextEdit="1"/>
                </p:cNvSpPr>
                <p:nvPr/>
              </p:nvSpPr>
              <p:spPr>
                <a:xfrm>
                  <a:off x="9842470" y="2788326"/>
                  <a:ext cx="1080449" cy="369332"/>
                </a:xfrm>
                <a:prstGeom prst="rect">
                  <a:avLst/>
                </a:prstGeom>
                <a:blipFill>
                  <a:blip r:embed="rId5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0" name="TextBox 229">
                  <a:extLst>
                    <a:ext uri="{FF2B5EF4-FFF2-40B4-BE49-F238E27FC236}">
                      <a16:creationId xmlns:a16="http://schemas.microsoft.com/office/drawing/2014/main" id="{C1CECD1C-919C-0973-A045-6F5713AD18FE}"/>
                    </a:ext>
                  </a:extLst>
                </p:cNvPr>
                <p:cNvSpPr txBox="1"/>
                <p:nvPr/>
              </p:nvSpPr>
              <p:spPr>
                <a:xfrm>
                  <a:off x="9627714" y="2232249"/>
                  <a:ext cx="108044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1" i="1">
                                <a:solidFill>
                                  <a:schemeClr val="accent1"/>
                                </a:solidFill>
                                <a:latin typeface="Cambria Math" panose="02040503050406030204" pitchFamily="18" charset="0"/>
                              </a:rPr>
                              <m:t>𝒐</m:t>
                            </m:r>
                          </m:e>
                          <m:sub>
                            <m:r>
                              <a:rPr lang="en-US" altLang="zh-CN" b="0" i="1" smtClean="0">
                                <a:solidFill>
                                  <a:schemeClr val="accent1"/>
                                </a:solidFill>
                                <a:latin typeface="Cambria Math" panose="02040503050406030204" pitchFamily="18" charset="0"/>
                              </a:rPr>
                              <m:t>2</m:t>
                            </m:r>
                          </m:sub>
                        </m:sSub>
                      </m:oMath>
                    </m:oMathPara>
                  </a14:m>
                  <a:endParaRPr lang="en-US" dirty="0">
                    <a:solidFill>
                      <a:schemeClr val="accent1"/>
                    </a:solidFill>
                  </a:endParaRPr>
                </a:p>
              </p:txBody>
            </p:sp>
          </mc:Choice>
          <mc:Fallback xmlns="">
            <p:sp>
              <p:nvSpPr>
                <p:cNvPr id="230" name="TextBox 229">
                  <a:extLst>
                    <a:ext uri="{FF2B5EF4-FFF2-40B4-BE49-F238E27FC236}">
                      <a16:creationId xmlns:a16="http://schemas.microsoft.com/office/drawing/2014/main" id="{C1CECD1C-919C-0973-A045-6F5713AD18FE}"/>
                    </a:ext>
                  </a:extLst>
                </p:cNvPr>
                <p:cNvSpPr txBox="1">
                  <a:spLocks noRot="1" noChangeAspect="1" noMove="1" noResize="1" noEditPoints="1" noAdjustHandles="1" noChangeArrowheads="1" noChangeShapeType="1" noTextEdit="1"/>
                </p:cNvSpPr>
                <p:nvPr/>
              </p:nvSpPr>
              <p:spPr>
                <a:xfrm>
                  <a:off x="9627714" y="2232249"/>
                  <a:ext cx="1080449" cy="369332"/>
                </a:xfrm>
                <a:prstGeom prst="rect">
                  <a:avLst/>
                </a:prstGeom>
                <a:blipFill>
                  <a:blip r:embed="rId5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1" name="TextBox 230">
                  <a:extLst>
                    <a:ext uri="{FF2B5EF4-FFF2-40B4-BE49-F238E27FC236}">
                      <a16:creationId xmlns:a16="http://schemas.microsoft.com/office/drawing/2014/main" id="{FD8DF060-8A0B-8A09-DC53-3C13B90B41CE}"/>
                    </a:ext>
                  </a:extLst>
                </p:cNvPr>
                <p:cNvSpPr txBox="1"/>
                <p:nvPr/>
              </p:nvSpPr>
              <p:spPr>
                <a:xfrm>
                  <a:off x="9222033" y="2396327"/>
                  <a:ext cx="3783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1" i="1">
                                <a:solidFill>
                                  <a:schemeClr val="accent1"/>
                                </a:solidFill>
                                <a:latin typeface="Cambria Math" panose="02040503050406030204" pitchFamily="18" charset="0"/>
                              </a:rPr>
                              <m:t>𝒐</m:t>
                            </m:r>
                          </m:e>
                          <m:sub>
                            <m:r>
                              <a:rPr lang="en-US" altLang="zh-CN" b="0" i="1" smtClean="0">
                                <a:solidFill>
                                  <a:schemeClr val="accent1"/>
                                </a:solidFill>
                                <a:latin typeface="Cambria Math" panose="02040503050406030204" pitchFamily="18" charset="0"/>
                              </a:rPr>
                              <m:t>1</m:t>
                            </m:r>
                          </m:sub>
                        </m:sSub>
                      </m:oMath>
                    </m:oMathPara>
                  </a14:m>
                  <a:endParaRPr lang="en-US" dirty="0">
                    <a:solidFill>
                      <a:schemeClr val="accent1"/>
                    </a:solidFill>
                  </a:endParaRPr>
                </a:p>
              </p:txBody>
            </p:sp>
          </mc:Choice>
          <mc:Fallback xmlns="">
            <p:sp>
              <p:nvSpPr>
                <p:cNvPr id="231" name="TextBox 230">
                  <a:extLst>
                    <a:ext uri="{FF2B5EF4-FFF2-40B4-BE49-F238E27FC236}">
                      <a16:creationId xmlns:a16="http://schemas.microsoft.com/office/drawing/2014/main" id="{FD8DF060-8A0B-8A09-DC53-3C13B90B41CE}"/>
                    </a:ext>
                  </a:extLst>
                </p:cNvPr>
                <p:cNvSpPr txBox="1">
                  <a:spLocks noRot="1" noChangeAspect="1" noMove="1" noResize="1" noEditPoints="1" noAdjustHandles="1" noChangeArrowheads="1" noChangeShapeType="1" noTextEdit="1"/>
                </p:cNvSpPr>
                <p:nvPr/>
              </p:nvSpPr>
              <p:spPr>
                <a:xfrm>
                  <a:off x="9222033" y="2396327"/>
                  <a:ext cx="378310" cy="369332"/>
                </a:xfrm>
                <a:prstGeom prst="rect">
                  <a:avLst/>
                </a:prstGeom>
                <a:blipFill>
                  <a:blip r:embed="rId59"/>
                  <a:stretch>
                    <a:fillRect/>
                  </a:stretch>
                </a:blipFill>
              </p:spPr>
              <p:txBody>
                <a:bodyPr/>
                <a:lstStyle/>
                <a:p>
                  <a:r>
                    <a:rPr lang="en-US">
                      <a:noFill/>
                    </a:rPr>
                    <a:t> </a:t>
                  </a:r>
                </a:p>
              </p:txBody>
            </p:sp>
          </mc:Fallback>
        </mc:AlternateContent>
        <p:sp>
          <p:nvSpPr>
            <p:cNvPr id="232" name="Oval 231">
              <a:extLst>
                <a:ext uri="{FF2B5EF4-FFF2-40B4-BE49-F238E27FC236}">
                  <a16:creationId xmlns:a16="http://schemas.microsoft.com/office/drawing/2014/main" id="{F6064CFE-499A-1CD4-6B8C-A076E6C7D011}"/>
                </a:ext>
              </a:extLst>
            </p:cNvPr>
            <p:cNvSpPr/>
            <p:nvPr/>
          </p:nvSpPr>
          <p:spPr>
            <a:xfrm>
              <a:off x="9266622" y="2475802"/>
              <a:ext cx="64117" cy="64117"/>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233" name="Oval 232">
              <a:extLst>
                <a:ext uri="{FF2B5EF4-FFF2-40B4-BE49-F238E27FC236}">
                  <a16:creationId xmlns:a16="http://schemas.microsoft.com/office/drawing/2014/main" id="{EDC997DA-7D67-908E-5C18-DE504374BC12}"/>
                </a:ext>
              </a:extLst>
            </p:cNvPr>
            <p:cNvSpPr/>
            <p:nvPr/>
          </p:nvSpPr>
          <p:spPr>
            <a:xfrm>
              <a:off x="10103822" y="2267977"/>
              <a:ext cx="64117" cy="64117"/>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Oval 233">
              <a:extLst>
                <a:ext uri="{FF2B5EF4-FFF2-40B4-BE49-F238E27FC236}">
                  <a16:creationId xmlns:a16="http://schemas.microsoft.com/office/drawing/2014/main" id="{C7F8A854-CCCF-11E3-C773-136B52D985A7}"/>
                </a:ext>
              </a:extLst>
            </p:cNvPr>
            <p:cNvSpPr/>
            <p:nvPr/>
          </p:nvSpPr>
          <p:spPr>
            <a:xfrm>
              <a:off x="9557125" y="2948128"/>
              <a:ext cx="64117" cy="64117"/>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 name="Oval 234">
              <a:extLst>
                <a:ext uri="{FF2B5EF4-FFF2-40B4-BE49-F238E27FC236}">
                  <a16:creationId xmlns:a16="http://schemas.microsoft.com/office/drawing/2014/main" id="{C4ED6C5F-FDC3-06D8-97EB-CDCBA306CC12}"/>
                </a:ext>
              </a:extLst>
            </p:cNvPr>
            <p:cNvSpPr/>
            <p:nvPr/>
          </p:nvSpPr>
          <p:spPr>
            <a:xfrm>
              <a:off x="10388485" y="2844262"/>
              <a:ext cx="64117" cy="64117"/>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6" name="Isosceles Triangle 38">
              <a:extLst>
                <a:ext uri="{FF2B5EF4-FFF2-40B4-BE49-F238E27FC236}">
                  <a16:creationId xmlns:a16="http://schemas.microsoft.com/office/drawing/2014/main" id="{569C546B-AD72-AF59-F2D8-C21FDD574A73}"/>
                </a:ext>
              </a:extLst>
            </p:cNvPr>
            <p:cNvSpPr/>
            <p:nvPr/>
          </p:nvSpPr>
          <p:spPr>
            <a:xfrm rot="20930934">
              <a:off x="7505625" y="1123154"/>
              <a:ext cx="3502767" cy="2244146"/>
            </a:xfrm>
            <a:prstGeom prst="triangle">
              <a:avLst>
                <a:gd name="adj" fmla="val 71017"/>
              </a:avLst>
            </a:prstGeom>
            <a:noFill/>
            <a:ln w="19050">
              <a:solidFill>
                <a:schemeClr val="accent5">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7" name="Oval 236">
              <a:extLst>
                <a:ext uri="{FF2B5EF4-FFF2-40B4-BE49-F238E27FC236}">
                  <a16:creationId xmlns:a16="http://schemas.microsoft.com/office/drawing/2014/main" id="{DD5E42D7-CC3E-41D9-E17F-5C39117C3028}"/>
                </a:ext>
              </a:extLst>
            </p:cNvPr>
            <p:cNvSpPr/>
            <p:nvPr/>
          </p:nvSpPr>
          <p:spPr>
            <a:xfrm rot="20930934">
              <a:off x="8531497" y="2112389"/>
              <a:ext cx="273098" cy="273098"/>
            </a:xfrm>
            <a:prstGeom prst="ellipse">
              <a:avLst/>
            </a:prstGeom>
            <a:noFill/>
            <a:ln>
              <a:solidFill>
                <a:schemeClr val="accent5">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8" name="Oval 237">
              <a:extLst>
                <a:ext uri="{FF2B5EF4-FFF2-40B4-BE49-F238E27FC236}">
                  <a16:creationId xmlns:a16="http://schemas.microsoft.com/office/drawing/2014/main" id="{00FA2511-F40D-1151-7C1F-E9A6B523FF22}"/>
                </a:ext>
              </a:extLst>
            </p:cNvPr>
            <p:cNvSpPr/>
            <p:nvPr/>
          </p:nvSpPr>
          <p:spPr>
            <a:xfrm rot="20930934">
              <a:off x="10330257" y="1618644"/>
              <a:ext cx="273098" cy="273098"/>
            </a:xfrm>
            <a:prstGeom prst="ellipse">
              <a:avLst/>
            </a:prstGeom>
            <a:noFill/>
            <a:ln>
              <a:solidFill>
                <a:schemeClr val="accent5">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9" name="Oval 238">
              <a:extLst>
                <a:ext uri="{FF2B5EF4-FFF2-40B4-BE49-F238E27FC236}">
                  <a16:creationId xmlns:a16="http://schemas.microsoft.com/office/drawing/2014/main" id="{C41A9612-DFA7-20C6-8EAD-0E9204D9A5DC}"/>
                </a:ext>
              </a:extLst>
            </p:cNvPr>
            <p:cNvSpPr/>
            <p:nvPr/>
          </p:nvSpPr>
          <p:spPr>
            <a:xfrm rot="20930934">
              <a:off x="9522322" y="3339096"/>
              <a:ext cx="273098" cy="273098"/>
            </a:xfrm>
            <a:prstGeom prst="ellipse">
              <a:avLst/>
            </a:prstGeom>
            <a:noFill/>
            <a:ln>
              <a:solidFill>
                <a:schemeClr val="accent5">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0" name="Oval 239">
              <a:extLst>
                <a:ext uri="{FF2B5EF4-FFF2-40B4-BE49-F238E27FC236}">
                  <a16:creationId xmlns:a16="http://schemas.microsoft.com/office/drawing/2014/main" id="{FE5D27A9-1E1C-BD34-2CDA-406A31E2EC46}"/>
                </a:ext>
              </a:extLst>
            </p:cNvPr>
            <p:cNvSpPr/>
            <p:nvPr/>
          </p:nvSpPr>
          <p:spPr>
            <a:xfrm rot="20930934">
              <a:off x="10927538" y="2481194"/>
              <a:ext cx="273098" cy="273098"/>
            </a:xfrm>
            <a:prstGeom prst="ellipse">
              <a:avLst/>
            </a:prstGeom>
            <a:noFill/>
            <a:ln>
              <a:solidFill>
                <a:schemeClr val="accent5">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41" name="TextBox 240">
                  <a:extLst>
                    <a:ext uri="{FF2B5EF4-FFF2-40B4-BE49-F238E27FC236}">
                      <a16:creationId xmlns:a16="http://schemas.microsoft.com/office/drawing/2014/main" id="{F3C2D1EC-23AF-47C5-B392-10C282000014}"/>
                    </a:ext>
                  </a:extLst>
                </p:cNvPr>
                <p:cNvSpPr txBox="1"/>
                <p:nvPr/>
              </p:nvSpPr>
              <p:spPr>
                <a:xfrm>
                  <a:off x="7715517" y="1979533"/>
                  <a:ext cx="682819" cy="281731"/>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5">
                                    <a:lumMod val="75000"/>
                                  </a:schemeClr>
                                </a:solidFill>
                                <a:latin typeface="Cambria Math" panose="02040503050406030204" pitchFamily="18" charset="0"/>
                              </a:rPr>
                            </m:ctrlPr>
                          </m:sSubPr>
                          <m:e>
                            <m:r>
                              <a:rPr lang="en-US" altLang="zh-CN" b="1" i="1" smtClean="0">
                                <a:solidFill>
                                  <a:schemeClr val="accent5">
                                    <a:lumMod val="75000"/>
                                  </a:schemeClr>
                                </a:solidFill>
                                <a:latin typeface="Cambria Math" panose="02040503050406030204" pitchFamily="18" charset="0"/>
                              </a:rPr>
                              <m:t>𝒑</m:t>
                            </m:r>
                          </m:e>
                          <m:sub>
                            <m:r>
                              <a:rPr lang="en-US" altLang="zh-CN" i="1">
                                <a:solidFill>
                                  <a:schemeClr val="accent5">
                                    <a:lumMod val="75000"/>
                                  </a:schemeClr>
                                </a:solidFill>
                                <a:latin typeface="Cambria Math" panose="02040503050406030204" pitchFamily="18" charset="0"/>
                              </a:rPr>
                              <m:t>1</m:t>
                            </m:r>
                          </m:sub>
                        </m:sSub>
                        <m:r>
                          <a:rPr lang="en-US" altLang="zh-CN" b="0" i="1" smtClean="0">
                            <a:solidFill>
                              <a:schemeClr val="accent5">
                                <a:lumMod val="75000"/>
                              </a:schemeClr>
                            </a:solidFill>
                            <a:latin typeface="Cambria Math" panose="02040503050406030204" pitchFamily="18" charset="0"/>
                          </a:rPr>
                          <m:t>(</m:t>
                        </m:r>
                        <m:sSub>
                          <m:sSubPr>
                            <m:ctrlPr>
                              <a:rPr lang="en-US" altLang="zh-CN" b="0" i="1" smtClean="0">
                                <a:solidFill>
                                  <a:schemeClr val="accent5">
                                    <a:lumMod val="75000"/>
                                  </a:schemeClr>
                                </a:solidFill>
                                <a:latin typeface="Cambria Math" panose="02040503050406030204" pitchFamily="18" charset="0"/>
                              </a:rPr>
                            </m:ctrlPr>
                          </m:sSubPr>
                          <m:e>
                            <m:r>
                              <a:rPr lang="en-US" altLang="zh-CN" b="0" i="1" smtClean="0">
                                <a:solidFill>
                                  <a:schemeClr val="accent5">
                                    <a:lumMod val="75000"/>
                                  </a:schemeClr>
                                </a:solidFill>
                                <a:latin typeface="Cambria Math" panose="02040503050406030204" pitchFamily="18" charset="0"/>
                              </a:rPr>
                              <m:t>𝑡</m:t>
                            </m:r>
                          </m:e>
                          <m:sub>
                            <m:r>
                              <a:rPr lang="en-US" altLang="zh-CN" b="0" i="1" smtClean="0">
                                <a:solidFill>
                                  <a:schemeClr val="accent5">
                                    <a:lumMod val="75000"/>
                                  </a:schemeClr>
                                </a:solidFill>
                                <a:latin typeface="Cambria Math" panose="02040503050406030204" pitchFamily="18" charset="0"/>
                              </a:rPr>
                              <m:t>𝑒𝑞</m:t>
                            </m:r>
                          </m:sub>
                        </m:sSub>
                        <m:r>
                          <a:rPr lang="en-US" altLang="zh-CN" b="0" i="1" smtClean="0">
                            <a:solidFill>
                              <a:schemeClr val="accent5">
                                <a:lumMod val="75000"/>
                              </a:schemeClr>
                            </a:solidFill>
                            <a:latin typeface="Cambria Math" panose="02040503050406030204" pitchFamily="18" charset="0"/>
                          </a:rPr>
                          <m:t>)</m:t>
                        </m:r>
                      </m:oMath>
                    </m:oMathPara>
                  </a14:m>
                  <a:endParaRPr lang="en-US" dirty="0">
                    <a:solidFill>
                      <a:schemeClr val="accent5">
                        <a:lumMod val="75000"/>
                      </a:schemeClr>
                    </a:solidFill>
                  </a:endParaRPr>
                </a:p>
              </p:txBody>
            </p:sp>
          </mc:Choice>
          <mc:Fallback xmlns="">
            <p:sp>
              <p:nvSpPr>
                <p:cNvPr id="241" name="TextBox 240">
                  <a:extLst>
                    <a:ext uri="{FF2B5EF4-FFF2-40B4-BE49-F238E27FC236}">
                      <a16:creationId xmlns:a16="http://schemas.microsoft.com/office/drawing/2014/main" id="{F3C2D1EC-23AF-47C5-B392-10C282000014}"/>
                    </a:ext>
                  </a:extLst>
                </p:cNvPr>
                <p:cNvSpPr txBox="1">
                  <a:spLocks noRot="1" noChangeAspect="1" noMove="1" noResize="1" noEditPoints="1" noAdjustHandles="1" noChangeArrowheads="1" noChangeShapeType="1" noTextEdit="1"/>
                </p:cNvSpPr>
                <p:nvPr/>
              </p:nvSpPr>
              <p:spPr>
                <a:xfrm>
                  <a:off x="7715517" y="1979533"/>
                  <a:ext cx="682819" cy="281731"/>
                </a:xfrm>
                <a:prstGeom prst="rect">
                  <a:avLst/>
                </a:prstGeom>
                <a:blipFill>
                  <a:blip r:embed="rId60"/>
                  <a:stretch>
                    <a:fillRect r="-34545" b="-478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2" name="TextBox 241">
                  <a:extLst>
                    <a:ext uri="{FF2B5EF4-FFF2-40B4-BE49-F238E27FC236}">
                      <a16:creationId xmlns:a16="http://schemas.microsoft.com/office/drawing/2014/main" id="{79E961F1-BAE8-A64D-0EFE-2DABB35C9736}"/>
                    </a:ext>
                  </a:extLst>
                </p:cNvPr>
                <p:cNvSpPr txBox="1"/>
                <p:nvPr/>
              </p:nvSpPr>
              <p:spPr>
                <a:xfrm>
                  <a:off x="10119220" y="1225391"/>
                  <a:ext cx="1080449" cy="281731"/>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5">
                                    <a:lumMod val="75000"/>
                                  </a:schemeClr>
                                </a:solidFill>
                                <a:latin typeface="Cambria Math" panose="02040503050406030204" pitchFamily="18" charset="0"/>
                              </a:rPr>
                            </m:ctrlPr>
                          </m:sSubPr>
                          <m:e>
                            <m:r>
                              <a:rPr lang="en-US" altLang="zh-CN" b="1" i="1" smtClean="0">
                                <a:solidFill>
                                  <a:schemeClr val="accent5">
                                    <a:lumMod val="75000"/>
                                  </a:schemeClr>
                                </a:solidFill>
                                <a:latin typeface="Cambria Math" panose="02040503050406030204" pitchFamily="18" charset="0"/>
                              </a:rPr>
                              <m:t>𝒑</m:t>
                            </m:r>
                          </m:e>
                          <m:sub>
                            <m:r>
                              <a:rPr lang="en-US" altLang="zh-CN" b="0" i="1" smtClean="0">
                                <a:solidFill>
                                  <a:schemeClr val="accent5">
                                    <a:lumMod val="75000"/>
                                  </a:schemeClr>
                                </a:solidFill>
                                <a:latin typeface="Cambria Math" panose="02040503050406030204" pitchFamily="18" charset="0"/>
                              </a:rPr>
                              <m:t>2</m:t>
                            </m:r>
                          </m:sub>
                        </m:sSub>
                        <m:r>
                          <a:rPr lang="en-US" altLang="zh-CN" b="0" i="1" smtClean="0">
                            <a:solidFill>
                              <a:schemeClr val="accent5">
                                <a:lumMod val="75000"/>
                              </a:schemeClr>
                            </a:solidFill>
                            <a:latin typeface="Cambria Math" panose="02040503050406030204" pitchFamily="18" charset="0"/>
                          </a:rPr>
                          <m:t>(</m:t>
                        </m:r>
                        <m:sSub>
                          <m:sSubPr>
                            <m:ctrlPr>
                              <a:rPr lang="en-US" altLang="zh-CN" b="0" i="1" smtClean="0">
                                <a:solidFill>
                                  <a:schemeClr val="accent5">
                                    <a:lumMod val="75000"/>
                                  </a:schemeClr>
                                </a:solidFill>
                                <a:latin typeface="Cambria Math" panose="02040503050406030204" pitchFamily="18" charset="0"/>
                              </a:rPr>
                            </m:ctrlPr>
                          </m:sSubPr>
                          <m:e>
                            <m:r>
                              <a:rPr lang="en-US" altLang="zh-CN" b="0" i="1" smtClean="0">
                                <a:solidFill>
                                  <a:schemeClr val="accent5">
                                    <a:lumMod val="75000"/>
                                  </a:schemeClr>
                                </a:solidFill>
                                <a:latin typeface="Cambria Math" panose="02040503050406030204" pitchFamily="18" charset="0"/>
                              </a:rPr>
                              <m:t>𝑡</m:t>
                            </m:r>
                          </m:e>
                          <m:sub>
                            <m:r>
                              <a:rPr lang="en-US" altLang="zh-CN" b="0" i="1" smtClean="0">
                                <a:solidFill>
                                  <a:schemeClr val="accent5">
                                    <a:lumMod val="75000"/>
                                  </a:schemeClr>
                                </a:solidFill>
                                <a:latin typeface="Cambria Math" panose="02040503050406030204" pitchFamily="18" charset="0"/>
                              </a:rPr>
                              <m:t>𝑒𝑞</m:t>
                            </m:r>
                          </m:sub>
                        </m:sSub>
                        <m:r>
                          <a:rPr lang="en-US" altLang="zh-CN" b="0" i="1" smtClean="0">
                            <a:solidFill>
                              <a:schemeClr val="accent5">
                                <a:lumMod val="75000"/>
                              </a:schemeClr>
                            </a:solidFill>
                            <a:latin typeface="Cambria Math" panose="02040503050406030204" pitchFamily="18" charset="0"/>
                          </a:rPr>
                          <m:t>)</m:t>
                        </m:r>
                      </m:oMath>
                    </m:oMathPara>
                  </a14:m>
                  <a:endParaRPr lang="en-US" dirty="0">
                    <a:solidFill>
                      <a:schemeClr val="accent5">
                        <a:lumMod val="75000"/>
                      </a:schemeClr>
                    </a:solidFill>
                  </a:endParaRPr>
                </a:p>
              </p:txBody>
            </p:sp>
          </mc:Choice>
          <mc:Fallback xmlns="">
            <p:sp>
              <p:nvSpPr>
                <p:cNvPr id="242" name="TextBox 241">
                  <a:extLst>
                    <a:ext uri="{FF2B5EF4-FFF2-40B4-BE49-F238E27FC236}">
                      <a16:creationId xmlns:a16="http://schemas.microsoft.com/office/drawing/2014/main" id="{79E961F1-BAE8-A64D-0EFE-2DABB35C9736}"/>
                    </a:ext>
                  </a:extLst>
                </p:cNvPr>
                <p:cNvSpPr txBox="1">
                  <a:spLocks noRot="1" noChangeAspect="1" noMove="1" noResize="1" noEditPoints="1" noAdjustHandles="1" noChangeArrowheads="1" noChangeShapeType="1" noTextEdit="1"/>
                </p:cNvSpPr>
                <p:nvPr/>
              </p:nvSpPr>
              <p:spPr>
                <a:xfrm>
                  <a:off x="10119220" y="1225391"/>
                  <a:ext cx="1080449" cy="281731"/>
                </a:xfrm>
                <a:prstGeom prst="rect">
                  <a:avLst/>
                </a:prstGeom>
                <a:blipFill>
                  <a:blip r:embed="rId61"/>
                  <a:stretch>
                    <a:fillRect b="-478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A29C7565-89B6-6A82-82AC-B6524B0070F4}"/>
                    </a:ext>
                  </a:extLst>
                </p:cNvPr>
                <p:cNvSpPr txBox="1"/>
                <p:nvPr/>
              </p:nvSpPr>
              <p:spPr>
                <a:xfrm>
                  <a:off x="10655958" y="2144171"/>
                  <a:ext cx="1080449" cy="281731"/>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5">
                                    <a:lumMod val="75000"/>
                                  </a:schemeClr>
                                </a:solidFill>
                                <a:latin typeface="Cambria Math" panose="02040503050406030204" pitchFamily="18" charset="0"/>
                              </a:rPr>
                            </m:ctrlPr>
                          </m:sSubPr>
                          <m:e>
                            <m:r>
                              <a:rPr lang="en-US" altLang="zh-CN" b="1" i="1" smtClean="0">
                                <a:solidFill>
                                  <a:schemeClr val="accent5">
                                    <a:lumMod val="75000"/>
                                  </a:schemeClr>
                                </a:solidFill>
                                <a:latin typeface="Cambria Math" panose="02040503050406030204" pitchFamily="18" charset="0"/>
                              </a:rPr>
                              <m:t>𝒑</m:t>
                            </m:r>
                          </m:e>
                          <m:sub>
                            <m:r>
                              <a:rPr lang="en-US" altLang="zh-CN" b="0" i="1" smtClean="0">
                                <a:solidFill>
                                  <a:schemeClr val="accent5">
                                    <a:lumMod val="75000"/>
                                  </a:schemeClr>
                                </a:solidFill>
                                <a:latin typeface="Cambria Math" panose="02040503050406030204" pitchFamily="18" charset="0"/>
                              </a:rPr>
                              <m:t>3</m:t>
                            </m:r>
                          </m:sub>
                        </m:sSub>
                        <m:r>
                          <a:rPr lang="en-US" altLang="zh-CN" b="0" i="1" smtClean="0">
                            <a:solidFill>
                              <a:schemeClr val="accent5">
                                <a:lumMod val="75000"/>
                              </a:schemeClr>
                            </a:solidFill>
                            <a:latin typeface="Cambria Math" panose="02040503050406030204" pitchFamily="18" charset="0"/>
                          </a:rPr>
                          <m:t>(</m:t>
                        </m:r>
                        <m:sSub>
                          <m:sSubPr>
                            <m:ctrlPr>
                              <a:rPr lang="en-US" altLang="zh-CN" b="0" i="1" smtClean="0">
                                <a:solidFill>
                                  <a:schemeClr val="accent5">
                                    <a:lumMod val="75000"/>
                                  </a:schemeClr>
                                </a:solidFill>
                                <a:latin typeface="Cambria Math" panose="02040503050406030204" pitchFamily="18" charset="0"/>
                              </a:rPr>
                            </m:ctrlPr>
                          </m:sSubPr>
                          <m:e>
                            <m:r>
                              <a:rPr lang="en-US" altLang="zh-CN" b="0" i="1" smtClean="0">
                                <a:solidFill>
                                  <a:schemeClr val="accent5">
                                    <a:lumMod val="75000"/>
                                  </a:schemeClr>
                                </a:solidFill>
                                <a:latin typeface="Cambria Math" panose="02040503050406030204" pitchFamily="18" charset="0"/>
                              </a:rPr>
                              <m:t>𝑡</m:t>
                            </m:r>
                          </m:e>
                          <m:sub>
                            <m:r>
                              <a:rPr lang="en-US" altLang="zh-CN" b="0" i="1" smtClean="0">
                                <a:solidFill>
                                  <a:schemeClr val="accent5">
                                    <a:lumMod val="75000"/>
                                  </a:schemeClr>
                                </a:solidFill>
                                <a:latin typeface="Cambria Math" panose="02040503050406030204" pitchFamily="18" charset="0"/>
                              </a:rPr>
                              <m:t>𝑒𝑞</m:t>
                            </m:r>
                          </m:sub>
                        </m:sSub>
                        <m:r>
                          <a:rPr lang="en-US" altLang="zh-CN" b="0" i="1" smtClean="0">
                            <a:solidFill>
                              <a:schemeClr val="accent5">
                                <a:lumMod val="75000"/>
                              </a:schemeClr>
                            </a:solidFill>
                            <a:latin typeface="Cambria Math" panose="02040503050406030204" pitchFamily="18" charset="0"/>
                          </a:rPr>
                          <m:t>)</m:t>
                        </m:r>
                      </m:oMath>
                    </m:oMathPara>
                  </a14:m>
                  <a:endParaRPr lang="en-US" dirty="0">
                    <a:solidFill>
                      <a:schemeClr val="accent5">
                        <a:lumMod val="75000"/>
                      </a:schemeClr>
                    </a:solidFill>
                  </a:endParaRPr>
                </a:p>
              </p:txBody>
            </p:sp>
          </mc:Choice>
          <mc:Fallback xmlns="">
            <p:sp>
              <p:nvSpPr>
                <p:cNvPr id="243" name="TextBox 242">
                  <a:extLst>
                    <a:ext uri="{FF2B5EF4-FFF2-40B4-BE49-F238E27FC236}">
                      <a16:creationId xmlns:a16="http://schemas.microsoft.com/office/drawing/2014/main" id="{A29C7565-89B6-6A82-82AC-B6524B0070F4}"/>
                    </a:ext>
                  </a:extLst>
                </p:cNvPr>
                <p:cNvSpPr txBox="1">
                  <a:spLocks noRot="1" noChangeAspect="1" noMove="1" noResize="1" noEditPoints="1" noAdjustHandles="1" noChangeArrowheads="1" noChangeShapeType="1" noTextEdit="1"/>
                </p:cNvSpPr>
                <p:nvPr/>
              </p:nvSpPr>
              <p:spPr>
                <a:xfrm>
                  <a:off x="10655958" y="2144171"/>
                  <a:ext cx="1080449" cy="281731"/>
                </a:xfrm>
                <a:prstGeom prst="rect">
                  <a:avLst/>
                </a:prstGeom>
                <a:blipFill>
                  <a:blip r:embed="rId62"/>
                  <a:stretch>
                    <a:fillRect b="-478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4" name="TextBox 243">
                  <a:extLst>
                    <a:ext uri="{FF2B5EF4-FFF2-40B4-BE49-F238E27FC236}">
                      <a16:creationId xmlns:a16="http://schemas.microsoft.com/office/drawing/2014/main" id="{FC7F59A9-1307-9341-AE52-214B728D649E}"/>
                    </a:ext>
                  </a:extLst>
                </p:cNvPr>
                <p:cNvSpPr txBox="1"/>
                <p:nvPr/>
              </p:nvSpPr>
              <p:spPr>
                <a:xfrm>
                  <a:off x="9688923" y="3362775"/>
                  <a:ext cx="702400" cy="2817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5">
                                    <a:lumMod val="75000"/>
                                  </a:schemeClr>
                                </a:solidFill>
                                <a:latin typeface="Cambria Math" panose="02040503050406030204" pitchFamily="18" charset="0"/>
                              </a:rPr>
                            </m:ctrlPr>
                          </m:sSubPr>
                          <m:e>
                            <m:r>
                              <a:rPr lang="en-US" altLang="zh-CN" b="1" i="1" smtClean="0">
                                <a:solidFill>
                                  <a:schemeClr val="accent5">
                                    <a:lumMod val="75000"/>
                                  </a:schemeClr>
                                </a:solidFill>
                                <a:latin typeface="Cambria Math" panose="02040503050406030204" pitchFamily="18" charset="0"/>
                              </a:rPr>
                              <m:t>𝒑</m:t>
                            </m:r>
                          </m:e>
                          <m:sub>
                            <m:r>
                              <a:rPr lang="en-US" altLang="zh-CN" b="0" i="1" smtClean="0">
                                <a:solidFill>
                                  <a:schemeClr val="accent5">
                                    <a:lumMod val="75000"/>
                                  </a:schemeClr>
                                </a:solidFill>
                                <a:latin typeface="Cambria Math" panose="02040503050406030204" pitchFamily="18" charset="0"/>
                              </a:rPr>
                              <m:t>4</m:t>
                            </m:r>
                          </m:sub>
                        </m:sSub>
                        <m:r>
                          <a:rPr lang="en-US" altLang="zh-CN" b="0" i="1" smtClean="0">
                            <a:solidFill>
                              <a:schemeClr val="accent5">
                                <a:lumMod val="75000"/>
                              </a:schemeClr>
                            </a:solidFill>
                            <a:latin typeface="Cambria Math" panose="02040503050406030204" pitchFamily="18" charset="0"/>
                          </a:rPr>
                          <m:t>(</m:t>
                        </m:r>
                        <m:sSub>
                          <m:sSubPr>
                            <m:ctrlPr>
                              <a:rPr lang="en-US" altLang="zh-CN" b="0" i="1" smtClean="0">
                                <a:solidFill>
                                  <a:schemeClr val="accent5">
                                    <a:lumMod val="75000"/>
                                  </a:schemeClr>
                                </a:solidFill>
                                <a:latin typeface="Cambria Math" panose="02040503050406030204" pitchFamily="18" charset="0"/>
                              </a:rPr>
                            </m:ctrlPr>
                          </m:sSubPr>
                          <m:e>
                            <m:r>
                              <a:rPr lang="en-US" altLang="zh-CN" b="0" i="1" smtClean="0">
                                <a:solidFill>
                                  <a:schemeClr val="accent5">
                                    <a:lumMod val="75000"/>
                                  </a:schemeClr>
                                </a:solidFill>
                                <a:latin typeface="Cambria Math" panose="02040503050406030204" pitchFamily="18" charset="0"/>
                              </a:rPr>
                              <m:t>𝑡</m:t>
                            </m:r>
                          </m:e>
                          <m:sub>
                            <m:r>
                              <a:rPr lang="en-US" altLang="zh-CN" b="0" i="1" smtClean="0">
                                <a:solidFill>
                                  <a:schemeClr val="accent5">
                                    <a:lumMod val="75000"/>
                                  </a:schemeClr>
                                </a:solidFill>
                                <a:latin typeface="Cambria Math" panose="02040503050406030204" pitchFamily="18" charset="0"/>
                              </a:rPr>
                              <m:t>𝑒𝑞</m:t>
                            </m:r>
                          </m:sub>
                        </m:sSub>
                        <m:r>
                          <a:rPr lang="en-US" altLang="zh-CN" b="0" i="1" smtClean="0">
                            <a:solidFill>
                              <a:schemeClr val="accent5">
                                <a:lumMod val="75000"/>
                              </a:schemeClr>
                            </a:solidFill>
                            <a:latin typeface="Cambria Math" panose="02040503050406030204" pitchFamily="18" charset="0"/>
                          </a:rPr>
                          <m:t>)</m:t>
                        </m:r>
                      </m:oMath>
                    </m:oMathPara>
                  </a14:m>
                  <a:endParaRPr lang="en-US" dirty="0">
                    <a:solidFill>
                      <a:schemeClr val="accent5">
                        <a:lumMod val="75000"/>
                      </a:schemeClr>
                    </a:solidFill>
                  </a:endParaRPr>
                </a:p>
              </p:txBody>
            </p:sp>
          </mc:Choice>
          <mc:Fallback xmlns="">
            <p:sp>
              <p:nvSpPr>
                <p:cNvPr id="244" name="TextBox 243">
                  <a:extLst>
                    <a:ext uri="{FF2B5EF4-FFF2-40B4-BE49-F238E27FC236}">
                      <a16:creationId xmlns:a16="http://schemas.microsoft.com/office/drawing/2014/main" id="{FC7F59A9-1307-9341-AE52-214B728D649E}"/>
                    </a:ext>
                  </a:extLst>
                </p:cNvPr>
                <p:cNvSpPr txBox="1">
                  <a:spLocks noRot="1" noChangeAspect="1" noMove="1" noResize="1" noEditPoints="1" noAdjustHandles="1" noChangeArrowheads="1" noChangeShapeType="1" noTextEdit="1"/>
                </p:cNvSpPr>
                <p:nvPr/>
              </p:nvSpPr>
              <p:spPr>
                <a:xfrm>
                  <a:off x="9688923" y="3362775"/>
                  <a:ext cx="702400" cy="281731"/>
                </a:xfrm>
                <a:prstGeom prst="rect">
                  <a:avLst/>
                </a:prstGeom>
                <a:blipFill>
                  <a:blip r:embed="rId63"/>
                  <a:stretch>
                    <a:fillRect r="-32143" b="-47826"/>
                  </a:stretch>
                </a:blipFill>
              </p:spPr>
              <p:txBody>
                <a:bodyPr/>
                <a:lstStyle/>
                <a:p>
                  <a:r>
                    <a:rPr lang="en-US">
                      <a:noFill/>
                    </a:rPr>
                    <a:t> </a:t>
                  </a:r>
                </a:p>
              </p:txBody>
            </p:sp>
          </mc:Fallback>
        </mc:AlternateContent>
        <p:cxnSp>
          <p:nvCxnSpPr>
            <p:cNvPr id="245" name="Straight Arrow Connector 244">
              <a:extLst>
                <a:ext uri="{FF2B5EF4-FFF2-40B4-BE49-F238E27FC236}">
                  <a16:creationId xmlns:a16="http://schemas.microsoft.com/office/drawing/2014/main" id="{B13DE31C-498C-38FF-B5E0-1FC219E68514}"/>
                </a:ext>
              </a:extLst>
            </p:cNvPr>
            <p:cNvCxnSpPr>
              <a:cxnSpLocks/>
            </p:cNvCxnSpPr>
            <p:nvPr/>
          </p:nvCxnSpPr>
          <p:spPr>
            <a:xfrm flipH="1">
              <a:off x="10155768" y="1757371"/>
              <a:ext cx="308257" cy="526019"/>
            </a:xfrm>
            <a:prstGeom prst="straightConnector1">
              <a:avLst/>
            </a:prstGeom>
            <a:ln>
              <a:solidFill>
                <a:schemeClr val="accent5">
                  <a:lumMod val="75000"/>
                </a:schemeClr>
              </a:solidFill>
              <a:prstDash val="lgDash"/>
              <a:tailEnd type="triangle"/>
            </a:ln>
          </p:spPr>
          <p:style>
            <a:lnRef idx="1">
              <a:schemeClr val="dk1"/>
            </a:lnRef>
            <a:fillRef idx="0">
              <a:schemeClr val="dk1"/>
            </a:fillRef>
            <a:effectRef idx="0">
              <a:schemeClr val="dk1"/>
            </a:effectRef>
            <a:fontRef idx="minor">
              <a:schemeClr val="tx1"/>
            </a:fontRef>
          </p:style>
        </p:cxnSp>
        <p:cxnSp>
          <p:nvCxnSpPr>
            <p:cNvPr id="246" name="Straight Arrow Connector 245">
              <a:extLst>
                <a:ext uri="{FF2B5EF4-FFF2-40B4-BE49-F238E27FC236}">
                  <a16:creationId xmlns:a16="http://schemas.microsoft.com/office/drawing/2014/main" id="{62F874DD-22FA-92E4-0780-076CF1E04C4D}"/>
                </a:ext>
              </a:extLst>
            </p:cNvPr>
            <p:cNvCxnSpPr>
              <a:cxnSpLocks/>
            </p:cNvCxnSpPr>
            <p:nvPr/>
          </p:nvCxnSpPr>
          <p:spPr>
            <a:xfrm flipH="1">
              <a:off x="10449813" y="2616177"/>
              <a:ext cx="606867" cy="266169"/>
            </a:xfrm>
            <a:prstGeom prst="straightConnector1">
              <a:avLst/>
            </a:prstGeom>
            <a:ln>
              <a:solidFill>
                <a:schemeClr val="accent5">
                  <a:lumMod val="75000"/>
                </a:schemeClr>
              </a:solidFill>
              <a:prstDash val="lgDash"/>
              <a:tailEnd type="triangle"/>
            </a:ln>
          </p:spPr>
          <p:style>
            <a:lnRef idx="1">
              <a:schemeClr val="dk1"/>
            </a:lnRef>
            <a:fillRef idx="0">
              <a:schemeClr val="dk1"/>
            </a:fillRef>
            <a:effectRef idx="0">
              <a:schemeClr val="dk1"/>
            </a:effectRef>
            <a:fontRef idx="minor">
              <a:schemeClr val="tx1"/>
            </a:fontRef>
          </p:style>
        </p:cxnSp>
        <p:cxnSp>
          <p:nvCxnSpPr>
            <p:cNvPr id="247" name="Straight Arrow Connector 246">
              <a:extLst>
                <a:ext uri="{FF2B5EF4-FFF2-40B4-BE49-F238E27FC236}">
                  <a16:creationId xmlns:a16="http://schemas.microsoft.com/office/drawing/2014/main" id="{141CE3E0-50F5-BAFA-90E1-0793DDA8BDD6}"/>
                </a:ext>
              </a:extLst>
            </p:cNvPr>
            <p:cNvCxnSpPr>
              <a:cxnSpLocks/>
            </p:cNvCxnSpPr>
            <p:nvPr/>
          </p:nvCxnSpPr>
          <p:spPr>
            <a:xfrm flipH="1" flipV="1">
              <a:off x="9586401" y="3018269"/>
              <a:ext cx="67681" cy="460225"/>
            </a:xfrm>
            <a:prstGeom prst="straightConnector1">
              <a:avLst/>
            </a:prstGeom>
            <a:ln>
              <a:solidFill>
                <a:schemeClr val="accent5">
                  <a:lumMod val="75000"/>
                </a:schemeClr>
              </a:solidFill>
              <a:prstDash val="lgDash"/>
              <a:tailEnd type="triangle"/>
            </a:ln>
          </p:spPr>
          <p:style>
            <a:lnRef idx="1">
              <a:schemeClr val="dk1"/>
            </a:lnRef>
            <a:fillRef idx="0">
              <a:schemeClr val="dk1"/>
            </a:fillRef>
            <a:effectRef idx="0">
              <a:schemeClr val="dk1"/>
            </a:effectRef>
            <a:fontRef idx="minor">
              <a:schemeClr val="tx1"/>
            </a:fontRef>
          </p:style>
        </p:cxnSp>
        <p:cxnSp>
          <p:nvCxnSpPr>
            <p:cNvPr id="248" name="Straight Arrow Connector 247">
              <a:extLst>
                <a:ext uri="{FF2B5EF4-FFF2-40B4-BE49-F238E27FC236}">
                  <a16:creationId xmlns:a16="http://schemas.microsoft.com/office/drawing/2014/main" id="{20F1E735-7A20-3E0F-BFF8-EA4ACF6224E5}"/>
                </a:ext>
              </a:extLst>
            </p:cNvPr>
            <p:cNvCxnSpPr>
              <a:cxnSpLocks/>
            </p:cNvCxnSpPr>
            <p:nvPr/>
          </p:nvCxnSpPr>
          <p:spPr>
            <a:xfrm>
              <a:off x="8665303" y="2248064"/>
              <a:ext cx="607923" cy="243151"/>
            </a:xfrm>
            <a:prstGeom prst="straightConnector1">
              <a:avLst/>
            </a:prstGeom>
            <a:ln>
              <a:solidFill>
                <a:schemeClr val="accent5">
                  <a:lumMod val="75000"/>
                </a:schemeClr>
              </a:solidFill>
              <a:prstDash val="lgDash"/>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49" name="TextBox 248">
                  <a:extLst>
                    <a:ext uri="{FF2B5EF4-FFF2-40B4-BE49-F238E27FC236}">
                      <a16:creationId xmlns:a16="http://schemas.microsoft.com/office/drawing/2014/main" id="{9E006450-4528-CFE3-4F8E-422097D092CA}"/>
                    </a:ext>
                  </a:extLst>
                </p:cNvPr>
                <p:cNvSpPr txBox="1"/>
                <p:nvPr/>
              </p:nvSpPr>
              <p:spPr>
                <a:xfrm>
                  <a:off x="8767461" y="2283390"/>
                  <a:ext cx="3783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0" i="1" smtClean="0">
                                <a:solidFill>
                                  <a:schemeClr val="accent1"/>
                                </a:solidFill>
                                <a:latin typeface="Cambria Math" panose="02040503050406030204" pitchFamily="18" charset="0"/>
                              </a:rPr>
                              <m:t>𝑘</m:t>
                            </m:r>
                          </m:e>
                          <m:sub>
                            <m:r>
                              <a:rPr lang="en-US" altLang="zh-CN" b="0" i="1" smtClean="0">
                                <a:solidFill>
                                  <a:schemeClr val="accent1"/>
                                </a:solidFill>
                                <a:latin typeface="Cambria Math" panose="02040503050406030204" pitchFamily="18" charset="0"/>
                              </a:rPr>
                              <m:t>1</m:t>
                            </m:r>
                          </m:sub>
                        </m:sSub>
                      </m:oMath>
                    </m:oMathPara>
                  </a14:m>
                  <a:endParaRPr lang="en-US" dirty="0">
                    <a:solidFill>
                      <a:schemeClr val="accent1"/>
                    </a:solidFill>
                  </a:endParaRPr>
                </a:p>
              </p:txBody>
            </p:sp>
          </mc:Choice>
          <mc:Fallback xmlns="">
            <p:sp>
              <p:nvSpPr>
                <p:cNvPr id="249" name="TextBox 248">
                  <a:extLst>
                    <a:ext uri="{FF2B5EF4-FFF2-40B4-BE49-F238E27FC236}">
                      <a16:creationId xmlns:a16="http://schemas.microsoft.com/office/drawing/2014/main" id="{9E006450-4528-CFE3-4F8E-422097D092CA}"/>
                    </a:ext>
                  </a:extLst>
                </p:cNvPr>
                <p:cNvSpPr txBox="1">
                  <a:spLocks noRot="1" noChangeAspect="1" noMove="1" noResize="1" noEditPoints="1" noAdjustHandles="1" noChangeArrowheads="1" noChangeShapeType="1" noTextEdit="1"/>
                </p:cNvSpPr>
                <p:nvPr/>
              </p:nvSpPr>
              <p:spPr>
                <a:xfrm>
                  <a:off x="8767461" y="2283390"/>
                  <a:ext cx="378310" cy="369332"/>
                </a:xfrm>
                <a:prstGeom prst="rect">
                  <a:avLst/>
                </a:prstGeom>
                <a:blipFill>
                  <a:blip r:embed="rId6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0" name="TextBox 249">
                  <a:extLst>
                    <a:ext uri="{FF2B5EF4-FFF2-40B4-BE49-F238E27FC236}">
                      <a16:creationId xmlns:a16="http://schemas.microsoft.com/office/drawing/2014/main" id="{D60B3778-ABAB-83CB-61AA-8A70A198D359}"/>
                    </a:ext>
                  </a:extLst>
                </p:cNvPr>
                <p:cNvSpPr txBox="1"/>
                <p:nvPr/>
              </p:nvSpPr>
              <p:spPr>
                <a:xfrm>
                  <a:off x="9952682" y="1785742"/>
                  <a:ext cx="3783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0" i="1" smtClean="0">
                                <a:solidFill>
                                  <a:schemeClr val="accent1"/>
                                </a:solidFill>
                                <a:latin typeface="Cambria Math" panose="02040503050406030204" pitchFamily="18" charset="0"/>
                              </a:rPr>
                              <m:t>𝑘</m:t>
                            </m:r>
                          </m:e>
                          <m:sub>
                            <m:r>
                              <a:rPr lang="en-US" altLang="zh-CN" b="0" i="1" smtClean="0">
                                <a:solidFill>
                                  <a:schemeClr val="accent1"/>
                                </a:solidFill>
                                <a:latin typeface="Cambria Math" panose="02040503050406030204" pitchFamily="18" charset="0"/>
                              </a:rPr>
                              <m:t>2</m:t>
                            </m:r>
                          </m:sub>
                        </m:sSub>
                      </m:oMath>
                    </m:oMathPara>
                  </a14:m>
                  <a:endParaRPr lang="en-US" dirty="0">
                    <a:solidFill>
                      <a:schemeClr val="accent1"/>
                    </a:solidFill>
                  </a:endParaRPr>
                </a:p>
              </p:txBody>
            </p:sp>
          </mc:Choice>
          <mc:Fallback xmlns="">
            <p:sp>
              <p:nvSpPr>
                <p:cNvPr id="250" name="TextBox 249">
                  <a:extLst>
                    <a:ext uri="{FF2B5EF4-FFF2-40B4-BE49-F238E27FC236}">
                      <a16:creationId xmlns:a16="http://schemas.microsoft.com/office/drawing/2014/main" id="{D60B3778-ABAB-83CB-61AA-8A70A198D359}"/>
                    </a:ext>
                  </a:extLst>
                </p:cNvPr>
                <p:cNvSpPr txBox="1">
                  <a:spLocks noRot="1" noChangeAspect="1" noMove="1" noResize="1" noEditPoints="1" noAdjustHandles="1" noChangeArrowheads="1" noChangeShapeType="1" noTextEdit="1"/>
                </p:cNvSpPr>
                <p:nvPr/>
              </p:nvSpPr>
              <p:spPr>
                <a:xfrm>
                  <a:off x="9952682" y="1785742"/>
                  <a:ext cx="378310" cy="369332"/>
                </a:xfrm>
                <a:prstGeom prst="rect">
                  <a:avLst/>
                </a:prstGeom>
                <a:blipFill>
                  <a:blip r:embed="rId6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1" name="TextBox 250">
                  <a:extLst>
                    <a:ext uri="{FF2B5EF4-FFF2-40B4-BE49-F238E27FC236}">
                      <a16:creationId xmlns:a16="http://schemas.microsoft.com/office/drawing/2014/main" id="{6455009D-1697-2217-E5CF-BD11552EBFA5}"/>
                    </a:ext>
                  </a:extLst>
                </p:cNvPr>
                <p:cNvSpPr txBox="1"/>
                <p:nvPr/>
              </p:nvSpPr>
              <p:spPr>
                <a:xfrm>
                  <a:off x="10364705" y="2460944"/>
                  <a:ext cx="3783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0" i="1" smtClean="0">
                                <a:solidFill>
                                  <a:schemeClr val="accent1"/>
                                </a:solidFill>
                                <a:latin typeface="Cambria Math" panose="02040503050406030204" pitchFamily="18" charset="0"/>
                              </a:rPr>
                              <m:t>𝑘</m:t>
                            </m:r>
                          </m:e>
                          <m:sub>
                            <m:r>
                              <a:rPr lang="en-US" altLang="zh-CN" b="0" i="1" smtClean="0">
                                <a:solidFill>
                                  <a:schemeClr val="accent1"/>
                                </a:solidFill>
                                <a:latin typeface="Cambria Math" panose="02040503050406030204" pitchFamily="18" charset="0"/>
                              </a:rPr>
                              <m:t>3</m:t>
                            </m:r>
                          </m:sub>
                        </m:sSub>
                      </m:oMath>
                    </m:oMathPara>
                  </a14:m>
                  <a:endParaRPr lang="en-US" dirty="0">
                    <a:solidFill>
                      <a:schemeClr val="accent1"/>
                    </a:solidFill>
                  </a:endParaRPr>
                </a:p>
              </p:txBody>
            </p:sp>
          </mc:Choice>
          <mc:Fallback xmlns="">
            <p:sp>
              <p:nvSpPr>
                <p:cNvPr id="251" name="TextBox 250">
                  <a:extLst>
                    <a:ext uri="{FF2B5EF4-FFF2-40B4-BE49-F238E27FC236}">
                      <a16:creationId xmlns:a16="http://schemas.microsoft.com/office/drawing/2014/main" id="{6455009D-1697-2217-E5CF-BD11552EBFA5}"/>
                    </a:ext>
                  </a:extLst>
                </p:cNvPr>
                <p:cNvSpPr txBox="1">
                  <a:spLocks noRot="1" noChangeAspect="1" noMove="1" noResize="1" noEditPoints="1" noAdjustHandles="1" noChangeArrowheads="1" noChangeShapeType="1" noTextEdit="1"/>
                </p:cNvSpPr>
                <p:nvPr/>
              </p:nvSpPr>
              <p:spPr>
                <a:xfrm>
                  <a:off x="10364705" y="2460944"/>
                  <a:ext cx="378310" cy="369332"/>
                </a:xfrm>
                <a:prstGeom prst="rect">
                  <a:avLst/>
                </a:prstGeom>
                <a:blipFill>
                  <a:blip r:embed="rId6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2" name="TextBox 251">
                  <a:extLst>
                    <a:ext uri="{FF2B5EF4-FFF2-40B4-BE49-F238E27FC236}">
                      <a16:creationId xmlns:a16="http://schemas.microsoft.com/office/drawing/2014/main" id="{22646136-DD7A-D23E-45BF-5DFCD0516217}"/>
                    </a:ext>
                  </a:extLst>
                </p:cNvPr>
                <p:cNvSpPr txBox="1"/>
                <p:nvPr/>
              </p:nvSpPr>
              <p:spPr>
                <a:xfrm>
                  <a:off x="9117582" y="3006156"/>
                  <a:ext cx="3783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solidFill>
                                  <a:schemeClr val="accent1"/>
                                </a:solidFill>
                                <a:latin typeface="Cambria Math" panose="02040503050406030204" pitchFamily="18" charset="0"/>
                              </a:rPr>
                            </m:ctrlPr>
                          </m:sSubPr>
                          <m:e>
                            <m:r>
                              <a:rPr lang="en-US" altLang="zh-CN" b="0" i="1" smtClean="0">
                                <a:solidFill>
                                  <a:schemeClr val="accent1"/>
                                </a:solidFill>
                                <a:latin typeface="Cambria Math" panose="02040503050406030204" pitchFamily="18" charset="0"/>
                              </a:rPr>
                              <m:t>𝑘</m:t>
                            </m:r>
                          </m:e>
                          <m:sub>
                            <m:r>
                              <a:rPr lang="en-US" altLang="zh-CN" b="0" i="1" smtClean="0">
                                <a:solidFill>
                                  <a:schemeClr val="accent1"/>
                                </a:solidFill>
                                <a:latin typeface="Cambria Math" panose="02040503050406030204" pitchFamily="18" charset="0"/>
                              </a:rPr>
                              <m:t>4</m:t>
                            </m:r>
                          </m:sub>
                        </m:sSub>
                      </m:oMath>
                    </m:oMathPara>
                  </a14:m>
                  <a:endParaRPr lang="en-US" dirty="0">
                    <a:solidFill>
                      <a:schemeClr val="accent1"/>
                    </a:solidFill>
                  </a:endParaRPr>
                </a:p>
              </p:txBody>
            </p:sp>
          </mc:Choice>
          <mc:Fallback xmlns="">
            <p:sp>
              <p:nvSpPr>
                <p:cNvPr id="252" name="TextBox 251">
                  <a:extLst>
                    <a:ext uri="{FF2B5EF4-FFF2-40B4-BE49-F238E27FC236}">
                      <a16:creationId xmlns:a16="http://schemas.microsoft.com/office/drawing/2014/main" id="{22646136-DD7A-D23E-45BF-5DFCD0516217}"/>
                    </a:ext>
                  </a:extLst>
                </p:cNvPr>
                <p:cNvSpPr txBox="1">
                  <a:spLocks noRot="1" noChangeAspect="1" noMove="1" noResize="1" noEditPoints="1" noAdjustHandles="1" noChangeArrowheads="1" noChangeShapeType="1" noTextEdit="1"/>
                </p:cNvSpPr>
                <p:nvPr/>
              </p:nvSpPr>
              <p:spPr>
                <a:xfrm>
                  <a:off x="9117582" y="3006156"/>
                  <a:ext cx="378310" cy="369332"/>
                </a:xfrm>
                <a:prstGeom prst="rect">
                  <a:avLst/>
                </a:prstGeom>
                <a:blipFill>
                  <a:blip r:embed="rId67"/>
                  <a:stretch>
                    <a:fillRect/>
                  </a:stretch>
                </a:blipFill>
              </p:spPr>
              <p:txBody>
                <a:bodyPr/>
                <a:lstStyle/>
                <a:p>
                  <a:r>
                    <a:rPr lang="en-US">
                      <a:noFill/>
                    </a:rPr>
                    <a:t> </a:t>
                  </a:r>
                </a:p>
              </p:txBody>
            </p:sp>
          </mc:Fallback>
        </mc:AlternateContent>
      </p:grpSp>
      <p:grpSp>
        <p:nvGrpSpPr>
          <p:cNvPr id="255" name="Group 254">
            <a:extLst>
              <a:ext uri="{FF2B5EF4-FFF2-40B4-BE49-F238E27FC236}">
                <a16:creationId xmlns:a16="http://schemas.microsoft.com/office/drawing/2014/main" id="{84AE9500-0498-9D9E-4FD6-229CB86DAF46}"/>
              </a:ext>
            </a:extLst>
          </p:cNvPr>
          <p:cNvGrpSpPr/>
          <p:nvPr/>
        </p:nvGrpSpPr>
        <p:grpSpPr>
          <a:xfrm>
            <a:off x="3218145" y="3986716"/>
            <a:ext cx="8821454" cy="377771"/>
            <a:chOff x="3218145" y="3986716"/>
            <a:chExt cx="8821454" cy="377771"/>
          </a:xfrm>
        </p:grpSpPr>
        <p:sp>
          <p:nvSpPr>
            <p:cNvPr id="253" name="TextBox 252">
              <a:extLst>
                <a:ext uri="{FF2B5EF4-FFF2-40B4-BE49-F238E27FC236}">
                  <a16:creationId xmlns:a16="http://schemas.microsoft.com/office/drawing/2014/main" id="{8D3F2B45-9257-DC3C-CDF5-A8A64687513C}"/>
                </a:ext>
              </a:extLst>
            </p:cNvPr>
            <p:cNvSpPr txBox="1"/>
            <p:nvPr/>
          </p:nvSpPr>
          <p:spPr>
            <a:xfrm>
              <a:off x="3218145" y="3995155"/>
              <a:ext cx="1365726"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Initial state</a:t>
              </a:r>
            </a:p>
          </p:txBody>
        </p:sp>
        <p:sp>
          <p:nvSpPr>
            <p:cNvPr id="254" name="TextBox 253">
              <a:extLst>
                <a:ext uri="{FF2B5EF4-FFF2-40B4-BE49-F238E27FC236}">
                  <a16:creationId xmlns:a16="http://schemas.microsoft.com/office/drawing/2014/main" id="{CA0A8FC8-997B-4D1C-4B6D-EF8A7D197B9A}"/>
                </a:ext>
              </a:extLst>
            </p:cNvPr>
            <p:cNvSpPr txBox="1"/>
            <p:nvPr/>
          </p:nvSpPr>
          <p:spPr>
            <a:xfrm>
              <a:off x="10194472" y="3986716"/>
              <a:ext cx="1845127"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Final state</a:t>
              </a:r>
            </a:p>
          </p:txBody>
        </p:sp>
      </p:grpSp>
    </p:spTree>
    <p:custDataLst>
      <p:tags r:id="rId1"/>
    </p:custDataLst>
    <p:extLst>
      <p:ext uri="{BB962C8B-B14F-4D97-AF65-F5344CB8AC3E}">
        <p14:creationId xmlns:p14="http://schemas.microsoft.com/office/powerpoint/2010/main" val="823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dissolve">
                                      <p:cBhvr>
                                        <p:cTn id="10" dur="500"/>
                                        <p:tgtEl>
                                          <p:spTgt spid="227"/>
                                        </p:tgtEl>
                                      </p:cBhvr>
                                    </p:animEffect>
                                  </p:childTnLst>
                                </p:cTn>
                              </p:par>
                              <p:par>
                                <p:cTn id="11" presetID="9" presetClass="entr" presetSubtype="0" fill="hold" nodeType="withEffect">
                                  <p:stCondLst>
                                    <p:cond delay="0"/>
                                  </p:stCondLst>
                                  <p:childTnLst>
                                    <p:set>
                                      <p:cBhvr>
                                        <p:cTn id="12" dur="1" fill="hold">
                                          <p:stCondLst>
                                            <p:cond delay="0"/>
                                          </p:stCondLst>
                                        </p:cTn>
                                        <p:tgtEl>
                                          <p:spTgt spid="255"/>
                                        </p:tgtEl>
                                        <p:attrNameLst>
                                          <p:attrName>style.visibility</p:attrName>
                                        </p:attrNameLst>
                                      </p:cBhvr>
                                      <p:to>
                                        <p:strVal val="visible"/>
                                      </p:to>
                                    </p:set>
                                    <p:animEffect transition="in" filter="dissolve">
                                      <p:cBhvr>
                                        <p:cTn id="13" dur="500"/>
                                        <p:tgtEl>
                                          <p:spTgt spid="25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80"/>
                                        </p:tgtEl>
                                        <p:attrNameLst>
                                          <p:attrName>style.visibility</p:attrName>
                                        </p:attrNameLst>
                                      </p:cBhvr>
                                      <p:to>
                                        <p:strVal val="visible"/>
                                      </p:to>
                                    </p:set>
                                    <p:animEffect transition="in" filter="dissolve">
                                      <p:cBhvr>
                                        <p:cTn id="21" dur="500"/>
                                        <p:tgtEl>
                                          <p:spTgt spid="180"/>
                                        </p:tgtEl>
                                      </p:cBhvr>
                                    </p:animEffect>
                                  </p:childTnLst>
                                </p:cTn>
                              </p:par>
                              <p:par>
                                <p:cTn id="22" presetID="9" presetClass="entr" presetSubtype="0" fill="hold" nodeType="withEffect">
                                  <p:stCondLst>
                                    <p:cond delay="0"/>
                                  </p:stCondLst>
                                  <p:childTnLst>
                                    <p:set>
                                      <p:cBhvr>
                                        <p:cTn id="23" dur="1" fill="hold">
                                          <p:stCondLst>
                                            <p:cond delay="0"/>
                                          </p:stCondLst>
                                        </p:cTn>
                                        <p:tgtEl>
                                          <p:spTgt spid="182"/>
                                        </p:tgtEl>
                                        <p:attrNameLst>
                                          <p:attrName>style.visibility</p:attrName>
                                        </p:attrNameLst>
                                      </p:cBhvr>
                                      <p:to>
                                        <p:strVal val="visible"/>
                                      </p:to>
                                    </p:set>
                                    <p:animEffect transition="in" filter="dissolve">
                                      <p:cBhvr>
                                        <p:cTn id="24" dur="500"/>
                                        <p:tgtEl>
                                          <p:spTgt spid="18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181"/>
                                        </p:tgtEl>
                                        <p:attrNameLst>
                                          <p:attrName>style.visibility</p:attrName>
                                        </p:attrNameLst>
                                      </p:cBhvr>
                                      <p:to>
                                        <p:strVal val="visible"/>
                                      </p:to>
                                    </p:set>
                                    <p:animEffect transition="in" filter="dissolve">
                                      <p:cBhvr>
                                        <p:cTn id="32" dur="500"/>
                                        <p:tgtEl>
                                          <p:spTgt spid="181"/>
                                        </p:tgtEl>
                                      </p:cBhvr>
                                    </p:animEffect>
                                  </p:childTnLst>
                                </p:cTn>
                              </p:par>
                              <p:par>
                                <p:cTn id="33" presetID="9" presetClass="entr" presetSubtype="0" fill="hold" nodeType="withEffect">
                                  <p:stCondLst>
                                    <p:cond delay="0"/>
                                  </p:stCondLst>
                                  <p:childTnLst>
                                    <p:set>
                                      <p:cBhvr>
                                        <p:cTn id="34" dur="1" fill="hold">
                                          <p:stCondLst>
                                            <p:cond delay="0"/>
                                          </p:stCondLst>
                                        </p:cTn>
                                        <p:tgtEl>
                                          <p:spTgt spid="183"/>
                                        </p:tgtEl>
                                        <p:attrNameLst>
                                          <p:attrName>style.visibility</p:attrName>
                                        </p:attrNameLst>
                                      </p:cBhvr>
                                      <p:to>
                                        <p:strVal val="visible"/>
                                      </p:to>
                                    </p:set>
                                    <p:animEffect transition="in" filter="dissolve">
                                      <p:cBhvr>
                                        <p:cTn id="35" dur="500"/>
                                        <p:tgtEl>
                                          <p:spTgt spid="18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75"/>
                                        </p:tgtEl>
                                        <p:attrNameLst>
                                          <p:attrName>style.visibility</p:attrName>
                                        </p:attrNameLst>
                                      </p:cBhvr>
                                      <p:to>
                                        <p:strVal val="visible"/>
                                      </p:to>
                                    </p:set>
                                    <p:animEffect transition="in" filter="dissolve">
                                      <p:cBhvr>
                                        <p:cTn id="45" dur="500"/>
                                        <p:tgtEl>
                                          <p:spTgt spid="17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xit" presetSubtype="0" fill="hold" nodeType="clickEffect">
                                  <p:stCondLst>
                                    <p:cond delay="0"/>
                                  </p:stCondLst>
                                  <p:childTnLst>
                                    <p:animEffect transition="out" filter="dissolve">
                                      <p:cBhvr>
                                        <p:cTn id="49" dur="500"/>
                                        <p:tgtEl>
                                          <p:spTgt spid="175"/>
                                        </p:tgtEl>
                                      </p:cBhvr>
                                    </p:animEffect>
                                    <p:set>
                                      <p:cBhvr>
                                        <p:cTn id="50" dur="1" fill="hold">
                                          <p:stCondLst>
                                            <p:cond delay="499"/>
                                          </p:stCondLst>
                                        </p:cTn>
                                        <p:tgtEl>
                                          <p:spTgt spid="175"/>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79"/>
                                        </p:tgtEl>
                                        <p:attrNameLst>
                                          <p:attrName>style.visibility</p:attrName>
                                        </p:attrNameLst>
                                      </p:cBhvr>
                                      <p:to>
                                        <p:strVal val="visible"/>
                                      </p:to>
                                    </p:set>
                                    <p:animEffect transition="in" filter="dissolve">
                                      <p:cBhvr>
                                        <p:cTn id="56"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faster_teaser.mp4" descr="faster_teaser.mp4">
            <a:hlinkClick r:id="" action="ppaction://media"/>
            <a:extLst>
              <a:ext uri="{FF2B5EF4-FFF2-40B4-BE49-F238E27FC236}">
                <a16:creationId xmlns:a16="http://schemas.microsoft.com/office/drawing/2014/main" id="{00BA3D29-1E6A-D694-71E7-E17513C1297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51529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3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4.6|5.3|8.6|1.1|0.8|3.1|1.1|3.4|5.7|5|3.4|4.3"/>
</p:tagLst>
</file>

<file path=ppt/tags/tag2.xml><?xml version="1.0" encoding="utf-8"?>
<p:tagLst xmlns:a="http://schemas.openxmlformats.org/drawingml/2006/main" xmlns:r="http://schemas.openxmlformats.org/officeDocument/2006/relationships" xmlns:p="http://schemas.openxmlformats.org/presentationml/2006/main">
  <p:tag name="TIMING" val="|0.4|3.6|5.9|6.1|6.4|8.9|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597</Words>
  <Application>Microsoft Macintosh PowerPoint</Application>
  <PresentationFormat>Widescreen</PresentationFormat>
  <Paragraphs>93</Paragraphs>
  <Slides>3</Slides>
  <Notes>3</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Slack-Lato</vt:lpstr>
      <vt:lpstr>Arial</vt:lpstr>
      <vt:lpstr>Calibri</vt:lpstr>
      <vt:lpstr>Calibri Light</vt:lpstr>
      <vt:lpstr>Cambria Math</vt:lpstr>
      <vt:lpstr>Times New Roman</vt:lpstr>
      <vt:lpstr>Office Theme</vt:lpstr>
      <vt:lpstr>Compliance is essential for grasping objects with uncertain shapes</vt:lpstr>
      <vt:lpstr>SpringGrasp metric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Compliance is essential for grasping objects with uncertain shapes</dc:title>
  <dc:creator>Sirui Chen</dc:creator>
  <cp:lastModifiedBy>Sirui Chen</cp:lastModifiedBy>
  <cp:revision>1</cp:revision>
  <dcterms:created xsi:type="dcterms:W3CDTF">2024-07-11T02:29:43Z</dcterms:created>
  <dcterms:modified xsi:type="dcterms:W3CDTF">2024-07-11T03:02:46Z</dcterms:modified>
</cp:coreProperties>
</file>