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0.png" ContentType="image/png"/>
  <Override PartName="/ppt/media/image5.wmf" ContentType="image/x-wmf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9.png" ContentType="image/png"/>
  <Override PartName="/ppt/media/image16.png" ContentType="image/png"/>
  <Override PartName="/ppt/media/image15.gif" ContentType="image/gif"/>
  <Override PartName="/ppt/media/image20.png" ContentType="image/png"/>
  <Override PartName="/ppt/media/image18.png" ContentType="image/png"/>
  <Override PartName="/ppt/media/image14.gif" ContentType="image/gif"/>
  <Override PartName="/ppt/media/image17.png" ContentType="image/png"/>
  <Override PartName="/ppt/media/image1.wmf" ContentType="image/x-wmf"/>
  <Override PartName="/ppt/media/image2.png" ContentType="image/png"/>
  <Override PartName="/ppt/media/image3.wmf" ContentType="image/x-wmf"/>
  <Override PartName="/ppt/media/image4.png" ContentType="image/png"/>
  <Override PartName="/ppt/media/image6.png" ContentType="image/png"/>
  <Override PartName="/ppt/media/image11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0969625" cy="6170613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205200" y="46224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561564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377496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734472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/>
          </p:nvPr>
        </p:nvSpPr>
        <p:spPr>
          <a:xfrm>
            <a:off x="20520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/>
          </p:nvPr>
        </p:nvSpPr>
        <p:spPr>
          <a:xfrm>
            <a:off x="377496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/>
          </p:nvPr>
        </p:nvSpPr>
        <p:spPr>
          <a:xfrm>
            <a:off x="734472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2DFD343-472D-47FA-9E5C-FED4DC535D88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205200" y="225360"/>
            <a:ext cx="105584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6ABB8FD-EEBF-4241-BCB4-A4FD59983314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CCE2F9C-8AED-4366-8B6A-986348A73DBB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E114566-FE96-4A1F-A1D5-855AC89A42D5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CBDC6EF-D14A-4C37-BED6-A7DAA9278B28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205200" y="648000"/>
            <a:ext cx="10558440" cy="180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3E964A4-F6B1-4D03-8E9D-36D50D4B1421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56AB1A7-C0D5-41FA-BFC3-96FB6B7091AE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205200" y="225360"/>
            <a:ext cx="105584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61564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5E2468B-79E2-41B7-AB30-6A57AD3D9F99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59E4FBD-0B23-4884-8FFF-3B432B6EF061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205200" y="46224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229E4E7-0280-4C68-9070-7FC797AEF48C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561564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1DB2137-5385-4BCF-AE27-E227C354A176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/>
          </p:nvPr>
        </p:nvSpPr>
        <p:spPr>
          <a:xfrm>
            <a:off x="377496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/>
          </p:nvPr>
        </p:nvSpPr>
        <p:spPr>
          <a:xfrm>
            <a:off x="7344720" y="25920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/>
          </p:nvPr>
        </p:nvSpPr>
        <p:spPr>
          <a:xfrm>
            <a:off x="20520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/>
          </p:nvPr>
        </p:nvSpPr>
        <p:spPr>
          <a:xfrm>
            <a:off x="377496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/>
          </p:nvPr>
        </p:nvSpPr>
        <p:spPr>
          <a:xfrm>
            <a:off x="7344720" y="462240"/>
            <a:ext cx="339948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1D3E38A-000E-4B0A-B609-6138B56D208A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205200" y="648000"/>
            <a:ext cx="10558440" cy="180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615640" y="46224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05200" y="644040"/>
            <a:ext cx="10558440" cy="39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615640" y="259200"/>
            <a:ext cx="515232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205200" y="462240"/>
            <a:ext cx="10558440" cy="18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>
              <a:lnSpc>
                <a:spcPct val="107000"/>
              </a:lnSpc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Logo" descr=""/>
          <p:cNvPicPr/>
          <p:nvPr/>
        </p:nvPicPr>
        <p:blipFill>
          <a:blip r:embed="rId2"/>
          <a:stretch/>
        </p:blipFill>
        <p:spPr>
          <a:xfrm>
            <a:off x="9779040" y="5676120"/>
            <a:ext cx="1014840" cy="276480"/>
          </a:xfrm>
          <a:prstGeom prst="rect">
            <a:avLst/>
          </a:prstGeom>
          <a:ln w="0">
            <a:noFill/>
          </a:ln>
        </p:spPr>
      </p:pic>
      <p:sp>
        <p:nvSpPr>
          <p:cNvPr id="1" name="Bosch_footer_1" hidden="1"/>
          <p:cNvSpPr/>
          <p:nvPr/>
        </p:nvSpPr>
        <p:spPr>
          <a:xfrm>
            <a:off x="547200" y="5688000"/>
            <a:ext cx="9125640" cy="1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r>
              <a:rPr b="1" lang="en-US" sz="600" spc="-1" strike="noStrike">
                <a:solidFill>
                  <a:srgbClr val="d70012"/>
                </a:solidFill>
                <a:latin typeface="Bosch Office Sans"/>
              </a:rPr>
              <a:t>Internal</a:t>
            </a: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 | CR/AIR4.1 | 2024-04-10</a:t>
            </a:r>
            <a:endParaRPr b="0" lang="en-US" sz="6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endParaRPr b="0" lang="en-US" sz="600" spc="-1" strike="noStrike">
              <a:latin typeface="Arial"/>
            </a:endParaRPr>
          </a:p>
        </p:txBody>
      </p:sp>
      <p:sp>
        <p:nvSpPr>
          <p:cNvPr id="2" name="Bosch_footer_2" hidden="1"/>
          <p:cNvSpPr/>
          <p:nvPr/>
        </p:nvSpPr>
        <p:spPr>
          <a:xfrm>
            <a:off x="547200" y="5793840"/>
            <a:ext cx="912564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20000"/>
              </a:lnSpc>
              <a:spcAft>
                <a:spcPts val="99"/>
              </a:spcAft>
              <a:buNone/>
            </a:pPr>
            <a:r>
              <a:rPr b="0" lang="en-US" sz="600" spc="-1" strike="noStrike">
                <a:solidFill>
                  <a:srgbClr val="b2b3b5"/>
                </a:solidFill>
                <a:latin typeface="Bosch Office Sans"/>
              </a:rPr>
              <a:t>© Robert Bosch GmbH 2024. All rights reserved, also regarding any disposal, exploitation, reproduction, editing, distribution, as well as in the event of applications for industrial property rights.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3" name="Bosch_footer_1" hidden="1"/>
          <p:cNvSpPr/>
          <p:nvPr/>
        </p:nvSpPr>
        <p:spPr>
          <a:xfrm>
            <a:off x="816120" y="5383440"/>
            <a:ext cx="9154440" cy="1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r>
              <a:rPr b="1" lang="en-US" sz="600" spc="-1" strike="noStrike">
                <a:solidFill>
                  <a:srgbClr val="d70012"/>
                </a:solidFill>
                <a:latin typeface="Bosch Office Sans"/>
              </a:rPr>
              <a:t>%confidentiality%</a:t>
            </a: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%businessunit%%departmentshort%%dateformat%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4" name="Bosch_footer_2" hidden="1"/>
          <p:cNvSpPr/>
          <p:nvPr/>
        </p:nvSpPr>
        <p:spPr>
          <a:xfrm>
            <a:off x="592920" y="5748480"/>
            <a:ext cx="915264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20000"/>
              </a:lnSpc>
              <a:spcAft>
                <a:spcPts val="99"/>
              </a:spcAft>
              <a:buNone/>
            </a:pP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%repositoryremark%</a:t>
            </a:r>
            <a:r>
              <a:rPr b="0" lang="en-US" sz="600" spc="-1" strike="noStrike">
                <a:solidFill>
                  <a:srgbClr val="b2b3b5"/>
                </a:solidFill>
                <a:latin typeface="Bosch Office Sans"/>
              </a:rPr>
              <a:t>%copyright%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5" name="AttachmentRemark" hidden="1"/>
          <p:cNvSpPr/>
          <p:nvPr/>
        </p:nvSpPr>
        <p:spPr>
          <a:xfrm>
            <a:off x="9223920" y="259200"/>
            <a:ext cx="1691280" cy="77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7640" bIns="0" anchor="t">
            <a:normAutofit/>
          </a:bodyPr>
          <a:p>
            <a:pPr>
              <a:lnSpc>
                <a:spcPts val="901"/>
              </a:lnSpc>
              <a:buNone/>
            </a:pPr>
            <a:r>
              <a:rPr b="0" lang="en-US" sz="550" spc="-1" strike="noStrike">
                <a:solidFill>
                  <a:srgbClr val="000000"/>
                </a:solidFill>
                <a:latin typeface="Bosch Office Sans"/>
              </a:rPr>
              <a:t>%attachmentremark% </a:t>
            </a:r>
            <a:endParaRPr b="0" lang="en-US" sz="550" spc="-1" strike="noStrike">
              <a:latin typeface="Arial"/>
            </a:endParaRPr>
          </a:p>
        </p:txBody>
      </p:sp>
      <p:pic>
        <p:nvPicPr>
          <p:cNvPr id="6" name="SuperGraphic" descr=""/>
          <p:cNvPicPr/>
          <p:nvPr/>
        </p:nvPicPr>
        <p:blipFill>
          <a:blip r:embed="rId3"/>
          <a:stretch/>
        </p:blipFill>
        <p:spPr>
          <a:xfrm>
            <a:off x="0" y="6102000"/>
            <a:ext cx="10968840" cy="68040"/>
          </a:xfrm>
          <a:prstGeom prst="rect">
            <a:avLst/>
          </a:prstGeom>
          <a:ln w="0">
            <a:noFill/>
          </a:ln>
        </p:spPr>
      </p:pic>
      <p:pic>
        <p:nvPicPr>
          <p:cNvPr id="7" name="Logo" descr=""/>
          <p:cNvPicPr/>
          <p:nvPr/>
        </p:nvPicPr>
        <p:blipFill>
          <a:blip r:embed="rId4"/>
          <a:stretch/>
        </p:blipFill>
        <p:spPr>
          <a:xfrm>
            <a:off x="9779040" y="5676120"/>
            <a:ext cx="1014840" cy="27648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47200" y="2602800"/>
            <a:ext cx="9268200" cy="150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buNone/>
            </a:pPr>
            <a:r>
              <a:rPr b="1" lang="en-US" sz="4000" spc="-1" strike="noStrike">
                <a:solidFill>
                  <a:srgbClr val="000000"/>
                </a:solidFill>
                <a:latin typeface="Bosch Office Sans"/>
              </a:rPr>
              <a:t>Presentation title</a:t>
            </a:r>
            <a:endParaRPr b="0" lang="de-DE" sz="40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47200" y="4241160"/>
            <a:ext cx="9268200" cy="12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Bosch Office Sans"/>
              </a:rPr>
              <a:t>Name, Department, Date</a:t>
            </a:r>
            <a:endParaRPr b="0" lang="de-DE" sz="2400" spc="-1" strike="noStrike">
              <a:solidFill>
                <a:srgbClr val="000000"/>
              </a:solidFill>
              <a:latin typeface="Bosch Office Sans"/>
            </a:endParaRPr>
          </a:p>
        </p:txBody>
      </p:sp>
      <p:pic>
        <p:nvPicPr>
          <p:cNvPr id="10" name="SuperGraphic" descr=""/>
          <p:cNvPicPr/>
          <p:nvPr/>
        </p:nvPicPr>
        <p:blipFill>
          <a:blip r:embed="rId5"/>
          <a:stretch/>
        </p:blipFill>
        <p:spPr>
          <a:xfrm>
            <a:off x="0" y="0"/>
            <a:ext cx="10968840" cy="20563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" descr=""/>
          <p:cNvPicPr/>
          <p:nvPr/>
        </p:nvPicPr>
        <p:blipFill>
          <a:blip r:embed="rId2"/>
          <a:stretch/>
        </p:blipFill>
        <p:spPr>
          <a:xfrm>
            <a:off x="9779040" y="5676120"/>
            <a:ext cx="1014840" cy="276480"/>
          </a:xfrm>
          <a:prstGeom prst="rect">
            <a:avLst/>
          </a:prstGeom>
          <a:ln w="0">
            <a:noFill/>
          </a:ln>
        </p:spPr>
      </p:pic>
      <p:sp>
        <p:nvSpPr>
          <p:cNvPr id="48" name="Bosch_footer_1"/>
          <p:cNvSpPr/>
          <p:nvPr/>
        </p:nvSpPr>
        <p:spPr>
          <a:xfrm>
            <a:off x="547200" y="5688000"/>
            <a:ext cx="9125640" cy="1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r>
              <a:rPr b="1" lang="en-US" sz="600" spc="-1" strike="noStrike">
                <a:solidFill>
                  <a:srgbClr val="d70012"/>
                </a:solidFill>
                <a:latin typeface="Bosch Office Sans"/>
              </a:rPr>
              <a:t>Internal</a:t>
            </a: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 | CR/AIR4.1 | 2024-04-10</a:t>
            </a:r>
            <a:endParaRPr b="0" lang="en-US" sz="6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endParaRPr b="0" lang="en-US" sz="600" spc="-1" strike="noStrike">
              <a:latin typeface="Arial"/>
            </a:endParaRPr>
          </a:p>
        </p:txBody>
      </p:sp>
      <p:sp>
        <p:nvSpPr>
          <p:cNvPr id="49" name="Bosch_footer_2"/>
          <p:cNvSpPr/>
          <p:nvPr/>
        </p:nvSpPr>
        <p:spPr>
          <a:xfrm>
            <a:off x="547200" y="5793840"/>
            <a:ext cx="912564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20000"/>
              </a:lnSpc>
              <a:spcAft>
                <a:spcPts val="99"/>
              </a:spcAft>
              <a:buNone/>
            </a:pPr>
            <a:r>
              <a:rPr b="0" lang="en-US" sz="600" spc="-1" strike="noStrike">
                <a:solidFill>
                  <a:srgbClr val="b2b3b5"/>
                </a:solidFill>
                <a:latin typeface="Bosch Office Sans"/>
              </a:rPr>
              <a:t>© Robert Bosch GmbH 2024. All rights reserved, also regarding any disposal, exploitation, reproduction, editing, distribution, as well as in the event of applications for industrial property rights.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50" name="Bosch_footer_1" hidden="1"/>
          <p:cNvSpPr/>
          <p:nvPr/>
        </p:nvSpPr>
        <p:spPr>
          <a:xfrm>
            <a:off x="816120" y="5383440"/>
            <a:ext cx="9154440" cy="1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7000"/>
              </a:lnSpc>
              <a:spcAft>
                <a:spcPts val="99"/>
              </a:spcAft>
              <a:buNone/>
              <a:tabLst>
                <a:tab algn="l" pos="0"/>
              </a:tabLst>
            </a:pPr>
            <a:r>
              <a:rPr b="1" lang="en-US" sz="600" spc="-1" strike="noStrike">
                <a:solidFill>
                  <a:srgbClr val="d70012"/>
                </a:solidFill>
                <a:latin typeface="Bosch Office Sans"/>
              </a:rPr>
              <a:t>%confidentiality%</a:t>
            </a: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%businessunit%%departmentshort%%dateformat%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51" name="Bosch_footer_2" hidden="1"/>
          <p:cNvSpPr/>
          <p:nvPr/>
        </p:nvSpPr>
        <p:spPr>
          <a:xfrm>
            <a:off x="592920" y="5748480"/>
            <a:ext cx="9152640" cy="21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20000"/>
              </a:lnSpc>
              <a:spcAft>
                <a:spcPts val="99"/>
              </a:spcAft>
              <a:buNone/>
            </a:pPr>
            <a:r>
              <a:rPr b="0" lang="en-US" sz="600" spc="-1" strike="noStrike">
                <a:solidFill>
                  <a:srgbClr val="000000"/>
                </a:solidFill>
                <a:latin typeface="Bosch Office Sans"/>
              </a:rPr>
              <a:t>%repositoryremark%</a:t>
            </a:r>
            <a:r>
              <a:rPr b="0" lang="en-US" sz="600" spc="-1" strike="noStrike">
                <a:solidFill>
                  <a:srgbClr val="b2b3b5"/>
                </a:solidFill>
                <a:latin typeface="Bosch Office Sans"/>
              </a:rPr>
              <a:t>%copyright%</a:t>
            </a:r>
            <a:endParaRPr b="0" lang="en-US" sz="600" spc="-1" strike="noStrike">
              <a:latin typeface="Arial"/>
            </a:endParaRPr>
          </a:p>
        </p:txBody>
      </p:sp>
      <p:sp>
        <p:nvSpPr>
          <p:cNvPr id="52" name="AttachmentRemark" hidden="1"/>
          <p:cNvSpPr/>
          <p:nvPr/>
        </p:nvSpPr>
        <p:spPr>
          <a:xfrm>
            <a:off x="9223920" y="259200"/>
            <a:ext cx="1691280" cy="77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7640" bIns="0" anchor="t">
            <a:normAutofit/>
          </a:bodyPr>
          <a:p>
            <a:pPr>
              <a:lnSpc>
                <a:spcPts val="901"/>
              </a:lnSpc>
              <a:buNone/>
            </a:pPr>
            <a:r>
              <a:rPr b="0" lang="en-US" sz="550" spc="-1" strike="noStrike">
                <a:solidFill>
                  <a:srgbClr val="000000"/>
                </a:solidFill>
                <a:latin typeface="Bosch Office Sans"/>
              </a:rPr>
              <a:t>%attachmentremark% </a:t>
            </a:r>
            <a:endParaRPr b="0" lang="en-US" sz="550" spc="-1" strike="noStrike">
              <a:latin typeface="Arial"/>
            </a:endParaRPr>
          </a:p>
        </p:txBody>
      </p:sp>
      <p:pic>
        <p:nvPicPr>
          <p:cNvPr id="53" name="SuperGraphic" descr=""/>
          <p:cNvPicPr/>
          <p:nvPr/>
        </p:nvPicPr>
        <p:blipFill>
          <a:blip r:embed="rId3"/>
          <a:stretch/>
        </p:blipFill>
        <p:spPr>
          <a:xfrm>
            <a:off x="0" y="6102000"/>
            <a:ext cx="10968840" cy="68040"/>
          </a:xfrm>
          <a:prstGeom prst="rect">
            <a:avLst/>
          </a:prstGeom>
          <a:ln w="0">
            <a:noFill/>
          </a:ln>
        </p:spPr>
      </p:pic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</a:rPr>
              <a:t>Add Slide Title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Add Chapter Title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56" name="AttachmentRemark"/>
          <p:cNvSpPr/>
          <p:nvPr/>
        </p:nvSpPr>
        <p:spPr>
          <a:xfrm>
            <a:off x="9223920" y="259200"/>
            <a:ext cx="1691280" cy="77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7640" bIns="0" anchor="t">
            <a:normAutofit/>
          </a:bodyPr>
          <a:p>
            <a:pPr>
              <a:lnSpc>
                <a:spcPts val="901"/>
              </a:lnSpc>
              <a:buNone/>
            </a:pPr>
            <a:r>
              <a:rPr b="0" lang="en-US" sz="550" spc="-1" strike="noStrike">
                <a:solidFill>
                  <a:srgbClr val="000000"/>
                </a:solidFill>
                <a:latin typeface="Bosch Office Sans"/>
              </a:rPr>
              <a:t> </a:t>
            </a:r>
            <a:endParaRPr b="0" lang="en-US" sz="55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205200" y="1296000"/>
            <a:ext cx="10558440" cy="42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30400" indent="-230400">
              <a:lnSpc>
                <a:spcPct val="107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1800" spc="-1" strike="noStrike">
                <a:solidFill>
                  <a:srgbClr val="000000"/>
                </a:solidFill>
                <a:latin typeface="Bosch Office Sans"/>
              </a:rPr>
              <a:t>Add Text</a:t>
            </a:r>
            <a:endParaRPr b="0" lang="de-DE" sz="1800" spc="-1" strike="noStrike">
              <a:solidFill>
                <a:srgbClr val="000000"/>
              </a:solidFill>
              <a:latin typeface="Bosch Office Sans"/>
            </a:endParaRPr>
          </a:p>
          <a:p>
            <a:pPr lvl="1" marL="687600" indent="-230400">
              <a:lnSpc>
                <a:spcPct val="103000"/>
              </a:lnSpc>
              <a:spcBef>
                <a:spcPts val="499"/>
              </a:spcBef>
              <a:buClr>
                <a:srgbClr val="000000"/>
              </a:buClr>
              <a:buFont typeface="Symbol"/>
              <a:buChar char="-"/>
            </a:pPr>
            <a:r>
              <a:rPr b="0" lang="en-US" sz="1600" spc="-1" strike="noStrike">
                <a:solidFill>
                  <a:srgbClr val="000000"/>
                </a:solidFill>
                <a:latin typeface="Bosch Office Sans"/>
              </a:rPr>
              <a:t>Zweite Ebene</a:t>
            </a:r>
            <a:endParaRPr b="0" lang="de-DE" sz="1600" spc="-1" strike="noStrike">
              <a:solidFill>
                <a:srgbClr val="000000"/>
              </a:solidFill>
              <a:latin typeface="Bosch Office Sans"/>
            </a:endParaRPr>
          </a:p>
          <a:p>
            <a:pPr lvl="2" marL="1144800" indent="-230400">
              <a:lnSpc>
                <a:spcPct val="102000"/>
              </a:lnSpc>
              <a:spcBef>
                <a:spcPts val="499"/>
              </a:spcBef>
              <a:buClr>
                <a:srgbClr val="000000"/>
              </a:buClr>
              <a:buFont typeface="Symbol"/>
              <a:buChar char="-"/>
            </a:pPr>
            <a:r>
              <a:rPr b="0" lang="en-US" sz="1400" spc="-1" strike="noStrike">
                <a:solidFill>
                  <a:srgbClr val="000000"/>
                </a:solidFill>
                <a:latin typeface="Bosch Office Sans"/>
              </a:rPr>
              <a:t>Dritte Ebene</a:t>
            </a:r>
            <a:endParaRPr b="0" lang="de-DE" sz="1400" spc="-1" strike="noStrike">
              <a:solidFill>
                <a:srgbClr val="000000"/>
              </a:solidFill>
              <a:latin typeface="Bosch Office Sans"/>
            </a:endParaRPr>
          </a:p>
          <a:p>
            <a:pPr lvl="3" marL="1602000" indent="-230400">
              <a:lnSpc>
                <a:spcPct val="103000"/>
              </a:lnSpc>
              <a:spcBef>
                <a:spcPts val="499"/>
              </a:spcBef>
              <a:buClr>
                <a:srgbClr val="000000"/>
              </a:buClr>
              <a:buFont typeface="Bosch Office Sans"/>
              <a:buChar char="‒"/>
            </a:pPr>
            <a:r>
              <a:rPr b="0" lang="en-US" sz="1300" spc="-1" strike="noStrike">
                <a:solidFill>
                  <a:srgbClr val="000000"/>
                </a:solidFill>
                <a:latin typeface="Bosch Office Sans"/>
              </a:rPr>
              <a:t>Vierte Ebene</a:t>
            </a:r>
            <a:endParaRPr b="0" lang="de-DE" sz="1300" spc="-1" strike="noStrike">
              <a:solidFill>
                <a:srgbClr val="000000"/>
              </a:solidFill>
              <a:latin typeface="Bosch Office Sans"/>
            </a:endParaRPr>
          </a:p>
          <a:p>
            <a:pPr lvl="4" marL="1602000" indent="-230400">
              <a:lnSpc>
                <a:spcPct val="103000"/>
              </a:lnSpc>
              <a:spcBef>
                <a:spcPts val="499"/>
              </a:spcBef>
              <a:buClr>
                <a:srgbClr val="000000"/>
              </a:buClr>
              <a:buFont typeface="Bosch Office Sans"/>
              <a:buChar char="‒"/>
            </a:pPr>
            <a:r>
              <a:rPr b="0" lang="en-US" sz="1300" spc="-1" strike="noStrike">
                <a:solidFill>
                  <a:srgbClr val="000000"/>
                </a:solidFill>
                <a:latin typeface="Bosch Office Sans"/>
              </a:rPr>
              <a:t>Fünfte Ebene</a:t>
            </a:r>
            <a:endParaRPr b="0" lang="de-DE" sz="13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sldNum" idx="1"/>
          </p:nvPr>
        </p:nvSpPr>
        <p:spPr>
          <a:xfrm>
            <a:off x="205200" y="5666400"/>
            <a:ext cx="288000" cy="4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lnSpc>
                <a:spcPct val="100000"/>
              </a:lnSpc>
              <a:buNone/>
              <a:defRPr b="0" lang="en-US" sz="1200" spc="-1" strike="noStrike">
                <a:solidFill>
                  <a:srgbClr val="999fa6"/>
                </a:solidFill>
                <a:latin typeface="Bosch Office Sans"/>
              </a:defRPr>
            </a:lvl1pPr>
          </a:lstStyle>
          <a:p>
            <a:pPr>
              <a:lnSpc>
                <a:spcPct val="100000"/>
              </a:lnSpc>
              <a:buNone/>
            </a:pPr>
            <a:fld id="{1C5FF28F-520D-4D6C-8DB9-EC3B80E14DE0}" type="slidenum">
              <a:rPr b="0" lang="en-US" sz="1200" spc="-1" strike="noStrike">
                <a:solidFill>
                  <a:srgbClr val="999fa6"/>
                </a:solidFill>
                <a:latin typeface="Bosch Office San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gif"/><Relationship Id="rId9" Type="http://schemas.openxmlformats.org/officeDocument/2006/relationships/image" Target="../media/image15.gif"/><Relationship Id="rId10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47200" y="2528280"/>
            <a:ext cx="9268200" cy="150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Diff-HySAC: </a:t>
            </a:r>
            <a:br>
              <a:rPr sz="3200"/>
            </a:br>
            <a:r>
              <a:rPr b="1" lang="en-US" sz="32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Diffusion-Based Hybrid Soft Actor-Critic </a:t>
            </a:r>
            <a:br>
              <a:rPr sz="3200"/>
            </a:br>
            <a:r>
              <a:rPr b="1" lang="en-US" sz="32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for 6D Non-Prehensile Manipulation</a:t>
            </a:r>
            <a:endParaRPr b="0" lang="de-DE" sz="32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47200" y="4140000"/>
            <a:ext cx="9306360" cy="150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7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0" lang="en-US" sz="17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Huy Le </a:t>
            </a:r>
            <a:r>
              <a:rPr b="0" lang="en-US" sz="105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(1,2)</a:t>
            </a:r>
            <a:r>
              <a:rPr b="0" lang="en-US" sz="17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, Miroslav Gabriel </a:t>
            </a:r>
            <a:r>
              <a:rPr b="0" lang="en-US" sz="105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(1)</a:t>
            </a:r>
            <a:r>
              <a:rPr b="0" lang="en-US" sz="17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, Tai Hoang </a:t>
            </a:r>
            <a:r>
              <a:rPr b="0" lang="en-US" sz="105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(2)</a:t>
            </a:r>
            <a:r>
              <a:rPr b="0" lang="en-US" sz="17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, Gerhard Neumann </a:t>
            </a:r>
            <a:r>
              <a:rPr b="0" lang="en-US" sz="105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(2)</a:t>
            </a:r>
            <a:r>
              <a:rPr b="0" lang="en-US" sz="170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, and Vien Anh Ngo </a:t>
            </a:r>
            <a:r>
              <a:rPr b="0" lang="en-US" sz="1050" spc="-1" strike="noStrike">
                <a:solidFill>
                  <a:srgbClr val="000000"/>
                </a:solidFill>
                <a:latin typeface="Bosch Office Sans"/>
                <a:ea typeface="Bosch Office Sans"/>
              </a:rPr>
              <a:t>(1)</a:t>
            </a:r>
            <a:endParaRPr b="0" lang="de-DE" sz="1050" spc="-1" strike="noStrike">
              <a:solidFill>
                <a:srgbClr val="000000"/>
              </a:solidFill>
              <a:latin typeface="Bosch Office Sans"/>
            </a:endParaRPr>
          </a:p>
          <a:p>
            <a:pPr>
              <a:lnSpc>
                <a:spcPct val="107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de-DE" sz="1700" spc="-1" strike="noStrike">
              <a:solidFill>
                <a:srgbClr val="000000"/>
              </a:solidFill>
              <a:latin typeface="Bosch Office Sans"/>
            </a:endParaRPr>
          </a:p>
          <a:p>
            <a:pPr>
              <a:lnSpc>
                <a:spcPct val="107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828282"/>
                </a:solidFill>
                <a:latin typeface="Bosch Office Sans"/>
                <a:ea typeface="Bosch Office Sans"/>
              </a:rPr>
              <a:t>(1) Robert Bosch GmbH, Bosch Center for Artificial Intelligence.</a:t>
            </a:r>
            <a:endParaRPr b="0" lang="de-DE" sz="1600" spc="-1" strike="noStrike">
              <a:solidFill>
                <a:srgbClr val="000000"/>
              </a:solidFill>
              <a:latin typeface="Bosch Office Sans"/>
            </a:endParaRPr>
          </a:p>
          <a:p>
            <a:pPr>
              <a:lnSpc>
                <a:spcPct val="107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828282"/>
                </a:solidFill>
                <a:latin typeface="Bosch Office Sans"/>
                <a:ea typeface="Bosch Office Sans"/>
              </a:rPr>
              <a:t>(2) Institute for Anthropomatics and Robotics, Karlsruhe Institute of Technology.</a:t>
            </a:r>
            <a:endParaRPr b="0" lang="de-DE" sz="1600" spc="-1" strike="noStrike">
              <a:solidFill>
                <a:srgbClr val="000000"/>
              </a:solidFill>
              <a:latin typeface="Bosch Office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</a:rPr>
              <a:t>Object Manipulation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Motivation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pic>
        <p:nvPicPr>
          <p:cNvPr id="99" name="Picture 1" descr="A robot on a blue crate&#10;&#10;Description automatically generated"/>
          <p:cNvPicPr/>
          <p:nvPr/>
        </p:nvPicPr>
        <p:blipFill>
          <a:blip r:embed="rId1"/>
          <a:stretch/>
        </p:blipFill>
        <p:spPr>
          <a:xfrm>
            <a:off x="1317240" y="1147320"/>
            <a:ext cx="1827720" cy="1367640"/>
          </a:xfrm>
          <a:prstGeom prst="rect">
            <a:avLst/>
          </a:prstGeom>
          <a:ln w="0">
            <a:noFill/>
          </a:ln>
        </p:spPr>
      </p:pic>
      <p:pic>
        <p:nvPicPr>
          <p:cNvPr id="100" name="Picture 2" descr="A machine in a blue container&#10;&#10;Description automatically generated"/>
          <p:cNvPicPr/>
          <p:nvPr/>
        </p:nvPicPr>
        <p:blipFill>
          <a:blip r:embed="rId2"/>
          <a:stretch/>
        </p:blipFill>
        <p:spPr>
          <a:xfrm>
            <a:off x="3228120" y="1143360"/>
            <a:ext cx="1836360" cy="136764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4" descr="A machine on a blue container&#10;&#10;Description automatically generated"/>
          <p:cNvPicPr/>
          <p:nvPr/>
        </p:nvPicPr>
        <p:blipFill>
          <a:blip r:embed="rId3"/>
          <a:stretch/>
        </p:blipFill>
        <p:spPr>
          <a:xfrm>
            <a:off x="5133240" y="1135080"/>
            <a:ext cx="1835280" cy="136764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6" descr=""/>
          <p:cNvPicPr/>
          <p:nvPr/>
        </p:nvPicPr>
        <p:blipFill>
          <a:blip r:embed="rId4"/>
          <a:stretch/>
        </p:blipFill>
        <p:spPr>
          <a:xfrm>
            <a:off x="7029000" y="1134360"/>
            <a:ext cx="1827360" cy="136764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8" descr="A machine on a blue container&#10;&#10;Description automatically generated"/>
          <p:cNvPicPr/>
          <p:nvPr/>
        </p:nvPicPr>
        <p:blipFill>
          <a:blip r:embed="rId5"/>
          <a:stretch/>
        </p:blipFill>
        <p:spPr>
          <a:xfrm>
            <a:off x="8925480" y="1132920"/>
            <a:ext cx="1827360" cy="136764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9" descr="A group of toy blocks on a blue surface&#10;&#10;Description automatically generated"/>
          <p:cNvPicPr/>
          <p:nvPr/>
        </p:nvPicPr>
        <p:blipFill>
          <a:blip r:embed="rId6"/>
          <a:stretch/>
        </p:blipFill>
        <p:spPr>
          <a:xfrm>
            <a:off x="284400" y="1782720"/>
            <a:ext cx="804960" cy="73044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12" descr=""/>
          <p:cNvPicPr/>
          <p:nvPr/>
        </p:nvPicPr>
        <p:blipFill>
          <a:blip r:embed="rId7"/>
          <a:stretch/>
        </p:blipFill>
        <p:spPr>
          <a:xfrm>
            <a:off x="203400" y="2923920"/>
            <a:ext cx="10508400" cy="9000"/>
          </a:xfrm>
          <a:prstGeom prst="rect">
            <a:avLst/>
          </a:prstGeom>
          <a:ln w="0">
            <a:noFill/>
          </a:ln>
        </p:spPr>
      </p:pic>
      <p:sp>
        <p:nvSpPr>
          <p:cNvPr id="106" name="Straight Arrow Connector 14"/>
          <p:cNvSpPr/>
          <p:nvPr/>
        </p:nvSpPr>
        <p:spPr>
          <a:xfrm>
            <a:off x="1195560" y="1143720"/>
            <a:ext cx="3960" cy="135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07" name="Picture 15" descr="A cube and a toy on a table&#10;&#10;Description automatically generated"/>
          <p:cNvPicPr/>
          <p:nvPr/>
        </p:nvPicPr>
        <p:blipFill>
          <a:blip r:embed="rId8"/>
          <a:stretch/>
        </p:blipFill>
        <p:spPr>
          <a:xfrm>
            <a:off x="5703120" y="3307320"/>
            <a:ext cx="3044160" cy="1710000"/>
          </a:xfrm>
          <a:prstGeom prst="rect">
            <a:avLst/>
          </a:prstGeom>
          <a:ln w="0">
            <a:noFill/>
          </a:ln>
        </p:spPr>
      </p:pic>
      <p:sp>
        <p:nvSpPr>
          <p:cNvPr id="108" name="TextBox 7"/>
          <p:cNvSpPr/>
          <p:nvPr/>
        </p:nvSpPr>
        <p:spPr>
          <a:xfrm>
            <a:off x="210240" y="1261440"/>
            <a:ext cx="961920" cy="39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0" rIns="0" tIns="0" bIns="0" anchor="t">
            <a:spAutoFit/>
          </a:bodyPr>
          <a:p>
            <a:pPr algn="ctr">
              <a:lnSpc>
                <a:spcPct val="100000"/>
              </a:lnSpc>
              <a:spcBef>
                <a:spcPts val="499"/>
              </a:spcBef>
              <a:buNone/>
            </a:pPr>
            <a:r>
              <a:rPr b="1" lang="en-US" sz="1100" spc="-1" strike="noStrike">
                <a:solidFill>
                  <a:srgbClr val="00b050"/>
                </a:solidFill>
                <a:latin typeface="Bosch Office Sans"/>
              </a:rPr>
              <a:t>Target </a:t>
            </a:r>
            <a:endParaRPr b="0" lang="en-US" sz="11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99"/>
              </a:spcBef>
              <a:buNone/>
            </a:pPr>
            <a:r>
              <a:rPr b="1" lang="en-US" sz="1100" spc="-1" strike="noStrike">
                <a:solidFill>
                  <a:srgbClr val="00b050"/>
                </a:solidFill>
                <a:latin typeface="Bosch Office Sans"/>
              </a:rPr>
              <a:t>Object Pose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109" name="Straight Arrow Connector 10"/>
          <p:cNvSpPr/>
          <p:nvPr/>
        </p:nvSpPr>
        <p:spPr>
          <a:xfrm flipH="1">
            <a:off x="2235240" y="2026800"/>
            <a:ext cx="64800" cy="258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0" name="Straight Arrow Connector 13"/>
          <p:cNvSpPr/>
          <p:nvPr/>
        </p:nvSpPr>
        <p:spPr>
          <a:xfrm>
            <a:off x="4104000" y="2043000"/>
            <a:ext cx="177480" cy="225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1" name="Straight Arrow Connector 16"/>
          <p:cNvSpPr/>
          <p:nvPr/>
        </p:nvSpPr>
        <p:spPr>
          <a:xfrm>
            <a:off x="5931360" y="2051280"/>
            <a:ext cx="226080" cy="128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2" name="Straight Arrow Connector 17"/>
          <p:cNvSpPr/>
          <p:nvPr/>
        </p:nvSpPr>
        <p:spPr>
          <a:xfrm>
            <a:off x="7622640" y="1954080"/>
            <a:ext cx="226080" cy="128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3" name="Straight Arrow Connector 18"/>
          <p:cNvSpPr/>
          <p:nvPr/>
        </p:nvSpPr>
        <p:spPr>
          <a:xfrm>
            <a:off x="9813960" y="1954080"/>
            <a:ext cx="153000" cy="241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14" name="" descr=""/>
          <p:cNvPicPr/>
          <p:nvPr/>
        </p:nvPicPr>
        <p:blipFill>
          <a:blip r:embed="rId9"/>
          <a:stretch/>
        </p:blipFill>
        <p:spPr>
          <a:xfrm>
            <a:off x="1850040" y="3212280"/>
            <a:ext cx="3636360" cy="204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  <a:ea typeface="Bosch Office Sans"/>
              </a:rPr>
              <a:t>Object Manipulation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Motivation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pic>
        <p:nvPicPr>
          <p:cNvPr id="117" name="Picture 1" descr="A calendar and calendar with arrows&#10;&#10;Description automatically generated"/>
          <p:cNvPicPr/>
          <p:nvPr/>
        </p:nvPicPr>
        <p:blipFill>
          <a:blip r:embed="rId1"/>
          <a:stretch/>
        </p:blipFill>
        <p:spPr>
          <a:xfrm>
            <a:off x="1085400" y="1543680"/>
            <a:ext cx="8788680" cy="3266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  <a:ea typeface="Bosch Office Sans"/>
              </a:rPr>
              <a:t>HACMan: Hybrid Actor-Critic Maps for Manipulation. 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Current Approach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pic>
        <p:nvPicPr>
          <p:cNvPr id="120" name="Picture 4" descr="A diagram of a model&#10;&#10;Description automatically generated"/>
          <p:cNvPicPr/>
          <p:nvPr/>
        </p:nvPicPr>
        <p:blipFill>
          <a:blip r:embed="rId1"/>
          <a:stretch/>
        </p:blipFill>
        <p:spPr>
          <a:xfrm>
            <a:off x="1074240" y="1425240"/>
            <a:ext cx="8331840" cy="364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  <a:ea typeface="Bosch Office Sans"/>
              </a:rPr>
              <a:t>Diff-HySAC: Diffusion-Based Hybrid Soft Actor-Critic 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Our Approach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23" name="Rectangle 2"/>
          <p:cNvSpPr/>
          <p:nvPr/>
        </p:nvSpPr>
        <p:spPr>
          <a:xfrm>
            <a:off x="4372200" y="1429560"/>
            <a:ext cx="2514240" cy="46584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TextBox 7"/>
          <p:cNvSpPr/>
          <p:nvPr/>
        </p:nvSpPr>
        <p:spPr>
          <a:xfrm>
            <a:off x="2742120" y="4858560"/>
            <a:ext cx="5432040" cy="27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0" rIns="0" tIns="0" bIns="0" anchor="t">
            <a:spAutoFit/>
          </a:bodyPr>
          <a:p>
            <a:pPr>
              <a:lnSpc>
                <a:spcPct val="100000"/>
              </a:lnSpc>
              <a:spcBef>
                <a:spcPts val="499"/>
              </a:spcBef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Bosch Office Sans"/>
              </a:rPr>
              <a:t>Diff-HySAC: Diffusion-Based Hybrid Soft Actor-Critic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25" name="Picture 4" descr="A screenshot of a video game&#10;&#10;Description automatically generated"/>
          <p:cNvPicPr/>
          <p:nvPr/>
        </p:nvPicPr>
        <p:blipFill>
          <a:blip r:embed="rId1"/>
          <a:stretch/>
        </p:blipFill>
        <p:spPr>
          <a:xfrm>
            <a:off x="1438200" y="1544400"/>
            <a:ext cx="7903440" cy="3114720"/>
          </a:xfrm>
          <a:prstGeom prst="rect">
            <a:avLst/>
          </a:prstGeom>
          <a:ln w="0">
            <a:noFill/>
          </a:ln>
        </p:spPr>
      </p:pic>
      <p:sp>
        <p:nvSpPr>
          <p:cNvPr id="126" name="Rectangle 8"/>
          <p:cNvSpPr/>
          <p:nvPr/>
        </p:nvSpPr>
        <p:spPr>
          <a:xfrm>
            <a:off x="3765600" y="1286280"/>
            <a:ext cx="2514240" cy="46584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205200" y="6480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</a:pPr>
            <a:r>
              <a:rPr b="0" lang="en-US" sz="2800" spc="-1" strike="noStrike">
                <a:solidFill>
                  <a:srgbClr val="007bc0"/>
                </a:solidFill>
                <a:latin typeface="Bosch Office Sans"/>
                <a:ea typeface="Bosch Office Sans"/>
              </a:rPr>
              <a:t>Experiment Results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205200" y="259200"/>
            <a:ext cx="10558440" cy="38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89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Bosch Office Sans"/>
              </a:rPr>
              <a:t>Our Approach</a:t>
            </a:r>
            <a:endParaRPr b="0" lang="de-DE" sz="2800" spc="-1" strike="noStrike">
              <a:solidFill>
                <a:srgbClr val="000000"/>
              </a:solidFill>
              <a:latin typeface="Bosch Office Sans"/>
            </a:endParaRPr>
          </a:p>
        </p:txBody>
      </p:sp>
      <p:sp>
        <p:nvSpPr>
          <p:cNvPr id="129" name="Rectangle 2"/>
          <p:cNvSpPr/>
          <p:nvPr/>
        </p:nvSpPr>
        <p:spPr>
          <a:xfrm>
            <a:off x="4372200" y="1429560"/>
            <a:ext cx="2514240" cy="46584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Rectangle 8"/>
          <p:cNvSpPr/>
          <p:nvPr/>
        </p:nvSpPr>
        <p:spPr>
          <a:xfrm>
            <a:off x="3765600" y="1286280"/>
            <a:ext cx="2514240" cy="46584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31" name="Picture 1" descr="A close-up of a graph&#10;&#10;Description automatically generated"/>
          <p:cNvPicPr/>
          <p:nvPr/>
        </p:nvPicPr>
        <p:blipFill>
          <a:blip r:embed="rId1"/>
          <a:srcRect l="0" t="209" r="2043" b="2064"/>
          <a:stretch/>
        </p:blipFill>
        <p:spPr>
          <a:xfrm>
            <a:off x="3583800" y="1396800"/>
            <a:ext cx="3787200" cy="168516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9" descr="A table with numbers and text&#10;&#10;Description automatically generated"/>
          <p:cNvPicPr/>
          <p:nvPr/>
        </p:nvPicPr>
        <p:blipFill>
          <a:blip r:embed="rId2"/>
          <a:stretch/>
        </p:blipFill>
        <p:spPr>
          <a:xfrm>
            <a:off x="2357640" y="3373560"/>
            <a:ext cx="6243480" cy="1509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24c58"/>
      </a:dk2>
      <a:lt2>
        <a:srgbClr val="b2b3b5"/>
      </a:lt2>
      <a:accent1>
        <a:srgbClr val="007bc0"/>
      </a:accent1>
      <a:accent2>
        <a:srgbClr val="004975"/>
      </a:accent2>
      <a:accent3>
        <a:srgbClr val="007bc0"/>
      </a:accent3>
      <a:accent4>
        <a:srgbClr val="004975"/>
      </a:accent4>
      <a:accent5>
        <a:srgbClr val="007bc0"/>
      </a:accent5>
      <a:accent6>
        <a:srgbClr val="004975"/>
      </a:accent6>
      <a:hlink>
        <a:srgbClr val="738cb4"/>
      </a:hlink>
      <a:folHlink>
        <a:srgbClr val="b0bb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24c58"/>
      </a:dk2>
      <a:lt2>
        <a:srgbClr val="b2b3b5"/>
      </a:lt2>
      <a:accent1>
        <a:srgbClr val="007bc0"/>
      </a:accent1>
      <a:accent2>
        <a:srgbClr val="004975"/>
      </a:accent2>
      <a:accent3>
        <a:srgbClr val="007bc0"/>
      </a:accent3>
      <a:accent4>
        <a:srgbClr val="004975"/>
      </a:accent4>
      <a:accent5>
        <a:srgbClr val="007bc0"/>
      </a:accent5>
      <a:accent6>
        <a:srgbClr val="004975"/>
      </a:accent6>
      <a:hlink>
        <a:srgbClr val="738cb4"/>
      </a:hlink>
      <a:folHlink>
        <a:srgbClr val="b0bb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item1.xml><?xml version="1.0" encoding="utf-8"?>
<sax_Colors>
  <Line size="7">
    <Color val="9e2896" tooltip="Bosch Purple 40"/>
    <Color val="551151" tooltip="Bosch Purple 20"/>
  </Line>
  <Line size="7">
    <Color val="007bc0" tooltip="Bosch Blue 50"/>
    <Color val="004975" tooltip="Bosch Blue 30"/>
  </Line>
  <Line size="7">
    <Color val="18837e" tooltip="Bosch Turquoise 50"/>
    <Color val="0a4f4b" tooltip="Bosch Turquoise 30"/>
  </Line>
  <Line size="7">
    <Color val="00884a" tooltip="Bosch Green 50"/>
    <Color val="00512a" tooltip="Bosch Green 30"/>
  </Line>
</sax_Colors>
</file>

<file path=customXml/item2.xml><?xml version="1.0" encoding="utf-8"?>
<saxML>
  <saxMLTemplate>presentation_169</saxMLTemplate>
  <Variablen>
    <Variable>
      <Name>attachmentremark</Name>
      <OrgInhalt/>
      <Wert/>
      <Platzhalter>False</Platzhalter>
      <DocDatenDialog>True</DocDatenDialog>
      <Label>Attachment</Label>
      <FrageVar>False</FrageVar>
      <Prefix/>
      <Suffix/>
      <WegfallVar/>
      <MussFeld>False</MussFeld>
      <InDokument>True</InDokument>
      <Sektion>AttachmentRemark</Sektion>
      <Reihenfolge>0</Reihenfolge>
    </Variable>
    <Variable>
      <Name>departmentshort</Name>
      <OrgInhalt>CR/AIR4.1</OrgInhalt>
      <Wert>CR/AIR4.1</Wert>
      <Platzhalter>False</Platzhalter>
      <DocDatenDialog>True</DocDatenDialog>
      <Label>Authoring</Label>
      <FrageVar>False</FrageVar>
      <Prefix/>
      <Suffix/>
      <WegfallVar/>
      <MussFeld>False</MussFeld>
      <Trenner>
        <VariableVor>confidentiality</VariableVor>
        <VariableVor>businessunit</VariableVor>
        <Zwischen> | </Zwischen>
        <VariableNach>departmentshort</VariableNach>
      </Trenner>
      <InDokument>True</InDokument>
      <Sektion>Bosch_footer_1</Sektion>
      <Reihenfolge/>
    </Variable>
    <Variable>
      <Name>confidentiality</Name>
      <OrgInhalt>Internal</OrgInhalt>
      <Wert>Internal</Wert>
      <Platzhalter>False</Platzhalter>
      <DocDatenDialog>True</DocDatenDialog>
      <Label>Notation of confidentiality</Label>
      <FrageVar>False</FrageVar>
      <Prefix/>
      <Suffix/>
      <WegfallVar/>
      <ComboBox>
        <Option>Internal</Option>
        <Option>Confidential</Option>
        <Option>Strictly confidential</Option>
        <Option/>
      </ComboBox>
      <MussFeld>False</MussFeld>
      <InDokument>True</InDokument>
      <Sektion>Bosch_footer_1</Sektion>
      <Reihenfolge>0</Reihenfolge>
    </Variable>
    <Variable>
      <Name>copyright</Name>
      <OrgInhalt>© Robert Bosch GmbH 2024. All rights reserved, also regarding any disposal, exploitation, reproduction, editing, distribution, as well as in the event of applications for industrial property rights.</OrgInhalt>
      <Wert>© Robert Bosch GmbH 2024. All rights reserved, also regarding any disposal, exploitation, reproduction, editing, distribution, as well as in the event of applications for industrial property rights.</Wert>
      <Platzhalter>False</Platzhalter>
      <DocDatenDialog>False</DocDatenDialog>
      <Label>$tr_copyright$</Label>
      <FrageVar>False</FrageVar>
      <Prefix/>
      <Suffix/>
      <WegfallVar/>
      <MussFeld>False</MussFeld>
      <Trenner>
        <VariableVor>repositoryremark</VariableVor>
        <Zwischen>&lt;br&gt;</Zwischen>
        <VariableNach>copyright</VariableNach>
      </Trenner>
      <InDokument>True</InDokument>
      <Sektion>Bosch_footer_2</Sektion>
      <Reihenfolge/>
    </Variable>
    <Variable>
      <Name>dateformat</Name>
      <OrgInhalt>2024-04-10</OrgInhalt>
      <Wert>2024-04-10</Wert>
      <Platzhalter>False</Platzhalter>
      <DocDatenDialog>True</DocDatenDialog>
      <Label>Date</Label>
      <FrageVar>False</FrageVar>
      <Prefix/>
      <Suffix/>
      <WegfallVar/>
      <MussFeld>False</MussFeld>
      <Trenner>
        <VariableVor>departmentshort</VariableVor>
        <VariableVor>confidentiality</VariableVor>
        <VariableVor>businessunit</VariableVor>
        <Zwischen> | </Zwischen>
        <VariableNach>dateformat</VariableNach>
      </Trenner>
      <InDokument>True</InDokument>
      <Sektion>Bosch_footer_1</Sektion>
      <Reihenfolge>0</Reihenfolge>
    </Variable>
    <Variable>
      <Name>businessunit</Name>
      <OrgInhalt/>
      <Wert/>
      <Platzhalter>False</Platzhalter>
      <DocDatenDialog>False</DocDatenDialog>
      <Label>$tr_businessunit$</Label>
      <FrageVar>False</FrageVar>
      <Prefix/>
      <Suffix/>
      <WegfallVar/>
      <MussFeld>False</MussFeld>
      <Trenner>
        <VariableVor>confidentiality</VariableVor>
        <Zwischen> | </Zwischen>
        <VariableNach>businessunit</VariableNach>
      </Trenner>
      <InDokument>True</InDokument>
      <Sektion>Bosch_footer_1</Sektion>
      <Reihenfolge>0</Reihenfolge>
    </Variable>
    <Variable>
      <Name>repositoryremark</Name>
      <OrgInhalt/>
      <Wert/>
      <Platzhalter>False</Platzhalter>
      <DocDatenDialog>True</DocDatenDialog>
      <Label>Filing note</Label>
      <FrageVar>False</FrageVar>
      <Prefix/>
      <Suffix/>
      <WegfallVar/>
      <MussFeld>False</MussFeld>
      <InDokument>True</InDokument>
      <Sektion>Bosch_footer_2</Sektion>
      <Reihenfolge>0</Reihenfolge>
    </Variable>
  </Variablen>
</saxML>
</file>

<file path=customXml/itemProps1.xml><?xml version="1.0" encoding="utf-8"?>
<ds:datastoreItem xmlns:ds="http://schemas.openxmlformats.org/officeDocument/2006/customXml" ds:itemID="{D0252559-44F8-474C-B66D-E357B88E32C2}">
  <ds:schemaRefs/>
</ds:datastoreItem>
</file>

<file path=customXml/itemProps2.xml><?xml version="1.0" encoding="utf-8"?>
<ds:datastoreItem xmlns:ds="http://schemas.openxmlformats.org/officeDocument/2006/customXml" ds:itemID="{304CF217-3C90-4AA0-B541-CE45F9BD305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presentation_169_1</Template>
  <TotalTime>0</TotalTime>
  <Application>LibreOffice/7.3.7.2$Linux_X86_64 LibreOffice_project/30$Build-2</Application>
  <AppVersion>15.0000</AppVersion>
  <Words>239</Words>
  <Paragraphs>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2024-04-10T13:34:38Z</dcterms:created>
  <dc:creator>Liu Yushi (CR/AIR4.1)</dc:creator>
  <dc:description/>
  <dc:language>en-US</dc:language>
  <cp:lastModifiedBy/>
  <dcterms:modified xsi:type="dcterms:W3CDTF">2024-10-30T22:11:31Z</dcterms:modified>
  <cp:revision>302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PresentationFormat">
    <vt:lpwstr>Custom</vt:lpwstr>
  </property>
  <property fmtid="{D5CDD505-2E9C-101B-9397-08002B2CF9AE}" pid="4" name="Slides">
    <vt:i4>6</vt:i4>
  </property>
  <property fmtid="{D5CDD505-2E9C-101B-9397-08002B2CF9AE}" pid="5" name="attachmentremark">
    <vt:lpwstr>$attachmentremark$</vt:lpwstr>
  </property>
  <property fmtid="{D5CDD505-2E9C-101B-9397-08002B2CF9AE}" pid="6" name="businessunit">
    <vt:lpwstr>$businessunit$</vt:lpwstr>
  </property>
  <property fmtid="{D5CDD505-2E9C-101B-9397-08002B2CF9AE}" pid="7" name="confidentiality">
    <vt:lpwstr>$confidentiality_internal$</vt:lpwstr>
  </property>
  <property fmtid="{D5CDD505-2E9C-101B-9397-08002B2CF9AE}" pid="8" name="copyright">
    <vt:lpwstr>$copyright$</vt:lpwstr>
  </property>
  <property fmtid="{D5CDD505-2E9C-101B-9397-08002B2CF9AE}" pid="9" name="dateformat">
    <vt:lpwstr>$dateformat$</vt:lpwstr>
  </property>
  <property fmtid="{D5CDD505-2E9C-101B-9397-08002B2CF9AE}" pid="10" name="repositoryremark">
    <vt:lpwstr>$repositoryremark$</vt:lpwstr>
  </property>
</Properties>
</file>