
<file path=[Content_Types].xml><?xml version="1.0" encoding="utf-8"?>
<Types xmlns="http://schemas.openxmlformats.org/package/2006/content-types">
  <Default Extension="gif" ContentType="image/gi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8"/>
  </p:notesMasterIdLst>
  <p:sldIdLst>
    <p:sldId id="256" r:id="rId2"/>
    <p:sldId id="271" r:id="rId3"/>
    <p:sldId id="261" r:id="rId4"/>
    <p:sldId id="265" r:id="rId5"/>
    <p:sldId id="259" r:id="rId6"/>
    <p:sldId id="266" r:id="rId7"/>
    <p:sldId id="277" r:id="rId8"/>
    <p:sldId id="279" r:id="rId9"/>
    <p:sldId id="269" r:id="rId10"/>
    <p:sldId id="268" r:id="rId11"/>
    <p:sldId id="273" r:id="rId12"/>
    <p:sldId id="275" r:id="rId13"/>
    <p:sldId id="274" r:id="rId14"/>
    <p:sldId id="276" r:id="rId15"/>
    <p:sldId id="280" r:id="rId16"/>
    <p:sldId id="28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E2EF82-3FC6-4470-8965-23D0662417D0}" v="9" dt="2024-10-01T09:33:27.9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37" autoAdjust="0"/>
    <p:restoredTop sz="86979" autoAdjust="0"/>
  </p:normalViewPr>
  <p:slideViewPr>
    <p:cSldViewPr snapToGrid="0">
      <p:cViewPr varScale="1">
        <p:scale>
          <a:sx n="130" d="100"/>
          <a:sy n="130" d="100"/>
        </p:scale>
        <p:origin x="1776" y="3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F0071-E8DC-4555-8CE9-3FE644A373C2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450D5-B4E7-4988-A387-BA60069DEF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2551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6450D5-B4E7-4988-A387-BA60069DEF9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981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F51F1-EE89-075D-0621-B4FA01B61C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9A4A1D-F1FF-AF5E-0992-5545C29433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07E23-5F2D-88EE-3977-6B51BE32D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5FB66-88D7-E134-25A5-2DED9AD96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66796E-38FA-D76C-BB55-067C57BF6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96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AEF31-54D5-3B75-9523-65EFF0CF5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6E2A32-C338-D8B2-90C0-384112B2A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CBAD1E-FA83-3277-64EC-FA2EF902F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56E512-7B4F-BB1C-537A-A974E0C1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B9BFD-823B-B7C9-416F-5E7138661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549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FE914D-2145-D995-D686-E8E287EA1A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4EE6CE-4A88-C8EA-3775-A8FE9FC491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D7867-86C2-6C05-6EFE-197F355F2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747AD0-F1FE-DCB6-6553-1520B7514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9E30C-A647-C267-020B-C3748D465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766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946BE-E8B9-C2FD-9339-E1AC0F9C9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96BF2-45F1-F024-4EB3-CE4B12232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2B67D-809F-3882-16FE-6C1E9DB32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D536B-00C9-0598-25BA-09D45B99B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872D5-83D5-6DFA-08EF-9E6B92ECD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844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D5A5D-820B-1EBB-77E6-7FF9395F9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04B3FE-AAFF-D232-5A33-B97D5A6BE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B3FD2F-D2A2-549C-F0C3-35C5A0B67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B59E7-055C-545F-C5DA-7F2D2B93C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F35CBC-6AD9-B56F-058A-C0B6E6D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252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BD28D-A94D-8D77-19AE-B045CE21A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4D7864-71A6-018E-04F9-D4A436CA8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BF19FB-496C-C2DD-934C-18359FDA0B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198312-8A17-2F97-1910-7371C1B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08570A-FA15-6A05-CC8D-03158818E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A953C1-4152-C9BB-9960-C448F6154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48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BBB2-38A6-1A55-BCF5-B5F946347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73A90-6546-70A0-A28D-04B115625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45614A-50D2-B236-2E63-BD6DB0411A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AD9051-0ECB-01F4-41D7-FC0A7B8444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40502B-A743-9A36-EB16-E9557CD3B0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1ABD89-3FDF-156A-5D96-BF1F65CCD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57FC4D-4547-E0FF-FF38-D1ADCAC80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D7FA23-0A2B-F1D4-801E-23C0FFFE7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065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8E3CC-6349-9838-C588-ABC3DAA4A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01E86F-C883-F6CA-1BFC-335A59530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3AEFC8-2F01-F3FC-6A90-F1A35E88C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D48956-E2BE-356C-D795-DD9D8EAC2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59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28AA63-8971-0CEC-BC14-F161AA984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039897-BDBE-C62B-3624-314A75B34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F37FE-2240-F107-802B-659A89181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481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AF1F-30F5-4326-AD1A-675C86E85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69854-33A5-9D75-BC7C-0B5BBFFCA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1C0D04-0770-23E7-FD8F-0367A4888F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C1ECBA-D398-294B-D3A2-7591A4264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F442B2-9207-932D-DED8-53E787085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5C0A22-DACE-7507-CF9A-CEF511C69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5089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912A1-CACF-2A2E-6DAF-3D6840D17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FA451B-06A9-0976-69A5-F80D0C215E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31F7EE-DB9E-EEF6-A0DB-40866A1D86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D2181-58ED-307E-9AA9-E87ECE2AD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0D68DB-51FD-C8CE-6C18-9D6B373B4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29464D-EB44-29BE-BDA0-D70DF9ECF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3189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1C345-73CD-E2EB-10AA-9667C1846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D11CD6-4DF8-0D4D-CFE3-15F24D787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1AF46-89C4-6856-6A73-2F4B52A906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D4B95D-FFCB-4B26-8B7F-CAFED01A4976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989CD7-67DE-3E9F-131C-DF292ABB2E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11DD1-4112-C534-6722-454BF70A2C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6E5012-BA90-4DE5-8A09-ACCAF5597E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59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image" Target="../media/image28.gif"/><Relationship Id="rId7" Type="http://schemas.openxmlformats.org/officeDocument/2006/relationships/image" Target="../media/image32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11" Type="http://schemas.openxmlformats.org/officeDocument/2006/relationships/image" Target="../media/image36.gif"/><Relationship Id="rId5" Type="http://schemas.openxmlformats.org/officeDocument/2006/relationships/image" Target="../media/image30.gif"/><Relationship Id="rId10" Type="http://schemas.openxmlformats.org/officeDocument/2006/relationships/image" Target="../media/image35.gif"/><Relationship Id="rId4" Type="http://schemas.openxmlformats.org/officeDocument/2006/relationships/image" Target="../media/image29.gif"/><Relationship Id="rId9" Type="http://schemas.openxmlformats.org/officeDocument/2006/relationships/image" Target="../media/image34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38.gif"/><Relationship Id="rId7" Type="http://schemas.openxmlformats.org/officeDocument/2006/relationships/image" Target="../media/image42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11" Type="http://schemas.openxmlformats.org/officeDocument/2006/relationships/image" Target="../media/image46.gif"/><Relationship Id="rId5" Type="http://schemas.openxmlformats.org/officeDocument/2006/relationships/image" Target="../media/image40.gif"/><Relationship Id="rId10" Type="http://schemas.openxmlformats.org/officeDocument/2006/relationships/image" Target="../media/image45.gif"/><Relationship Id="rId4" Type="http://schemas.openxmlformats.org/officeDocument/2006/relationships/image" Target="../media/image39.gif"/><Relationship Id="rId9" Type="http://schemas.openxmlformats.org/officeDocument/2006/relationships/image" Target="../media/image44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3" Type="http://schemas.openxmlformats.org/officeDocument/2006/relationships/image" Target="../media/image38.gif"/><Relationship Id="rId7" Type="http://schemas.openxmlformats.org/officeDocument/2006/relationships/image" Target="../media/image50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image" Target="../media/image47.gif"/><Relationship Id="rId9" Type="http://schemas.openxmlformats.org/officeDocument/2006/relationships/image" Target="../media/image52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54.gif"/><Relationship Id="rId7" Type="http://schemas.openxmlformats.org/officeDocument/2006/relationships/image" Target="../media/image58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gif"/><Relationship Id="rId11" Type="http://schemas.openxmlformats.org/officeDocument/2006/relationships/image" Target="../media/image62.gif"/><Relationship Id="rId5" Type="http://schemas.openxmlformats.org/officeDocument/2006/relationships/image" Target="../media/image56.gif"/><Relationship Id="rId10" Type="http://schemas.openxmlformats.org/officeDocument/2006/relationships/image" Target="../media/image61.gif"/><Relationship Id="rId4" Type="http://schemas.openxmlformats.org/officeDocument/2006/relationships/image" Target="../media/image55.gif"/><Relationship Id="rId9" Type="http://schemas.openxmlformats.org/officeDocument/2006/relationships/image" Target="../media/image60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gif"/><Relationship Id="rId3" Type="http://schemas.openxmlformats.org/officeDocument/2006/relationships/image" Target="../media/image63.gif"/><Relationship Id="rId7" Type="http://schemas.openxmlformats.org/officeDocument/2006/relationships/image" Target="../media/image66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gif"/><Relationship Id="rId5" Type="http://schemas.openxmlformats.org/officeDocument/2006/relationships/image" Target="../media/image65.gif"/><Relationship Id="rId4" Type="http://schemas.openxmlformats.org/officeDocument/2006/relationships/image" Target="../media/image64.gif"/><Relationship Id="rId9" Type="http://schemas.openxmlformats.org/officeDocument/2006/relationships/image" Target="../media/image68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40.gif"/><Relationship Id="rId7" Type="http://schemas.openxmlformats.org/officeDocument/2006/relationships/image" Target="../media/image72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gif"/><Relationship Id="rId5" Type="http://schemas.openxmlformats.org/officeDocument/2006/relationships/image" Target="../media/image70.gif"/><Relationship Id="rId4" Type="http://schemas.openxmlformats.org/officeDocument/2006/relationships/image" Target="../media/image69.gif"/><Relationship Id="rId9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Relationship Id="rId9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2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DD624-6290-D670-EFFF-2AC921EBD2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Adapting Video Diffusion Models to World Models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7D4B6D-B8B3-9936-C96E-25D292EE40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Anonymous Authors</a:t>
            </a:r>
          </a:p>
        </p:txBody>
      </p:sp>
    </p:spTree>
    <p:extLst>
      <p:ext uri="{BB962C8B-B14F-4D97-AF65-F5344CB8AC3E}">
        <p14:creationId xmlns:p14="http://schemas.microsoft.com/office/powerpoint/2010/main" val="4054598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A2CFA-E8EB-54FC-828C-3535C08D6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065" y="221297"/>
            <a:ext cx="10515600" cy="1325563"/>
          </a:xfrm>
        </p:spPr>
        <p:txBody>
          <a:bodyPr>
            <a:normAutofit/>
          </a:bodyPr>
          <a:lstStyle/>
          <a:p>
            <a:r>
              <a:rPr lang="en-GB" sz="3600" dirty="0" err="1"/>
              <a:t>Procgen</a:t>
            </a:r>
            <a:r>
              <a:rPr lang="en-GB" sz="3600" dirty="0"/>
              <a:t> Pretraining Dataset</a:t>
            </a:r>
          </a:p>
        </p:txBody>
      </p:sp>
      <p:pic>
        <p:nvPicPr>
          <p:cNvPr id="9" name="Content Placeholder 8" descr="A video game screen with a green and grey background&#10;&#10;Description automatically generated">
            <a:extLst>
              <a:ext uri="{FF2B5EF4-FFF2-40B4-BE49-F238E27FC236}">
                <a16:creationId xmlns:a16="http://schemas.microsoft.com/office/drawing/2014/main" id="{CFB34341-8D8A-C4A0-C81F-7F785A5919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419" y="3700780"/>
            <a:ext cx="2131059" cy="2131059"/>
          </a:xfrm>
        </p:spPr>
      </p:pic>
      <p:pic>
        <p:nvPicPr>
          <p:cNvPr id="11" name="Picture 10" descr="A screenshot of a video game&#10;&#10;Description automatically generated">
            <a:extLst>
              <a:ext uri="{FF2B5EF4-FFF2-40B4-BE49-F238E27FC236}">
                <a16:creationId xmlns:a16="http://schemas.microsoft.com/office/drawing/2014/main" id="{E471548D-356F-7360-731B-A51B7E38C4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660" y="1524000"/>
            <a:ext cx="2131060" cy="2131060"/>
          </a:xfrm>
          <a:prstGeom prst="rect">
            <a:avLst/>
          </a:prstGeom>
        </p:spPr>
      </p:pic>
      <p:pic>
        <p:nvPicPr>
          <p:cNvPr id="13" name="Picture 12" descr="A video game screen with a road and squares&#10;&#10;Description automatically generated">
            <a:extLst>
              <a:ext uri="{FF2B5EF4-FFF2-40B4-BE49-F238E27FC236}">
                <a16:creationId xmlns:a16="http://schemas.microsoft.com/office/drawing/2014/main" id="{F3A0EA11-B3B9-C131-FD57-336C8F355D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980" y="1524000"/>
            <a:ext cx="2131060" cy="2131060"/>
          </a:xfrm>
          <a:prstGeom prst="rect">
            <a:avLst/>
          </a:prstGeom>
        </p:spPr>
      </p:pic>
      <p:pic>
        <p:nvPicPr>
          <p:cNvPr id="15" name="Picture 14" descr="A pixelated image of a sun&#10;&#10;Description automatically generated">
            <a:extLst>
              <a:ext uri="{FF2B5EF4-FFF2-40B4-BE49-F238E27FC236}">
                <a16:creationId xmlns:a16="http://schemas.microsoft.com/office/drawing/2014/main" id="{E2E75FD0-637C-2EA3-27EB-6BDBC2975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340" y="1524000"/>
            <a:ext cx="2131060" cy="2131060"/>
          </a:xfrm>
          <a:prstGeom prst="rect">
            <a:avLst/>
          </a:prstGeom>
        </p:spPr>
      </p:pic>
      <p:pic>
        <p:nvPicPr>
          <p:cNvPr id="17" name="Picture 16" descr="A pixelated image of a person smoking a cigarette&#10;&#10;Description automatically generated">
            <a:extLst>
              <a:ext uri="{FF2B5EF4-FFF2-40B4-BE49-F238E27FC236}">
                <a16:creationId xmlns:a16="http://schemas.microsoft.com/office/drawing/2014/main" id="{388DBB50-9294-369C-34BE-E6224AA478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" y="3700781"/>
            <a:ext cx="2108200" cy="2108200"/>
          </a:xfrm>
          <a:prstGeom prst="rect">
            <a:avLst/>
          </a:prstGeom>
        </p:spPr>
      </p:pic>
      <p:pic>
        <p:nvPicPr>
          <p:cNvPr id="19" name="Picture 18" descr="A pixelated image of a person in a garment&#10;&#10;Description automatically generated">
            <a:extLst>
              <a:ext uri="{FF2B5EF4-FFF2-40B4-BE49-F238E27FC236}">
                <a16:creationId xmlns:a16="http://schemas.microsoft.com/office/drawing/2014/main" id="{2F25C24B-1CFB-4389-4861-3A66C12DE6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420" y="1524000"/>
            <a:ext cx="2131060" cy="2131060"/>
          </a:xfrm>
          <a:prstGeom prst="rect">
            <a:avLst/>
          </a:prstGeom>
        </p:spPr>
      </p:pic>
      <p:pic>
        <p:nvPicPr>
          <p:cNvPr id="21" name="Picture 20" descr="A video game screen with a pixelated image&#10;&#10;Description automatically generated">
            <a:extLst>
              <a:ext uri="{FF2B5EF4-FFF2-40B4-BE49-F238E27FC236}">
                <a16:creationId xmlns:a16="http://schemas.microsoft.com/office/drawing/2014/main" id="{FECD3393-1C0D-D36D-4BB9-634743FFF3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" y="1546860"/>
            <a:ext cx="2108200" cy="2108200"/>
          </a:xfrm>
          <a:prstGeom prst="rect">
            <a:avLst/>
          </a:prstGeom>
        </p:spPr>
      </p:pic>
      <p:pic>
        <p:nvPicPr>
          <p:cNvPr id="23" name="Picture 22" descr="A video game with a road and cars&#10;&#10;Description automatically generated">
            <a:extLst>
              <a:ext uri="{FF2B5EF4-FFF2-40B4-BE49-F238E27FC236}">
                <a16:creationId xmlns:a16="http://schemas.microsoft.com/office/drawing/2014/main" id="{CF29B743-7C88-06C4-1864-329B16506C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336" y="3700779"/>
            <a:ext cx="2131059" cy="2131059"/>
          </a:xfrm>
          <a:prstGeom prst="rect">
            <a:avLst/>
          </a:prstGeom>
        </p:spPr>
      </p:pic>
      <p:pic>
        <p:nvPicPr>
          <p:cNvPr id="25" name="Picture 24" descr="A video game with a maze&#10;&#10;Description automatically generated">
            <a:extLst>
              <a:ext uri="{FF2B5EF4-FFF2-40B4-BE49-F238E27FC236}">
                <a16:creationId xmlns:a16="http://schemas.microsoft.com/office/drawing/2014/main" id="{6BBCB926-88A9-4650-3EAC-A285E55B21A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660" y="3700779"/>
            <a:ext cx="2131058" cy="2131058"/>
          </a:xfrm>
          <a:prstGeom prst="rect">
            <a:avLst/>
          </a:prstGeom>
        </p:spPr>
      </p:pic>
      <p:pic>
        <p:nvPicPr>
          <p:cNvPr id="27" name="Picture 26" descr="A pixelated image of a black and white animal&#10;&#10;Description automatically generated with medium confidence">
            <a:extLst>
              <a:ext uri="{FF2B5EF4-FFF2-40B4-BE49-F238E27FC236}">
                <a16:creationId xmlns:a16="http://schemas.microsoft.com/office/drawing/2014/main" id="{9DCED164-2C09-27D7-9620-6906CD1141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980" y="3700779"/>
            <a:ext cx="2131058" cy="213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702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22D38-2BB3-4596-65A6-E4482A79C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-290195"/>
            <a:ext cx="1051560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Qualitative Coinrun500k Results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7B41234-9872-90CF-6A04-711C44E85671}"/>
              </a:ext>
            </a:extLst>
          </p:cNvPr>
          <p:cNvSpPr txBox="1">
            <a:spLocks/>
          </p:cNvSpPr>
          <p:nvPr/>
        </p:nvSpPr>
        <p:spPr>
          <a:xfrm>
            <a:off x="598682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Ground Truth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98A103-E374-821A-FB39-9977AF621697}"/>
              </a:ext>
            </a:extLst>
          </p:cNvPr>
          <p:cNvSpPr txBox="1">
            <a:spLocks/>
          </p:cNvSpPr>
          <p:nvPr/>
        </p:nvSpPr>
        <p:spPr>
          <a:xfrm>
            <a:off x="2761853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71M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8B1ABA-2AE8-6502-7384-0869EAE16DF4}"/>
              </a:ext>
            </a:extLst>
          </p:cNvPr>
          <p:cNvSpPr txBox="1">
            <a:spLocks/>
          </p:cNvSpPr>
          <p:nvPr/>
        </p:nvSpPr>
        <p:spPr>
          <a:xfrm>
            <a:off x="4755020" y="699846"/>
            <a:ext cx="199718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Action-Conditioned Diffusion 71M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B1D367-42E0-20D3-9ADE-6ADED6AB4DD3}"/>
              </a:ext>
            </a:extLst>
          </p:cNvPr>
          <p:cNvSpPr txBox="1">
            <a:spLocks/>
          </p:cNvSpPr>
          <p:nvPr/>
        </p:nvSpPr>
        <p:spPr>
          <a:xfrm>
            <a:off x="7023704" y="699847"/>
            <a:ext cx="1701992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ControlNet Full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9599E1-44D9-2371-1002-5E0DDCBD634C}"/>
              </a:ext>
            </a:extLst>
          </p:cNvPr>
          <p:cNvSpPr txBox="1">
            <a:spLocks/>
          </p:cNvSpPr>
          <p:nvPr/>
        </p:nvSpPr>
        <p:spPr>
          <a:xfrm>
            <a:off x="9268705" y="699846"/>
            <a:ext cx="1701992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Pretrained base Model</a:t>
            </a:r>
          </a:p>
        </p:txBody>
      </p:sp>
      <p:pic>
        <p:nvPicPr>
          <p:cNvPr id="17" name="Picture 16" descr="A screenshot of a video game&#10;&#10;Description automatically generated">
            <a:extLst>
              <a:ext uri="{FF2B5EF4-FFF2-40B4-BE49-F238E27FC236}">
                <a16:creationId xmlns:a16="http://schemas.microsoft.com/office/drawing/2014/main" id="{8433AC9E-8AEF-8182-F3F1-4AD415477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7" y="1591466"/>
            <a:ext cx="1828800" cy="1828800"/>
          </a:xfrm>
          <a:prstGeom prst="rect">
            <a:avLst/>
          </a:prstGeom>
        </p:spPr>
      </p:pic>
      <p:pic>
        <p:nvPicPr>
          <p:cNvPr id="29" name="Picture 28" descr="A video game screen with trees and a blue creature&#10;&#10;Description automatically generated">
            <a:extLst>
              <a:ext uri="{FF2B5EF4-FFF2-40B4-BE49-F238E27FC236}">
                <a16:creationId xmlns:a16="http://schemas.microsoft.com/office/drawing/2014/main" id="{93951409-A139-FA9E-E1F0-CE44881F21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7" y="3738349"/>
            <a:ext cx="1828800" cy="1828800"/>
          </a:xfrm>
          <a:prstGeom prst="rect">
            <a:avLst/>
          </a:prstGeom>
        </p:spPr>
      </p:pic>
      <p:pic>
        <p:nvPicPr>
          <p:cNvPr id="10" name="Picture 9" descr="A screenshot of a video game&#10;&#10;Description automatically generated">
            <a:extLst>
              <a:ext uri="{FF2B5EF4-FFF2-40B4-BE49-F238E27FC236}">
                <a16:creationId xmlns:a16="http://schemas.microsoft.com/office/drawing/2014/main" id="{931CD874-9ECD-B4BF-2B58-2A4C760225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511" y="1600200"/>
            <a:ext cx="1828800" cy="1828800"/>
          </a:xfrm>
          <a:prstGeom prst="rect">
            <a:avLst/>
          </a:prstGeom>
        </p:spPr>
      </p:pic>
      <p:pic>
        <p:nvPicPr>
          <p:cNvPr id="12" name="Picture 11" descr="A screen shot of a video game&#10;&#10;Description automatically generated">
            <a:extLst>
              <a:ext uri="{FF2B5EF4-FFF2-40B4-BE49-F238E27FC236}">
                <a16:creationId xmlns:a16="http://schemas.microsoft.com/office/drawing/2014/main" id="{340C3BCA-475C-F41F-8C8F-127F8C57A5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511" y="3738349"/>
            <a:ext cx="1828800" cy="1828800"/>
          </a:xfrm>
          <a:prstGeom prst="rect">
            <a:avLst/>
          </a:prstGeom>
        </p:spPr>
      </p:pic>
      <p:pic>
        <p:nvPicPr>
          <p:cNvPr id="16" name="Picture 15" descr="A screenshot of a video game&#10;&#10;Description automatically generated">
            <a:extLst>
              <a:ext uri="{FF2B5EF4-FFF2-40B4-BE49-F238E27FC236}">
                <a16:creationId xmlns:a16="http://schemas.microsoft.com/office/drawing/2014/main" id="{D94AEC86-CC9C-37C8-5680-E1DE5F57E4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053" y="1600200"/>
            <a:ext cx="1828800" cy="1828800"/>
          </a:xfrm>
          <a:prstGeom prst="rect">
            <a:avLst/>
          </a:prstGeom>
        </p:spPr>
      </p:pic>
      <p:pic>
        <p:nvPicPr>
          <p:cNvPr id="19" name="Picture 18" descr="A video game screen with trees and a blue creature&#10;&#10;Description automatically generated">
            <a:extLst>
              <a:ext uri="{FF2B5EF4-FFF2-40B4-BE49-F238E27FC236}">
                <a16:creationId xmlns:a16="http://schemas.microsoft.com/office/drawing/2014/main" id="{49B153C0-5BFD-62B7-622B-3104003DAF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053" y="3738349"/>
            <a:ext cx="1828800" cy="1828800"/>
          </a:xfrm>
          <a:prstGeom prst="rect">
            <a:avLst/>
          </a:prstGeom>
        </p:spPr>
      </p:pic>
      <p:pic>
        <p:nvPicPr>
          <p:cNvPr id="27" name="Picture 26" descr="A video game screen with trees and a blue creature&#10;&#10;Description automatically generated">
            <a:extLst>
              <a:ext uri="{FF2B5EF4-FFF2-40B4-BE49-F238E27FC236}">
                <a16:creationId xmlns:a16="http://schemas.microsoft.com/office/drawing/2014/main" id="{C566E1AF-3E14-2132-909A-B6C3078DA9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00" y="3738349"/>
            <a:ext cx="1828800" cy="1828800"/>
          </a:xfrm>
          <a:prstGeom prst="rect">
            <a:avLst/>
          </a:prstGeom>
        </p:spPr>
      </p:pic>
      <p:pic>
        <p:nvPicPr>
          <p:cNvPr id="30" name="Picture 29" descr="A screenshot of a video game&#10;&#10;Description automatically generated">
            <a:extLst>
              <a:ext uri="{FF2B5EF4-FFF2-40B4-BE49-F238E27FC236}">
                <a16:creationId xmlns:a16="http://schemas.microsoft.com/office/drawing/2014/main" id="{2AB2EA4A-5B22-B4EF-27CD-878D4D9D33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595" y="1591464"/>
            <a:ext cx="1828800" cy="1828800"/>
          </a:xfrm>
          <a:prstGeom prst="rect">
            <a:avLst/>
          </a:prstGeom>
        </p:spPr>
      </p:pic>
      <p:pic>
        <p:nvPicPr>
          <p:cNvPr id="32" name="Picture 31" descr="A screenshot of a video game&#10;&#10;Description automatically generated">
            <a:extLst>
              <a:ext uri="{FF2B5EF4-FFF2-40B4-BE49-F238E27FC236}">
                <a16:creationId xmlns:a16="http://schemas.microsoft.com/office/drawing/2014/main" id="{2F653D96-7D35-2659-4525-12E292A7AAE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05" y="1591462"/>
            <a:ext cx="1828800" cy="1828800"/>
          </a:xfrm>
          <a:prstGeom prst="rect">
            <a:avLst/>
          </a:prstGeom>
        </p:spPr>
      </p:pic>
      <p:pic>
        <p:nvPicPr>
          <p:cNvPr id="34" name="Picture 33" descr="A video game screen with trees and a blue creature&#10;&#10;Description automatically generated">
            <a:extLst>
              <a:ext uri="{FF2B5EF4-FFF2-40B4-BE49-F238E27FC236}">
                <a16:creationId xmlns:a16="http://schemas.microsoft.com/office/drawing/2014/main" id="{888CB45B-1B69-7B97-702B-723D350528C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05" y="3738349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66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E5C91-91AF-1B4E-B640-B7E211095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C97F2-3351-1B30-B71A-36953EB9B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123"/>
            <a:ext cx="10515600" cy="739231"/>
          </a:xfrm>
        </p:spPr>
        <p:txBody>
          <a:bodyPr>
            <a:normAutofit/>
          </a:bodyPr>
          <a:lstStyle/>
          <a:p>
            <a:r>
              <a:rPr lang="en-GB" sz="2800" dirty="0"/>
              <a:t>Qualitative Coinrun500k Results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E6706F0-8693-4260-5E17-2484A1A0ADC3}"/>
              </a:ext>
            </a:extLst>
          </p:cNvPr>
          <p:cNvSpPr txBox="1">
            <a:spLocks/>
          </p:cNvSpPr>
          <p:nvPr/>
        </p:nvSpPr>
        <p:spPr>
          <a:xfrm>
            <a:off x="598682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Ground Truth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C6287-1121-3E00-B048-72B6ECB7E401}"/>
              </a:ext>
            </a:extLst>
          </p:cNvPr>
          <p:cNvSpPr txBox="1">
            <a:spLocks/>
          </p:cNvSpPr>
          <p:nvPr/>
        </p:nvSpPr>
        <p:spPr>
          <a:xfrm>
            <a:off x="2761853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22M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0B0CD3-3E60-3743-356A-C38236EB478F}"/>
              </a:ext>
            </a:extLst>
          </p:cNvPr>
          <p:cNvSpPr txBox="1">
            <a:spLocks/>
          </p:cNvSpPr>
          <p:nvPr/>
        </p:nvSpPr>
        <p:spPr>
          <a:xfrm>
            <a:off x="6838462" y="699846"/>
            <a:ext cx="2103967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ControlNet Small 22M</a:t>
            </a:r>
          </a:p>
        </p:txBody>
      </p:sp>
      <p:pic>
        <p:nvPicPr>
          <p:cNvPr id="17" name="Picture 16" descr="A screenshot of a video game&#10;&#10;Description automatically generated">
            <a:extLst>
              <a:ext uri="{FF2B5EF4-FFF2-40B4-BE49-F238E27FC236}">
                <a16:creationId xmlns:a16="http://schemas.microsoft.com/office/drawing/2014/main" id="{6B59DADC-D864-D922-E734-ADCA79451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7" y="1591466"/>
            <a:ext cx="1828800" cy="1828800"/>
          </a:xfrm>
          <a:prstGeom prst="rect">
            <a:avLst/>
          </a:prstGeom>
        </p:spPr>
      </p:pic>
      <p:pic>
        <p:nvPicPr>
          <p:cNvPr id="29" name="Picture 28" descr="A video game screen with trees and a blue creature&#10;&#10;Description automatically generated">
            <a:extLst>
              <a:ext uri="{FF2B5EF4-FFF2-40B4-BE49-F238E27FC236}">
                <a16:creationId xmlns:a16="http://schemas.microsoft.com/office/drawing/2014/main" id="{59FF0940-72AF-6939-C243-36012755DC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7" y="3738349"/>
            <a:ext cx="1828800" cy="1828800"/>
          </a:xfrm>
          <a:prstGeom prst="rect">
            <a:avLst/>
          </a:prstGeom>
        </p:spPr>
      </p:pic>
      <p:pic>
        <p:nvPicPr>
          <p:cNvPr id="14" name="Picture 13" descr="A screenshot of a video game&#10;&#10;Description automatically generated">
            <a:extLst>
              <a:ext uri="{FF2B5EF4-FFF2-40B4-BE49-F238E27FC236}">
                <a16:creationId xmlns:a16="http://schemas.microsoft.com/office/drawing/2014/main" id="{DB72867F-C816-F5DC-D8D0-0F00F71BD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060" y="1591466"/>
            <a:ext cx="1828800" cy="1828800"/>
          </a:xfrm>
          <a:prstGeom prst="rect">
            <a:avLst/>
          </a:prstGeom>
        </p:spPr>
      </p:pic>
      <p:pic>
        <p:nvPicPr>
          <p:cNvPr id="18" name="Picture 17" descr="A screen shot of a video game&#10;&#10;Description automatically generated">
            <a:extLst>
              <a:ext uri="{FF2B5EF4-FFF2-40B4-BE49-F238E27FC236}">
                <a16:creationId xmlns:a16="http://schemas.microsoft.com/office/drawing/2014/main" id="{D8DAA177-33BB-6A20-7C54-72C7949C37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060" y="3738349"/>
            <a:ext cx="1828800" cy="1828800"/>
          </a:xfrm>
          <a:prstGeom prst="rect">
            <a:avLst/>
          </a:prstGeom>
        </p:spPr>
      </p:pic>
      <p:pic>
        <p:nvPicPr>
          <p:cNvPr id="21" name="Picture 20" descr="A screenshot of a video game&#10;&#10;Description automatically generated">
            <a:extLst>
              <a:ext uri="{FF2B5EF4-FFF2-40B4-BE49-F238E27FC236}">
                <a16:creationId xmlns:a16="http://schemas.microsoft.com/office/drawing/2014/main" id="{9EEEBB90-5223-D2D2-DA15-977809B0E2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053" y="1591466"/>
            <a:ext cx="1828800" cy="1828800"/>
          </a:xfrm>
          <a:prstGeom prst="rect">
            <a:avLst/>
          </a:prstGeom>
        </p:spPr>
      </p:pic>
      <p:pic>
        <p:nvPicPr>
          <p:cNvPr id="23" name="Picture 22" descr="A video game screen with trees and a blue creature&#10;&#10;Description automatically generated">
            <a:extLst>
              <a:ext uri="{FF2B5EF4-FFF2-40B4-BE49-F238E27FC236}">
                <a16:creationId xmlns:a16="http://schemas.microsoft.com/office/drawing/2014/main" id="{D2A2D582-2A6C-2BDC-DC48-D039233367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053" y="3738349"/>
            <a:ext cx="1828800" cy="1828800"/>
          </a:xfrm>
          <a:prstGeom prst="rect">
            <a:avLst/>
          </a:prstGeom>
        </p:spPr>
      </p:pic>
      <p:pic>
        <p:nvPicPr>
          <p:cNvPr id="25" name="Picture 24" descr="A screenshot of a video game&#10;&#10;Description automatically generated">
            <a:extLst>
              <a:ext uri="{FF2B5EF4-FFF2-40B4-BE49-F238E27FC236}">
                <a16:creationId xmlns:a16="http://schemas.microsoft.com/office/drawing/2014/main" id="{62BCE2A7-5851-65A7-E73F-9D31D9B8DF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046" y="1591464"/>
            <a:ext cx="1828800" cy="1828800"/>
          </a:xfrm>
          <a:prstGeom prst="rect">
            <a:avLst/>
          </a:prstGeom>
        </p:spPr>
      </p:pic>
      <p:pic>
        <p:nvPicPr>
          <p:cNvPr id="28" name="Picture 27" descr="A video game screen with trees and a blue creature&#10;&#10;Description automatically generated">
            <a:extLst>
              <a:ext uri="{FF2B5EF4-FFF2-40B4-BE49-F238E27FC236}">
                <a16:creationId xmlns:a16="http://schemas.microsoft.com/office/drawing/2014/main" id="{321F8988-6555-656E-F02F-89B0572911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046" y="3755771"/>
            <a:ext cx="1828800" cy="18288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4A98BED-40E3-D8DC-1FBA-7D8F1A0BE002}"/>
              </a:ext>
            </a:extLst>
          </p:cNvPr>
          <p:cNvSpPr txBox="1">
            <a:spLocks/>
          </p:cNvSpPr>
          <p:nvPr/>
        </p:nvSpPr>
        <p:spPr>
          <a:xfrm>
            <a:off x="4755020" y="699846"/>
            <a:ext cx="199718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Action-Conditioned Diffusion 22M</a:t>
            </a:r>
          </a:p>
        </p:txBody>
      </p:sp>
    </p:spTree>
    <p:extLst>
      <p:ext uri="{BB962C8B-B14F-4D97-AF65-F5344CB8AC3E}">
        <p14:creationId xmlns:p14="http://schemas.microsoft.com/office/powerpoint/2010/main" val="3965083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91B9A-677D-58D6-233B-C578E5FA4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E1070-247F-A1A7-E917-301A56910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-290195"/>
            <a:ext cx="1051560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Qualitative Coinrun500k Results</a:t>
            </a:r>
          </a:p>
        </p:txBody>
      </p:sp>
      <p:pic>
        <p:nvPicPr>
          <p:cNvPr id="18" name="Picture 17" descr="A screenshot of a video game&#10;&#10;Description automatically generated">
            <a:extLst>
              <a:ext uri="{FF2B5EF4-FFF2-40B4-BE49-F238E27FC236}">
                <a16:creationId xmlns:a16="http://schemas.microsoft.com/office/drawing/2014/main" id="{94012CF1-BA6E-02BE-C6A7-F7F0D4BA7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1591466"/>
            <a:ext cx="1828800" cy="1828800"/>
          </a:xfrm>
          <a:prstGeom prst="rect">
            <a:avLst/>
          </a:prstGeom>
        </p:spPr>
      </p:pic>
      <p:pic>
        <p:nvPicPr>
          <p:cNvPr id="10" name="Picture 9" descr="A pixelated image of a black wall&#10;&#10;Description automatically generated">
            <a:extLst>
              <a:ext uri="{FF2B5EF4-FFF2-40B4-BE49-F238E27FC236}">
                <a16:creationId xmlns:a16="http://schemas.microsoft.com/office/drawing/2014/main" id="{F509ABF4-7861-5725-3204-1A3FDE5172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215" y="1591466"/>
            <a:ext cx="1828800" cy="1828800"/>
          </a:xfrm>
          <a:prstGeom prst="rect">
            <a:avLst/>
          </a:prstGeom>
        </p:spPr>
      </p:pic>
      <p:pic>
        <p:nvPicPr>
          <p:cNvPr id="26" name="Picture 25" descr="A screenshot of a video game&#10;&#10;Description automatically generated">
            <a:extLst>
              <a:ext uri="{FF2B5EF4-FFF2-40B4-BE49-F238E27FC236}">
                <a16:creationId xmlns:a16="http://schemas.microsoft.com/office/drawing/2014/main" id="{A1C27F01-70BA-EBCB-A6BF-31C1E51B87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872" y="1591466"/>
            <a:ext cx="1828800" cy="1828800"/>
          </a:xfrm>
          <a:prstGeom prst="rect">
            <a:avLst/>
          </a:prstGeom>
        </p:spPr>
      </p:pic>
      <p:pic>
        <p:nvPicPr>
          <p:cNvPr id="30" name="Picture 29" descr="A screenshot of a video game&#10;&#10;Description automatically generated">
            <a:extLst>
              <a:ext uri="{FF2B5EF4-FFF2-40B4-BE49-F238E27FC236}">
                <a16:creationId xmlns:a16="http://schemas.microsoft.com/office/drawing/2014/main" id="{F09D3A72-C248-0D6F-9974-FA91F431B9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00" y="1591464"/>
            <a:ext cx="1828800" cy="1828800"/>
          </a:xfrm>
          <a:prstGeom prst="rect">
            <a:avLst/>
          </a:prstGeom>
        </p:spPr>
      </p:pic>
      <p:pic>
        <p:nvPicPr>
          <p:cNvPr id="34" name="Picture 33" descr="A screenshot of a video game&#10;&#10;Description automatically generated">
            <a:extLst>
              <a:ext uri="{FF2B5EF4-FFF2-40B4-BE49-F238E27FC236}">
                <a16:creationId xmlns:a16="http://schemas.microsoft.com/office/drawing/2014/main" id="{58EF6A73-0A49-9152-611E-FA42AC4B1A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05" y="1600200"/>
            <a:ext cx="1828800" cy="1828800"/>
          </a:xfrm>
          <a:prstGeom prst="rect">
            <a:avLst/>
          </a:prstGeom>
        </p:spPr>
      </p:pic>
      <p:pic>
        <p:nvPicPr>
          <p:cNvPr id="37" name="Picture 36" descr="A video game with a video game level&#10;&#10;Description automatically generated">
            <a:extLst>
              <a:ext uri="{FF2B5EF4-FFF2-40B4-BE49-F238E27FC236}">
                <a16:creationId xmlns:a16="http://schemas.microsoft.com/office/drawing/2014/main" id="{54C9D76E-E98C-8990-3D3E-15599B9D80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4186767"/>
            <a:ext cx="1828800" cy="1828800"/>
          </a:xfrm>
          <a:prstGeom prst="rect">
            <a:avLst/>
          </a:prstGeom>
        </p:spPr>
      </p:pic>
      <p:pic>
        <p:nvPicPr>
          <p:cNvPr id="39" name="Picture 38" descr="A video game screen with a pixelated character&#10;&#10;Description automatically generated with medium confidence">
            <a:extLst>
              <a:ext uri="{FF2B5EF4-FFF2-40B4-BE49-F238E27FC236}">
                <a16:creationId xmlns:a16="http://schemas.microsoft.com/office/drawing/2014/main" id="{620EC7F1-BA58-D696-3821-0F407AD729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215" y="4186767"/>
            <a:ext cx="1828800" cy="1828800"/>
          </a:xfrm>
          <a:prstGeom prst="rect">
            <a:avLst/>
          </a:prstGeom>
        </p:spPr>
      </p:pic>
      <p:pic>
        <p:nvPicPr>
          <p:cNvPr id="41" name="Picture 40" descr="A video game screen with a pixelated character&#10;&#10;Description automatically generated with medium confidence">
            <a:extLst>
              <a:ext uri="{FF2B5EF4-FFF2-40B4-BE49-F238E27FC236}">
                <a16:creationId xmlns:a16="http://schemas.microsoft.com/office/drawing/2014/main" id="{21C6B22C-3E41-8FCF-E0A8-E6089D1C46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72" y="4186767"/>
            <a:ext cx="1828800" cy="1828800"/>
          </a:xfrm>
          <a:prstGeom prst="rect">
            <a:avLst/>
          </a:prstGeom>
        </p:spPr>
      </p:pic>
      <p:pic>
        <p:nvPicPr>
          <p:cNvPr id="43" name="Picture 42" descr="A video game screen with a pixelated character&#10;&#10;Description automatically generated with medium confidence">
            <a:extLst>
              <a:ext uri="{FF2B5EF4-FFF2-40B4-BE49-F238E27FC236}">
                <a16:creationId xmlns:a16="http://schemas.microsoft.com/office/drawing/2014/main" id="{45198DAE-4D8B-345B-306D-14FA85B81A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00" y="4186767"/>
            <a:ext cx="1828800" cy="1828800"/>
          </a:xfrm>
          <a:prstGeom prst="rect">
            <a:avLst/>
          </a:prstGeom>
        </p:spPr>
      </p:pic>
      <p:pic>
        <p:nvPicPr>
          <p:cNvPr id="45" name="Picture 44" descr="A video game screen with a pixelated character&#10;&#10;Description automatically generated with medium confidence">
            <a:extLst>
              <a:ext uri="{FF2B5EF4-FFF2-40B4-BE49-F238E27FC236}">
                <a16:creationId xmlns:a16="http://schemas.microsoft.com/office/drawing/2014/main" id="{7B5B42FD-7757-7958-AF1A-3FE5BD6FCF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05" y="4186767"/>
            <a:ext cx="1828800" cy="18288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1B93CC9-A5A2-7475-B40F-C5D9AC9E8D47}"/>
              </a:ext>
            </a:extLst>
          </p:cNvPr>
          <p:cNvSpPr txBox="1">
            <a:spLocks/>
          </p:cNvSpPr>
          <p:nvPr/>
        </p:nvSpPr>
        <p:spPr>
          <a:xfrm>
            <a:off x="598682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Ground Truth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929BD35-0CC9-C4ED-C35F-0CDD26C4D711}"/>
              </a:ext>
            </a:extLst>
          </p:cNvPr>
          <p:cNvSpPr txBox="1">
            <a:spLocks/>
          </p:cNvSpPr>
          <p:nvPr/>
        </p:nvSpPr>
        <p:spPr>
          <a:xfrm>
            <a:off x="2761853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71M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898AD92-D9EC-018B-684D-123AD259CC33}"/>
              </a:ext>
            </a:extLst>
          </p:cNvPr>
          <p:cNvSpPr txBox="1">
            <a:spLocks/>
          </p:cNvSpPr>
          <p:nvPr/>
        </p:nvSpPr>
        <p:spPr>
          <a:xfrm>
            <a:off x="4755020" y="699846"/>
            <a:ext cx="199718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Action-Conditioned Diffusion 71M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2B1F-265B-B6AF-0E96-158D79BD1157}"/>
              </a:ext>
            </a:extLst>
          </p:cNvPr>
          <p:cNvSpPr txBox="1">
            <a:spLocks/>
          </p:cNvSpPr>
          <p:nvPr/>
        </p:nvSpPr>
        <p:spPr>
          <a:xfrm>
            <a:off x="7023704" y="699847"/>
            <a:ext cx="1701992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ControlNet Full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AFD68FF-37DF-927A-D9F1-9A49B82BAA40}"/>
              </a:ext>
            </a:extLst>
          </p:cNvPr>
          <p:cNvSpPr txBox="1">
            <a:spLocks/>
          </p:cNvSpPr>
          <p:nvPr/>
        </p:nvSpPr>
        <p:spPr>
          <a:xfrm>
            <a:off x="9268705" y="699846"/>
            <a:ext cx="1701992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Pretrained base Model</a:t>
            </a:r>
          </a:p>
        </p:txBody>
      </p:sp>
    </p:spTree>
    <p:extLst>
      <p:ext uri="{BB962C8B-B14F-4D97-AF65-F5344CB8AC3E}">
        <p14:creationId xmlns:p14="http://schemas.microsoft.com/office/powerpoint/2010/main" val="660711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BB2C6-2027-1180-4E17-5A94A689E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5FF95-A5EB-D4EA-2B23-E4DE2D5A4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3" y="-37022"/>
            <a:ext cx="10515600" cy="739231"/>
          </a:xfrm>
        </p:spPr>
        <p:txBody>
          <a:bodyPr>
            <a:normAutofit/>
          </a:bodyPr>
          <a:lstStyle/>
          <a:p>
            <a:r>
              <a:rPr lang="en-GB" sz="2800" dirty="0"/>
              <a:t>Qualitative Coinrun500k Results</a:t>
            </a:r>
          </a:p>
        </p:txBody>
      </p:sp>
      <p:pic>
        <p:nvPicPr>
          <p:cNvPr id="18" name="Picture 17" descr="A screenshot of a video game&#10;&#10;Description automatically generated">
            <a:extLst>
              <a:ext uri="{FF2B5EF4-FFF2-40B4-BE49-F238E27FC236}">
                <a16:creationId xmlns:a16="http://schemas.microsoft.com/office/drawing/2014/main" id="{687E22A7-887C-EDF0-A110-2189A06E2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1591466"/>
            <a:ext cx="1828800" cy="1828800"/>
          </a:xfrm>
          <a:prstGeom prst="rect">
            <a:avLst/>
          </a:prstGeom>
        </p:spPr>
      </p:pic>
      <p:pic>
        <p:nvPicPr>
          <p:cNvPr id="11" name="Picture 10" descr="A pixelated image of a black wall&#10;&#10;Description automatically generated">
            <a:extLst>
              <a:ext uri="{FF2B5EF4-FFF2-40B4-BE49-F238E27FC236}">
                <a16:creationId xmlns:a16="http://schemas.microsoft.com/office/drawing/2014/main" id="{151001FC-EB2C-366F-1142-C162D9143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060" y="1600200"/>
            <a:ext cx="1828800" cy="1828800"/>
          </a:xfrm>
          <a:prstGeom prst="rect">
            <a:avLst/>
          </a:prstGeom>
        </p:spPr>
      </p:pic>
      <p:pic>
        <p:nvPicPr>
          <p:cNvPr id="16" name="Picture 15" descr="A screenshot of a video game&#10;&#10;Description automatically generated">
            <a:extLst>
              <a:ext uri="{FF2B5EF4-FFF2-40B4-BE49-F238E27FC236}">
                <a16:creationId xmlns:a16="http://schemas.microsoft.com/office/drawing/2014/main" id="{1B3EC99E-EE05-9D53-6200-916E13C810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2" y="1591466"/>
            <a:ext cx="1828800" cy="1828800"/>
          </a:xfrm>
          <a:prstGeom prst="rect">
            <a:avLst/>
          </a:prstGeom>
        </p:spPr>
      </p:pic>
      <p:pic>
        <p:nvPicPr>
          <p:cNvPr id="21" name="Picture 20" descr="A screenshot of a video game&#10;&#10;Description automatically generated">
            <a:extLst>
              <a:ext uri="{FF2B5EF4-FFF2-40B4-BE49-F238E27FC236}">
                <a16:creationId xmlns:a16="http://schemas.microsoft.com/office/drawing/2014/main" id="{45D8799A-1E14-8A39-168B-BC161DA18B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00" y="1591464"/>
            <a:ext cx="1828800" cy="1828800"/>
          </a:xfrm>
          <a:prstGeom prst="rect">
            <a:avLst/>
          </a:prstGeom>
        </p:spPr>
      </p:pic>
      <p:pic>
        <p:nvPicPr>
          <p:cNvPr id="27" name="Picture 26" descr="A video game with a video game level&#10;&#10;Description automatically generated">
            <a:extLst>
              <a:ext uri="{FF2B5EF4-FFF2-40B4-BE49-F238E27FC236}">
                <a16:creationId xmlns:a16="http://schemas.microsoft.com/office/drawing/2014/main" id="{8253F508-2411-0328-BB38-DD780379B1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4186767"/>
            <a:ext cx="1828800" cy="1828800"/>
          </a:xfrm>
          <a:prstGeom prst="rect">
            <a:avLst/>
          </a:prstGeom>
        </p:spPr>
      </p:pic>
      <p:pic>
        <p:nvPicPr>
          <p:cNvPr id="31" name="Picture 30" descr="A video game screen with a pixelated character&#10;&#10;Description automatically generated with medium confidence">
            <a:extLst>
              <a:ext uri="{FF2B5EF4-FFF2-40B4-BE49-F238E27FC236}">
                <a16:creationId xmlns:a16="http://schemas.microsoft.com/office/drawing/2014/main" id="{58212934-187B-7090-AEB0-1D5D2E810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060" y="4186767"/>
            <a:ext cx="1828800" cy="1828800"/>
          </a:xfrm>
          <a:prstGeom prst="rect">
            <a:avLst/>
          </a:prstGeom>
        </p:spPr>
      </p:pic>
      <p:pic>
        <p:nvPicPr>
          <p:cNvPr id="34" name="Picture 33" descr="A video game screen with a pixelated character&#10;&#10;Description automatically generated">
            <a:extLst>
              <a:ext uri="{FF2B5EF4-FFF2-40B4-BE49-F238E27FC236}">
                <a16:creationId xmlns:a16="http://schemas.microsoft.com/office/drawing/2014/main" id="{678547C8-5BEC-0045-45E3-E029F841B5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2" y="4186767"/>
            <a:ext cx="1828800" cy="1828800"/>
          </a:xfrm>
          <a:prstGeom prst="rect">
            <a:avLst/>
          </a:prstGeom>
        </p:spPr>
      </p:pic>
      <p:pic>
        <p:nvPicPr>
          <p:cNvPr id="36" name="Picture 35" descr="A video game screen with a pixelated character&#10;&#10;Description automatically generated">
            <a:extLst>
              <a:ext uri="{FF2B5EF4-FFF2-40B4-BE49-F238E27FC236}">
                <a16:creationId xmlns:a16="http://schemas.microsoft.com/office/drawing/2014/main" id="{E97E2B9D-F34D-E360-30E7-1295A94622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00" y="4157133"/>
            <a:ext cx="1828800" cy="18288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88DD84E-B49E-5D72-BBD2-57CAB3CC166E}"/>
              </a:ext>
            </a:extLst>
          </p:cNvPr>
          <p:cNvSpPr txBox="1">
            <a:spLocks/>
          </p:cNvSpPr>
          <p:nvPr/>
        </p:nvSpPr>
        <p:spPr>
          <a:xfrm>
            <a:off x="598682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Ground Truth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3450AD-2EC5-7653-6014-9A9B4CB4DD8E}"/>
              </a:ext>
            </a:extLst>
          </p:cNvPr>
          <p:cNvSpPr txBox="1">
            <a:spLocks/>
          </p:cNvSpPr>
          <p:nvPr/>
        </p:nvSpPr>
        <p:spPr>
          <a:xfrm>
            <a:off x="2761853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22M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78C1973-7829-9773-C820-2AB1FDAF84D7}"/>
              </a:ext>
            </a:extLst>
          </p:cNvPr>
          <p:cNvSpPr txBox="1">
            <a:spLocks/>
          </p:cNvSpPr>
          <p:nvPr/>
        </p:nvSpPr>
        <p:spPr>
          <a:xfrm>
            <a:off x="6838462" y="699846"/>
            <a:ext cx="2103967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ControlNet Small 22M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C2E09B2-300F-5B01-36A7-39A10473954B}"/>
              </a:ext>
            </a:extLst>
          </p:cNvPr>
          <p:cNvSpPr txBox="1">
            <a:spLocks/>
          </p:cNvSpPr>
          <p:nvPr/>
        </p:nvSpPr>
        <p:spPr>
          <a:xfrm>
            <a:off x="4755020" y="699846"/>
            <a:ext cx="199718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Action-Conditioned Diffusion 22M</a:t>
            </a:r>
          </a:p>
        </p:txBody>
      </p:sp>
    </p:spTree>
    <p:extLst>
      <p:ext uri="{BB962C8B-B14F-4D97-AF65-F5344CB8AC3E}">
        <p14:creationId xmlns:p14="http://schemas.microsoft.com/office/powerpoint/2010/main" val="301605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109CA-8828-5D81-29B9-EFE219F34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1F901-2657-A318-E0A9-9E8C557BBC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Masking of Base Model Outputs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B7371B-32EB-CEE0-8D95-CE5CCECA7D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3718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8A0F5-2AD2-4AA6-CCF1-D31E24876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Masking of Base Model Outputs </a:t>
            </a:r>
          </a:p>
        </p:txBody>
      </p:sp>
      <p:pic>
        <p:nvPicPr>
          <p:cNvPr id="4" name="Picture 3" descr="A pixelated image of a black wall&#10;&#10;Description automatically generated">
            <a:extLst>
              <a:ext uri="{FF2B5EF4-FFF2-40B4-BE49-F238E27FC236}">
                <a16:creationId xmlns:a16="http://schemas.microsoft.com/office/drawing/2014/main" id="{982965D7-E7C2-D39E-A4FE-6F6D5634F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74" y="2245841"/>
            <a:ext cx="1828800" cy="1828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CC7CB39-E179-5C64-DCD3-928008385048}"/>
              </a:ext>
            </a:extLst>
          </p:cNvPr>
          <p:cNvSpPr txBox="1">
            <a:spLocks/>
          </p:cNvSpPr>
          <p:nvPr/>
        </p:nvSpPr>
        <p:spPr>
          <a:xfrm>
            <a:off x="1327945" y="1501782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71M - Generated</a:t>
            </a:r>
          </a:p>
        </p:txBody>
      </p:sp>
      <p:pic>
        <p:nvPicPr>
          <p:cNvPr id="6" name="Picture 5" descr="A screen shot of a video game&#10;&#10;Description automatically generated">
            <a:extLst>
              <a:ext uri="{FF2B5EF4-FFF2-40B4-BE49-F238E27FC236}">
                <a16:creationId xmlns:a16="http://schemas.microsoft.com/office/drawing/2014/main" id="{63BC9202-9DD5-604A-131F-DD0F0722D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74" y="4305570"/>
            <a:ext cx="1828800" cy="18288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DDB31DF-D415-442F-7000-7391861DF761}"/>
              </a:ext>
            </a:extLst>
          </p:cNvPr>
          <p:cNvSpPr txBox="1">
            <a:spLocks/>
          </p:cNvSpPr>
          <p:nvPr/>
        </p:nvSpPr>
        <p:spPr>
          <a:xfrm>
            <a:off x="3382492" y="1471246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71M - Mask</a:t>
            </a:r>
          </a:p>
        </p:txBody>
      </p:sp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49CF11E-974D-207F-F656-F7963DC9A2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492" y="4305570"/>
            <a:ext cx="1828800" cy="1828800"/>
          </a:xfrm>
          <a:prstGeom prst="rect">
            <a:avLst/>
          </a:prstGeom>
        </p:spPr>
      </p:pic>
      <p:pic>
        <p:nvPicPr>
          <p:cNvPr id="11" name="Picture 1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FC89E3A-9E2F-C3D7-92E9-578CCAB0B0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492" y="2245841"/>
            <a:ext cx="1828800" cy="18288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F94EB4F-F582-4AE5-08A0-B43F5C33C1C6}"/>
              </a:ext>
            </a:extLst>
          </p:cNvPr>
          <p:cNvSpPr txBox="1">
            <a:spLocks/>
          </p:cNvSpPr>
          <p:nvPr/>
        </p:nvSpPr>
        <p:spPr>
          <a:xfrm>
            <a:off x="7133000" y="1471246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145M - Generated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D249D5B-78F3-8D1C-2FD5-9D9DF5CC37DC}"/>
              </a:ext>
            </a:extLst>
          </p:cNvPr>
          <p:cNvSpPr txBox="1">
            <a:spLocks/>
          </p:cNvSpPr>
          <p:nvPr/>
        </p:nvSpPr>
        <p:spPr>
          <a:xfrm>
            <a:off x="9054708" y="1458009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71M – Latent Mask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CC597C4-3FC9-0401-63E2-42ED2304B1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507" y="2245841"/>
            <a:ext cx="2285999" cy="18287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59F9635-8C3D-29FD-7AFE-AA5AB48E56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506" y="4266452"/>
            <a:ext cx="2285999" cy="1828799"/>
          </a:xfrm>
          <a:prstGeom prst="rect">
            <a:avLst/>
          </a:prstGeom>
        </p:spPr>
      </p:pic>
      <p:pic>
        <p:nvPicPr>
          <p:cNvPr id="23" name="Picture 22" descr="A robot holding a drink&#10;&#10;Description automatically generated with medium confidence">
            <a:extLst>
              <a:ext uri="{FF2B5EF4-FFF2-40B4-BE49-F238E27FC236}">
                <a16:creationId xmlns:a16="http://schemas.microsoft.com/office/drawing/2014/main" id="{202C7805-32F9-7FD7-8756-0762A2DD3D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712" y="4266452"/>
            <a:ext cx="2334898" cy="1867918"/>
          </a:xfrm>
          <a:prstGeom prst="rect">
            <a:avLst/>
          </a:prstGeom>
        </p:spPr>
      </p:pic>
      <p:pic>
        <p:nvPicPr>
          <p:cNvPr id="25" name="Picture 24" descr="A robot arm reaching for food on a desk&#10;&#10;Description automatically generated">
            <a:extLst>
              <a:ext uri="{FF2B5EF4-FFF2-40B4-BE49-F238E27FC236}">
                <a16:creationId xmlns:a16="http://schemas.microsoft.com/office/drawing/2014/main" id="{0EE0CDA1-30CA-7AB9-9583-EAE2215C13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610" y="2245840"/>
            <a:ext cx="2286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440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08213-1D25-5411-7475-4335CC497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8B026-B0AE-27D8-19E0-885BC461E7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RT1 Qualitative Results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20A95D-F756-02BA-2201-E614B16CF9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9766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0E975-3609-6107-6E78-F036E2E49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63148-DE0B-CCDA-4B7C-3105975B5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55" y="33384"/>
            <a:ext cx="10515600" cy="815975"/>
          </a:xfrm>
        </p:spPr>
        <p:txBody>
          <a:bodyPr>
            <a:normAutofit/>
          </a:bodyPr>
          <a:lstStyle/>
          <a:p>
            <a:r>
              <a:rPr lang="en-GB" sz="2800" dirty="0"/>
              <a:t>Qualitative RT1 Results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3031003-7D8A-F2AC-A9DC-180B4F96B561}"/>
              </a:ext>
            </a:extLst>
          </p:cNvPr>
          <p:cNvSpPr txBox="1">
            <a:spLocks/>
          </p:cNvSpPr>
          <p:nvPr/>
        </p:nvSpPr>
        <p:spPr>
          <a:xfrm>
            <a:off x="1002542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Ground Truth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CEBFB7-BCD0-D57B-3CEF-1942CBF8CD9A}"/>
              </a:ext>
            </a:extLst>
          </p:cNvPr>
          <p:cNvSpPr txBox="1">
            <a:spLocks/>
          </p:cNvSpPr>
          <p:nvPr/>
        </p:nvSpPr>
        <p:spPr>
          <a:xfrm>
            <a:off x="3939086" y="699849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145M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488280-3814-ECAE-35C7-892590F77F75}"/>
              </a:ext>
            </a:extLst>
          </p:cNvPr>
          <p:cNvSpPr txBox="1">
            <a:spLocks/>
          </p:cNvSpPr>
          <p:nvPr/>
        </p:nvSpPr>
        <p:spPr>
          <a:xfrm>
            <a:off x="6357554" y="582053"/>
            <a:ext cx="237676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Action-Conditioned Diffusion 145M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F3E837-7439-FA03-0D69-250C956F1EF2}"/>
              </a:ext>
            </a:extLst>
          </p:cNvPr>
          <p:cNvSpPr txBox="1">
            <a:spLocks/>
          </p:cNvSpPr>
          <p:nvPr/>
        </p:nvSpPr>
        <p:spPr>
          <a:xfrm>
            <a:off x="9394216" y="699848"/>
            <a:ext cx="2182782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ControlNet Small 170M</a:t>
            </a:r>
          </a:p>
        </p:txBody>
      </p:sp>
      <p:pic>
        <p:nvPicPr>
          <p:cNvPr id="8" name="Picture 7" descr="A robot arm pouring liquid into plastic cups&#10;&#10;Description automatically generated">
            <a:extLst>
              <a:ext uri="{FF2B5EF4-FFF2-40B4-BE49-F238E27FC236}">
                <a16:creationId xmlns:a16="http://schemas.microsoft.com/office/drawing/2014/main" id="{221DD712-DA75-7A97-C9CB-F9A3701DD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65" y="1331794"/>
            <a:ext cx="2776466" cy="2221173"/>
          </a:xfrm>
          <a:prstGeom prst="rect">
            <a:avLst/>
          </a:prstGeom>
        </p:spPr>
      </p:pic>
      <p:pic>
        <p:nvPicPr>
          <p:cNvPr id="11" name="Picture 10" descr="A robot arm reaching out to a table with food and a bowl&#10;&#10;Description automatically generated">
            <a:extLst>
              <a:ext uri="{FF2B5EF4-FFF2-40B4-BE49-F238E27FC236}">
                <a16:creationId xmlns:a16="http://schemas.microsoft.com/office/drawing/2014/main" id="{BDF8DC13-8AE1-06A3-6E9D-E3082E38AA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65" y="3638266"/>
            <a:ext cx="2776466" cy="2221173"/>
          </a:xfrm>
          <a:prstGeom prst="rect">
            <a:avLst/>
          </a:prstGeom>
        </p:spPr>
      </p:pic>
      <p:pic>
        <p:nvPicPr>
          <p:cNvPr id="15" name="Picture 14" descr="A robot holding a drink&#10;&#10;Description automatically generated with medium confidence">
            <a:extLst>
              <a:ext uri="{FF2B5EF4-FFF2-40B4-BE49-F238E27FC236}">
                <a16:creationId xmlns:a16="http://schemas.microsoft.com/office/drawing/2014/main" id="{942E0DEB-1817-D7F1-802E-D1B2A2E62E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782" y="1331793"/>
            <a:ext cx="2776466" cy="2221173"/>
          </a:xfrm>
          <a:prstGeom prst="rect">
            <a:avLst/>
          </a:prstGeom>
        </p:spPr>
      </p:pic>
      <p:pic>
        <p:nvPicPr>
          <p:cNvPr id="17" name="Picture 16" descr="A robot arm reaching for food on a desk&#10;&#10;Description automatically generated">
            <a:extLst>
              <a:ext uri="{FF2B5EF4-FFF2-40B4-BE49-F238E27FC236}">
                <a16:creationId xmlns:a16="http://schemas.microsoft.com/office/drawing/2014/main" id="{BB432219-04E9-3232-59C3-F5F5CD2B7D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782" y="3638266"/>
            <a:ext cx="2786851" cy="2229481"/>
          </a:xfrm>
          <a:prstGeom prst="rect">
            <a:avLst/>
          </a:prstGeom>
        </p:spPr>
      </p:pic>
      <p:pic>
        <p:nvPicPr>
          <p:cNvPr id="19" name="Picture 18" descr="A robot pouring liquid into a plastic cup&#10;&#10;Description automatically generated">
            <a:extLst>
              <a:ext uri="{FF2B5EF4-FFF2-40B4-BE49-F238E27FC236}">
                <a16:creationId xmlns:a16="http://schemas.microsoft.com/office/drawing/2014/main" id="{DB72B056-97CE-6BA0-7E5F-D5D1A9A34C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073" y="1331794"/>
            <a:ext cx="2776466" cy="2221173"/>
          </a:xfrm>
          <a:prstGeom prst="rect">
            <a:avLst/>
          </a:prstGeom>
        </p:spPr>
      </p:pic>
      <p:pic>
        <p:nvPicPr>
          <p:cNvPr id="21" name="Picture 20" descr="A robot arm reaching out to a table with food on it&#10;&#10;Description automatically generated">
            <a:extLst>
              <a:ext uri="{FF2B5EF4-FFF2-40B4-BE49-F238E27FC236}">
                <a16:creationId xmlns:a16="http://schemas.microsoft.com/office/drawing/2014/main" id="{54B01B72-3098-63C1-30AD-36C3BD7A98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384" y="3638478"/>
            <a:ext cx="2786851" cy="2229481"/>
          </a:xfrm>
          <a:prstGeom prst="rect">
            <a:avLst/>
          </a:prstGeom>
        </p:spPr>
      </p:pic>
      <p:pic>
        <p:nvPicPr>
          <p:cNvPr id="23" name="Picture 22" descr="A robot holding a can over a table&#10;&#10;Description automatically generated">
            <a:extLst>
              <a:ext uri="{FF2B5EF4-FFF2-40B4-BE49-F238E27FC236}">
                <a16:creationId xmlns:a16="http://schemas.microsoft.com/office/drawing/2014/main" id="{AD9899AB-75AA-414B-B381-EE7E21349B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578" y="1331793"/>
            <a:ext cx="2776466" cy="2221173"/>
          </a:xfrm>
          <a:prstGeom prst="rect">
            <a:avLst/>
          </a:prstGeom>
        </p:spPr>
      </p:pic>
      <p:pic>
        <p:nvPicPr>
          <p:cNvPr id="25" name="Picture 24" descr="A robot leg reaching out to a table with food on it&#10;&#10;Description automatically generated">
            <a:extLst>
              <a:ext uri="{FF2B5EF4-FFF2-40B4-BE49-F238E27FC236}">
                <a16:creationId xmlns:a16="http://schemas.microsoft.com/office/drawing/2014/main" id="{6F8BA70B-B7B6-964B-1CA6-7AB71A3B3A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578" y="3638266"/>
            <a:ext cx="2786851" cy="222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649BF-45B5-FA50-92CF-64A4A2327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77D94-7A3E-CA8D-43D4-DEF4DD4A9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55" y="33384"/>
            <a:ext cx="10515600" cy="815975"/>
          </a:xfrm>
        </p:spPr>
        <p:txBody>
          <a:bodyPr>
            <a:normAutofit/>
          </a:bodyPr>
          <a:lstStyle/>
          <a:p>
            <a:r>
              <a:rPr lang="en-GB" sz="2800" dirty="0"/>
              <a:t>Qualitative RT1 Results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AB1AE1-8B45-F363-05B1-0897ED95DE68}"/>
              </a:ext>
            </a:extLst>
          </p:cNvPr>
          <p:cNvSpPr txBox="1">
            <a:spLocks/>
          </p:cNvSpPr>
          <p:nvPr/>
        </p:nvSpPr>
        <p:spPr>
          <a:xfrm>
            <a:off x="1002542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Ground Truth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6EFE6A-ACB0-C26A-DE38-318F24F2A8E3}"/>
              </a:ext>
            </a:extLst>
          </p:cNvPr>
          <p:cNvSpPr txBox="1">
            <a:spLocks/>
          </p:cNvSpPr>
          <p:nvPr/>
        </p:nvSpPr>
        <p:spPr>
          <a:xfrm>
            <a:off x="3661078" y="699848"/>
            <a:ext cx="199635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 err="1"/>
              <a:t>DynamiCrafter</a:t>
            </a:r>
            <a:r>
              <a:rPr lang="en-GB" sz="1600" dirty="0"/>
              <a:t> 1.4B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B1F995-41FD-C262-7E66-8CAB2CEE8346}"/>
              </a:ext>
            </a:extLst>
          </p:cNvPr>
          <p:cNvSpPr txBox="1">
            <a:spLocks/>
          </p:cNvSpPr>
          <p:nvPr/>
        </p:nvSpPr>
        <p:spPr>
          <a:xfrm>
            <a:off x="6534573" y="676198"/>
            <a:ext cx="210324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Action-Conditioned Finetuning 1.4B</a:t>
            </a:r>
          </a:p>
        </p:txBody>
      </p:sp>
      <p:pic>
        <p:nvPicPr>
          <p:cNvPr id="8" name="Picture 7" descr="A robot arm pouring liquid into plastic cups&#10;&#10;Description automatically generated">
            <a:extLst>
              <a:ext uri="{FF2B5EF4-FFF2-40B4-BE49-F238E27FC236}">
                <a16:creationId xmlns:a16="http://schemas.microsoft.com/office/drawing/2014/main" id="{D6BEFC06-97E4-7EFA-CFE3-28A13DAF4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65" y="1331794"/>
            <a:ext cx="2776466" cy="2221173"/>
          </a:xfrm>
          <a:prstGeom prst="rect">
            <a:avLst/>
          </a:prstGeom>
        </p:spPr>
      </p:pic>
      <p:pic>
        <p:nvPicPr>
          <p:cNvPr id="11" name="Picture 10" descr="A robot arm reaching out to a table with food and a bowl&#10;&#10;Description automatically generated">
            <a:extLst>
              <a:ext uri="{FF2B5EF4-FFF2-40B4-BE49-F238E27FC236}">
                <a16:creationId xmlns:a16="http://schemas.microsoft.com/office/drawing/2014/main" id="{B3FB7F89-3D7B-FA24-ADAC-E8C9CB70D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65" y="3638266"/>
            <a:ext cx="2776466" cy="2221173"/>
          </a:xfrm>
          <a:prstGeom prst="rect">
            <a:avLst/>
          </a:prstGeom>
        </p:spPr>
      </p:pic>
      <p:pic>
        <p:nvPicPr>
          <p:cNvPr id="9" name="Picture 8" descr="A robot arm reaching for a bag of chips on a desk&#10;&#10;Description automatically generated">
            <a:extLst>
              <a:ext uri="{FF2B5EF4-FFF2-40B4-BE49-F238E27FC236}">
                <a16:creationId xmlns:a16="http://schemas.microsoft.com/office/drawing/2014/main" id="{B58718E9-9A87-B649-3694-8F00ED501C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305" y="3638265"/>
            <a:ext cx="2776466" cy="2221173"/>
          </a:xfrm>
          <a:prstGeom prst="rect">
            <a:avLst/>
          </a:prstGeom>
        </p:spPr>
      </p:pic>
      <p:pic>
        <p:nvPicPr>
          <p:cNvPr id="12" name="Picture 11" descr="A robot arm pouring liquid into a can on a table&#10;&#10;Description automatically generated">
            <a:extLst>
              <a:ext uri="{FF2B5EF4-FFF2-40B4-BE49-F238E27FC236}">
                <a16:creationId xmlns:a16="http://schemas.microsoft.com/office/drawing/2014/main" id="{86D1FE30-3489-6F34-2379-60BC2EF839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305" y="1331794"/>
            <a:ext cx="2776466" cy="2221174"/>
          </a:xfrm>
          <a:prstGeom prst="rect">
            <a:avLst/>
          </a:prstGeom>
        </p:spPr>
      </p:pic>
      <p:pic>
        <p:nvPicPr>
          <p:cNvPr id="15" name="Picture 14" descr="A robot arm reaching out to a table with food on it&#10;&#10;Description automatically generated">
            <a:extLst>
              <a:ext uri="{FF2B5EF4-FFF2-40B4-BE49-F238E27FC236}">
                <a16:creationId xmlns:a16="http://schemas.microsoft.com/office/drawing/2014/main" id="{AC9362C6-47A6-6210-7DDC-D765A69F8D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38264"/>
            <a:ext cx="2776468" cy="2221174"/>
          </a:xfrm>
          <a:prstGeom prst="rect">
            <a:avLst/>
          </a:prstGeom>
        </p:spPr>
      </p:pic>
      <p:pic>
        <p:nvPicPr>
          <p:cNvPr id="17" name="Picture 16" descr="A robot arm pouring liquid into a plastic container&#10;&#10;Description automatically generated">
            <a:extLst>
              <a:ext uri="{FF2B5EF4-FFF2-40B4-BE49-F238E27FC236}">
                <a16:creationId xmlns:a16="http://schemas.microsoft.com/office/drawing/2014/main" id="{EC5F628E-DE3D-10D3-7194-8AD52F1E97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635" y="1319011"/>
            <a:ext cx="2789833" cy="223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182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E7DE3-B1F2-5B8B-7660-CD89A45E1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8F315-DF9B-618A-7768-5A77AA25B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55" y="33384"/>
            <a:ext cx="10515600" cy="815975"/>
          </a:xfrm>
        </p:spPr>
        <p:txBody>
          <a:bodyPr>
            <a:normAutofit/>
          </a:bodyPr>
          <a:lstStyle/>
          <a:p>
            <a:r>
              <a:rPr lang="en-GB" sz="2800" dirty="0"/>
              <a:t>Qualitative RT1 Results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4EFF90-3816-22FF-B478-43C4076EAF1B}"/>
              </a:ext>
            </a:extLst>
          </p:cNvPr>
          <p:cNvSpPr txBox="1">
            <a:spLocks/>
          </p:cNvSpPr>
          <p:nvPr/>
        </p:nvSpPr>
        <p:spPr>
          <a:xfrm>
            <a:off x="1002542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Ground Truth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6038F16-E421-885E-73F4-CA05040A2BC1}"/>
              </a:ext>
            </a:extLst>
          </p:cNvPr>
          <p:cNvSpPr txBox="1">
            <a:spLocks/>
          </p:cNvSpPr>
          <p:nvPr/>
        </p:nvSpPr>
        <p:spPr>
          <a:xfrm>
            <a:off x="3939086" y="699849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AVID 145M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50290B-D428-4E59-2470-4CFAAF4033B0}"/>
              </a:ext>
            </a:extLst>
          </p:cNvPr>
          <p:cNvSpPr txBox="1">
            <a:spLocks/>
          </p:cNvSpPr>
          <p:nvPr/>
        </p:nvSpPr>
        <p:spPr>
          <a:xfrm>
            <a:off x="9372437" y="699848"/>
            <a:ext cx="2212522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ControlNet Small 170M</a:t>
            </a:r>
          </a:p>
        </p:txBody>
      </p:sp>
      <p:pic>
        <p:nvPicPr>
          <p:cNvPr id="8" name="Picture 7" descr="A desk with a fruit on it&#10;&#10;Description automatically generated with medium confidence">
            <a:extLst>
              <a:ext uri="{FF2B5EF4-FFF2-40B4-BE49-F238E27FC236}">
                <a16:creationId xmlns:a16="http://schemas.microsoft.com/office/drawing/2014/main" id="{05CA1853-61D6-1940-BC53-27B5DBF71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3" y="1286302"/>
            <a:ext cx="2827645" cy="2262116"/>
          </a:xfrm>
          <a:prstGeom prst="rect">
            <a:avLst/>
          </a:prstGeom>
        </p:spPr>
      </p:pic>
      <p:pic>
        <p:nvPicPr>
          <p:cNvPr id="11" name="Picture 10" descr="A robot holding a paper money in a drawer&#10;&#10;Description automatically generated">
            <a:extLst>
              <a:ext uri="{FF2B5EF4-FFF2-40B4-BE49-F238E27FC236}">
                <a16:creationId xmlns:a16="http://schemas.microsoft.com/office/drawing/2014/main" id="{EF887C3F-45F9-F5A3-1066-0BB50A872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3" y="3629167"/>
            <a:ext cx="2827645" cy="2262116"/>
          </a:xfrm>
          <a:prstGeom prst="rect">
            <a:avLst/>
          </a:prstGeom>
        </p:spPr>
      </p:pic>
      <p:pic>
        <p:nvPicPr>
          <p:cNvPr id="17" name="Picture 16" descr="A desk with a fruit on it&#10;&#10;Description automatically generated">
            <a:extLst>
              <a:ext uri="{FF2B5EF4-FFF2-40B4-BE49-F238E27FC236}">
                <a16:creationId xmlns:a16="http://schemas.microsoft.com/office/drawing/2014/main" id="{BB0CC7FA-C0CF-24C0-6870-FEFDA50A2E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108" y="1286303"/>
            <a:ext cx="2827646" cy="2262116"/>
          </a:xfrm>
          <a:prstGeom prst="rect">
            <a:avLst/>
          </a:prstGeom>
        </p:spPr>
      </p:pic>
      <p:pic>
        <p:nvPicPr>
          <p:cNvPr id="19" name="Picture 18" descr="A robot arm pouring money into a drawer&#10;&#10;Description automatically generated">
            <a:extLst>
              <a:ext uri="{FF2B5EF4-FFF2-40B4-BE49-F238E27FC236}">
                <a16:creationId xmlns:a16="http://schemas.microsoft.com/office/drawing/2014/main" id="{BFA2EECE-8C57-DB60-9464-1CB67472A1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108" y="3629167"/>
            <a:ext cx="2827645" cy="2262116"/>
          </a:xfrm>
          <a:prstGeom prst="rect">
            <a:avLst/>
          </a:prstGeom>
        </p:spPr>
      </p:pic>
      <p:pic>
        <p:nvPicPr>
          <p:cNvPr id="21" name="Picture 20" descr="A desk with a fruit on it&#10;&#10;Description automatically generated">
            <a:extLst>
              <a:ext uri="{FF2B5EF4-FFF2-40B4-BE49-F238E27FC236}">
                <a16:creationId xmlns:a16="http://schemas.microsoft.com/office/drawing/2014/main" id="{C6ADBA29-E4C1-80A1-0D20-6DC3D1EEAF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248" y="1286302"/>
            <a:ext cx="2827646" cy="2262117"/>
          </a:xfrm>
          <a:prstGeom prst="rect">
            <a:avLst/>
          </a:prstGeom>
        </p:spPr>
      </p:pic>
      <p:pic>
        <p:nvPicPr>
          <p:cNvPr id="23" name="Picture 22" descr="A robot holding a glass container&#10;&#10;Description automatically generated">
            <a:extLst>
              <a:ext uri="{FF2B5EF4-FFF2-40B4-BE49-F238E27FC236}">
                <a16:creationId xmlns:a16="http://schemas.microsoft.com/office/drawing/2014/main" id="{22305A74-31CC-A6B2-5D3B-60AC11339F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248" y="3629167"/>
            <a:ext cx="2827645" cy="2262116"/>
          </a:xfrm>
          <a:prstGeom prst="rect">
            <a:avLst/>
          </a:prstGeom>
        </p:spPr>
      </p:pic>
      <p:pic>
        <p:nvPicPr>
          <p:cNvPr id="25" name="Picture 24" descr="A desk with objects on it&#10;&#10;Description automatically generated">
            <a:extLst>
              <a:ext uri="{FF2B5EF4-FFF2-40B4-BE49-F238E27FC236}">
                <a16:creationId xmlns:a16="http://schemas.microsoft.com/office/drawing/2014/main" id="{FF071CD2-F525-1888-0A97-E8AA8BE083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388" y="1286301"/>
            <a:ext cx="2827645" cy="2262116"/>
          </a:xfrm>
          <a:prstGeom prst="rect">
            <a:avLst/>
          </a:prstGeom>
        </p:spPr>
      </p:pic>
      <p:pic>
        <p:nvPicPr>
          <p:cNvPr id="27" name="Picture 26" descr="A robot holding a piece of food in a drawer&#10;&#10;Description automatically generated">
            <a:extLst>
              <a:ext uri="{FF2B5EF4-FFF2-40B4-BE49-F238E27FC236}">
                <a16:creationId xmlns:a16="http://schemas.microsoft.com/office/drawing/2014/main" id="{1B6F0D12-9ABB-810B-D017-90AAD3B0584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388" y="3629167"/>
            <a:ext cx="2827645" cy="226211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FDB39B9-DD6C-C90C-0DD9-4F7680186D10}"/>
              </a:ext>
            </a:extLst>
          </p:cNvPr>
          <p:cNvSpPr txBox="1">
            <a:spLocks/>
          </p:cNvSpPr>
          <p:nvPr/>
        </p:nvSpPr>
        <p:spPr>
          <a:xfrm>
            <a:off x="6357554" y="582053"/>
            <a:ext cx="237676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Action-Conditioned Diffusion 145M</a:t>
            </a:r>
          </a:p>
        </p:txBody>
      </p:sp>
    </p:spTree>
    <p:extLst>
      <p:ext uri="{BB962C8B-B14F-4D97-AF65-F5344CB8AC3E}">
        <p14:creationId xmlns:p14="http://schemas.microsoft.com/office/powerpoint/2010/main" val="1668295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AB18F-0163-D76F-2F37-809E2F464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D2866-6525-C47D-C8D3-34D502A11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55" y="33384"/>
            <a:ext cx="10515600" cy="815975"/>
          </a:xfrm>
        </p:spPr>
        <p:txBody>
          <a:bodyPr>
            <a:normAutofit/>
          </a:bodyPr>
          <a:lstStyle/>
          <a:p>
            <a:r>
              <a:rPr lang="en-GB" sz="2800" dirty="0"/>
              <a:t>Qualitative RT1 Results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01FDCF-5F2B-4753-F330-E25DB47251CD}"/>
              </a:ext>
            </a:extLst>
          </p:cNvPr>
          <p:cNvSpPr txBox="1">
            <a:spLocks/>
          </p:cNvSpPr>
          <p:nvPr/>
        </p:nvSpPr>
        <p:spPr>
          <a:xfrm>
            <a:off x="1002542" y="699848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Ground Truth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3E1B7A-97ED-5F62-D905-37CFC5AD865C}"/>
              </a:ext>
            </a:extLst>
          </p:cNvPr>
          <p:cNvSpPr txBox="1">
            <a:spLocks/>
          </p:cNvSpPr>
          <p:nvPr/>
        </p:nvSpPr>
        <p:spPr>
          <a:xfrm>
            <a:off x="3684723" y="699847"/>
            <a:ext cx="210324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 err="1"/>
              <a:t>DynamiCrafter</a:t>
            </a:r>
            <a:r>
              <a:rPr lang="en-GB" sz="1600" dirty="0"/>
              <a:t> 1.4B</a:t>
            </a:r>
          </a:p>
        </p:txBody>
      </p:sp>
      <p:pic>
        <p:nvPicPr>
          <p:cNvPr id="16" name="Picture 15" descr="A desk with a fruit on it&#10;&#10;Description automatically generated with medium confidence">
            <a:extLst>
              <a:ext uri="{FF2B5EF4-FFF2-40B4-BE49-F238E27FC236}">
                <a16:creationId xmlns:a16="http://schemas.microsoft.com/office/drawing/2014/main" id="{F003C8F3-4223-4F87-4CA6-D0B827C5A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3" y="1286302"/>
            <a:ext cx="2827645" cy="2262116"/>
          </a:xfrm>
          <a:prstGeom prst="rect">
            <a:avLst/>
          </a:prstGeom>
        </p:spPr>
      </p:pic>
      <p:pic>
        <p:nvPicPr>
          <p:cNvPr id="18" name="Picture 17" descr="A robot holding a paper money in a drawer&#10;&#10;Description automatically generated">
            <a:extLst>
              <a:ext uri="{FF2B5EF4-FFF2-40B4-BE49-F238E27FC236}">
                <a16:creationId xmlns:a16="http://schemas.microsoft.com/office/drawing/2014/main" id="{B17576FA-0E33-5A18-5C07-C04AA572A7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3" y="3629167"/>
            <a:ext cx="2827645" cy="2262116"/>
          </a:xfrm>
          <a:prstGeom prst="rect">
            <a:avLst/>
          </a:prstGeom>
        </p:spPr>
      </p:pic>
      <p:pic>
        <p:nvPicPr>
          <p:cNvPr id="20" name="Picture 19" descr="A desk with a few objects on it&#10;&#10;Description automatically generated">
            <a:extLst>
              <a:ext uri="{FF2B5EF4-FFF2-40B4-BE49-F238E27FC236}">
                <a16:creationId xmlns:a16="http://schemas.microsoft.com/office/drawing/2014/main" id="{A9C91A63-F857-1838-5639-C56BE137C8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657" y="1286302"/>
            <a:ext cx="2827645" cy="2262116"/>
          </a:xfrm>
          <a:prstGeom prst="rect">
            <a:avLst/>
          </a:prstGeom>
        </p:spPr>
      </p:pic>
      <p:pic>
        <p:nvPicPr>
          <p:cNvPr id="22" name="Picture 21" descr="A robot pouring liquid into a drawer&#10;&#10;Description automatically generated">
            <a:extLst>
              <a:ext uri="{FF2B5EF4-FFF2-40B4-BE49-F238E27FC236}">
                <a16:creationId xmlns:a16="http://schemas.microsoft.com/office/drawing/2014/main" id="{A4C49BF5-32E9-46FA-E21E-352B4348C1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657" y="3629167"/>
            <a:ext cx="2827645" cy="2262116"/>
          </a:xfrm>
          <a:prstGeom prst="rect">
            <a:avLst/>
          </a:prstGeom>
        </p:spPr>
      </p:pic>
      <p:pic>
        <p:nvPicPr>
          <p:cNvPr id="24" name="Picture 23" descr="A desk with a fruit on it&#10;&#10;Description automatically generated">
            <a:extLst>
              <a:ext uri="{FF2B5EF4-FFF2-40B4-BE49-F238E27FC236}">
                <a16:creationId xmlns:a16="http://schemas.microsoft.com/office/drawing/2014/main" id="{7406022D-8C13-65EF-AA1D-F01AE1FCED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00" y="1286302"/>
            <a:ext cx="2827645" cy="2262116"/>
          </a:xfrm>
          <a:prstGeom prst="rect">
            <a:avLst/>
          </a:prstGeom>
        </p:spPr>
      </p:pic>
      <p:pic>
        <p:nvPicPr>
          <p:cNvPr id="26" name="Picture 25" descr="A robot dropping a glass into a drawer&#10;&#10;Description automatically generated">
            <a:extLst>
              <a:ext uri="{FF2B5EF4-FFF2-40B4-BE49-F238E27FC236}">
                <a16:creationId xmlns:a16="http://schemas.microsoft.com/office/drawing/2014/main" id="{6ECFFA6E-0A88-178A-6787-4049D96BE9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00" y="3628030"/>
            <a:ext cx="2827645" cy="226211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D90C2F2-C863-D655-6016-F73503905E05}"/>
              </a:ext>
            </a:extLst>
          </p:cNvPr>
          <p:cNvSpPr txBox="1">
            <a:spLocks/>
          </p:cNvSpPr>
          <p:nvPr/>
        </p:nvSpPr>
        <p:spPr>
          <a:xfrm>
            <a:off x="6512368" y="559866"/>
            <a:ext cx="2103240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/>
              <a:t>Action-Conditioned Finetuning 1.4B</a:t>
            </a:r>
          </a:p>
        </p:txBody>
      </p:sp>
    </p:spTree>
    <p:extLst>
      <p:ext uri="{BB962C8B-B14F-4D97-AF65-F5344CB8AC3E}">
        <p14:creationId xmlns:p14="http://schemas.microsoft.com/office/powerpoint/2010/main" val="141101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F181D-A00E-5C2A-2C92-77ACDC7AD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5E458-951B-8D51-28EC-E30BCD6944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RT1 AVID 145M – Different Actions Same Initial Frame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C5849C-FCCE-61D9-7621-4B25A4A091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5700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robot arm holding a bottle on a table&#10;&#10;Description automatically generated">
            <a:extLst>
              <a:ext uri="{FF2B5EF4-FFF2-40B4-BE49-F238E27FC236}">
                <a16:creationId xmlns:a16="http://schemas.microsoft.com/office/drawing/2014/main" id="{180F34BA-6528-15FC-56CA-340BF22383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921" y="1997858"/>
            <a:ext cx="2969079" cy="2375263"/>
          </a:xfrm>
          <a:prstGeom prst="rect">
            <a:avLst/>
          </a:prstGeom>
        </p:spPr>
      </p:pic>
      <p:pic>
        <p:nvPicPr>
          <p:cNvPr id="17" name="Picture 16" descr="A robot arm reaching out to open a drawer&#10;&#10;Description automatically generated">
            <a:extLst>
              <a:ext uri="{FF2B5EF4-FFF2-40B4-BE49-F238E27FC236}">
                <a16:creationId xmlns:a16="http://schemas.microsoft.com/office/drawing/2014/main" id="{2EDF8076-3C58-902F-4855-EDCEABB7F2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331" y="1997858"/>
            <a:ext cx="2969079" cy="237526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971BFE9-6D11-8976-3ECD-4645F993F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055" y="33384"/>
            <a:ext cx="10515600" cy="815975"/>
          </a:xfrm>
        </p:spPr>
        <p:txBody>
          <a:bodyPr>
            <a:normAutofit fontScale="90000"/>
          </a:bodyPr>
          <a:lstStyle/>
          <a:p>
            <a:r>
              <a:rPr lang="en-GB" sz="4000" dirty="0"/>
              <a:t>RT1 AVID 145M – Different Actions Same Initial Frame</a:t>
            </a:r>
            <a:endParaRPr lang="en-GB" sz="28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C99610D-D018-5D95-A356-0CF7A9649281}"/>
              </a:ext>
            </a:extLst>
          </p:cNvPr>
          <p:cNvSpPr txBox="1">
            <a:spLocks/>
          </p:cNvSpPr>
          <p:nvPr/>
        </p:nvSpPr>
        <p:spPr>
          <a:xfrm>
            <a:off x="3847411" y="1399696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/>
              <a:t>Left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070153E-6B15-A333-3666-04A3FB0B8B85}"/>
              </a:ext>
            </a:extLst>
          </p:cNvPr>
          <p:cNvSpPr txBox="1">
            <a:spLocks/>
          </p:cNvSpPr>
          <p:nvPr/>
        </p:nvSpPr>
        <p:spPr>
          <a:xfrm>
            <a:off x="7384597" y="1399697"/>
            <a:ext cx="1435858" cy="815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/>
              <a:t>Forward</a:t>
            </a:r>
          </a:p>
        </p:txBody>
      </p:sp>
    </p:spTree>
    <p:extLst>
      <p:ext uri="{BB962C8B-B14F-4D97-AF65-F5344CB8AC3E}">
        <p14:creationId xmlns:p14="http://schemas.microsoft.com/office/powerpoint/2010/main" val="2034798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7E60C-D46A-4D59-0EF4-6C2A3824B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EAB2-AEE0-F4FB-EAA8-6F724DD3CB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Procgen</a:t>
            </a:r>
            <a:r>
              <a:rPr lang="en-GB" dirty="0"/>
              <a:t> Qualitative Results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0F498C-C206-1846-07BE-64BBC59647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819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Microsoft Office PowerPoint</Application>
  <PresentationFormat>Widescreen</PresentationFormat>
  <Paragraphs>56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Adapting Video Diffusion Models to World Models</vt:lpstr>
      <vt:lpstr>RT1 Qualitative Results</vt:lpstr>
      <vt:lpstr>Qualitative RT1 Results</vt:lpstr>
      <vt:lpstr>Qualitative RT1 Results</vt:lpstr>
      <vt:lpstr>Qualitative RT1 Results</vt:lpstr>
      <vt:lpstr>Qualitative RT1 Results</vt:lpstr>
      <vt:lpstr>RT1 AVID 145M – Different Actions Same Initial Frame</vt:lpstr>
      <vt:lpstr>RT1 AVID 145M – Different Actions Same Initial Frame</vt:lpstr>
      <vt:lpstr>Procgen Qualitative Results</vt:lpstr>
      <vt:lpstr>Procgen Pretraining Dataset</vt:lpstr>
      <vt:lpstr>Qualitative Coinrun500k Results</vt:lpstr>
      <vt:lpstr>Qualitative Coinrun500k Results</vt:lpstr>
      <vt:lpstr>Qualitative Coinrun500k Results</vt:lpstr>
      <vt:lpstr>Qualitative Coinrun500k Results</vt:lpstr>
      <vt:lpstr>Masking of Base Model Outputs</vt:lpstr>
      <vt:lpstr>Masking of Base Model Outputs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2024-10-01T09:33:27Z</dcterms:created>
  <dcterms:modified xsi:type="dcterms:W3CDTF">2024-10-01T09:33:37Z</dcterms:modified>
</cp:coreProperties>
</file>