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" Type="http://schemas.openxmlformats.org/officeDocument/2006/relationships/printerSettings" Target="printerSettings/printerSettings1.bin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表格-186163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57200" y="1097280"/>
          <a:ext cx="8229600" cy="548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161364"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获胜建造者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报告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姓名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日期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电路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获胜车手</a:t>
                      </a:r>
                    </a:p>
                  </a:txBody>
                  <a:tcPr/>
                </a:tc>
              </a:tr>
              <a:tr h="161364">
                <a:tc>
                  <a:txBody>
                    <a:bodyPr/>
                    <a:lstStyle/>
                    <a:p>
                      <a:pPr algn="l"/>
                      <a:r>
                        <a:t>Alfa Romeo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Report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艾菲尔雷嫩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28 May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Nürburgring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Tazio Nuvolari</a:t>
                      </a:r>
                    </a:p>
                  </a:txBody>
                  <a:tcPr/>
                </a:tc>
              </a:tr>
              <a:tr h="161364">
                <a:tc>
                  <a:txBody>
                    <a:bodyPr/>
                    <a:lstStyle/>
                    <a:p>
                      <a:pPr algn="l"/>
                      <a:r>
                        <a:t>Alfa Romeo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Report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马赛大奖赛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27 August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Miramas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Louis Chiron</a:t>
                      </a:r>
                    </a:p>
                  </a:txBody>
                  <a:tcPr/>
                </a:tc>
              </a:tr>
              <a:tr h="161364">
                <a:tc>
                  <a:txBody>
                    <a:bodyPr/>
                    <a:lstStyle/>
                    <a:p>
                      <a:pPr algn="l"/>
                      <a:r>
                        <a:t>Bugatti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Report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边境大奖赛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4 June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Chimay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Willy Longueville</a:t>
                      </a:r>
                    </a:p>
                  </a:txBody>
                  <a:tcPr/>
                </a:tc>
              </a:tr>
              <a:tr h="161364">
                <a:tc>
                  <a:txBody>
                    <a:bodyPr/>
                    <a:lstStyle/>
                    <a:p>
                      <a:pPr algn="l"/>
                      <a:r>
                        <a:t>Bugatti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Report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普罗旺斯奖杯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4 June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Nîmes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Marcel Jacob</a:t>
                      </a:r>
                    </a:p>
                  </a:txBody>
                  <a:tcPr/>
                </a:tc>
              </a:tr>
              <a:tr h="161364">
                <a:tc>
                  <a:txBody>
                    <a:bodyPr/>
                    <a:lstStyle/>
                    <a:p>
                      <a:pPr algn="l"/>
                      <a:r>
                        <a:t>Bugatti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Report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马萨里克赛道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17 September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Brno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Louis Chiron</a:t>
                      </a:r>
                    </a:p>
                  </a:txBody>
                  <a:tcPr/>
                </a:tc>
              </a:tr>
              <a:tr h="161364">
                <a:tc>
                  <a:txBody>
                    <a:bodyPr/>
                    <a:lstStyle/>
                    <a:p>
                      <a:pPr algn="l"/>
                      <a:r>
                        <a:t>Bugatti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Report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波城大奖赛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19 February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Pau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Marcel Lehoux</a:t>
                      </a:r>
                    </a:p>
                  </a:txBody>
                  <a:tcPr/>
                </a:tc>
              </a:tr>
              <a:tr h="161364">
                <a:tc>
                  <a:txBody>
                    <a:bodyPr/>
                    <a:lstStyle/>
                    <a:p>
                      <a:pPr algn="l"/>
                      <a:r>
                        <a:t>Maserati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Report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山地锦标赛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21 October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Brooklands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Whitney Straight</a:t>
                      </a:r>
                    </a:p>
                  </a:txBody>
                  <a:tcPr/>
                </a:tc>
              </a:tr>
              <a:tr h="161364">
                <a:tc>
                  <a:txBody>
                    <a:bodyPr/>
                    <a:lstStyle/>
                    <a:p>
                      <a:pPr algn="l"/>
                      <a:r>
                        <a:t>Bugatti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Report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阿尔比大奖赛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27 August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Albi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Louis Braillard</a:t>
                      </a:r>
                    </a:p>
                  </a:txBody>
                  <a:tcPr/>
                </a:tc>
              </a:tr>
              <a:tr h="161364">
                <a:tc>
                  <a:txBody>
                    <a:bodyPr/>
                    <a:lstStyle/>
                    <a:p>
                      <a:pPr algn="l"/>
                      <a:r>
                        <a:t>Bugatti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Report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拉波勒大奖赛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13 August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La Baule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William Grover-Williams</a:t>
                      </a:r>
                    </a:p>
                  </a:txBody>
                  <a:tcPr/>
                </a:tc>
              </a:tr>
              <a:tr h="161364">
                <a:tc>
                  <a:txBody>
                    <a:bodyPr/>
                    <a:lstStyle/>
                    <a:p>
                      <a:pPr algn="l"/>
                      <a:r>
                        <a:t>Alfa Romeo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Report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康明日大奖赛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20 August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Saint-Gaudens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Luigi Fagioli</a:t>
                      </a:r>
                    </a:p>
                  </a:txBody>
                  <a:tcPr/>
                </a:tc>
              </a:tr>
              <a:tr h="161364">
                <a:tc>
                  <a:txBody>
                    <a:bodyPr/>
                    <a:lstStyle/>
                    <a:p>
                      <a:pPr algn="l"/>
                      <a:r>
                        <a:t>Alfa Romeo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Report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佛罗伦萨赛道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11 June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Florence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Carlo Felice Trossi</a:t>
                      </a:r>
                    </a:p>
                  </a:txBody>
                  <a:tcPr/>
                </a:tc>
              </a:tr>
              <a:tr h="161364">
                <a:tc>
                  <a:txBody>
                    <a:bodyPr/>
                    <a:lstStyle/>
                    <a:p>
                      <a:pPr algn="l"/>
                      <a:r>
                        <a:t>Bugatti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Report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大英帝国奖杯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 July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Brooklands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Stanislas Czaykowski</a:t>
                      </a:r>
                    </a:p>
                  </a:txBody>
                  <a:tcPr/>
                </a:tc>
              </a:tr>
              <a:tr h="161364">
                <a:tc>
                  <a:txBody>
                    <a:bodyPr/>
                    <a:lstStyle/>
                    <a:p>
                      <a:pPr algn="l"/>
                      <a:r>
                        <a:t>Alfa Romeo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Report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瑞典冰上竞赛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5 March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Hemfjärden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Paul Pietsch</a:t>
                      </a:r>
                    </a:p>
                  </a:txBody>
                  <a:tcPr/>
                </a:tc>
              </a:tr>
              <a:tr h="161364">
                <a:tc>
                  <a:txBody>
                    <a:bodyPr/>
                    <a:lstStyle/>
                    <a:p>
                      <a:pPr algn="l"/>
                      <a:r>
                        <a:t>Mercedes-Benz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Report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芬兰大奖赛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7 May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Eläintarharata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Karl Ebb</a:t>
                      </a:r>
                    </a:p>
                  </a:txBody>
                  <a:tcPr/>
                </a:tc>
              </a:tr>
              <a:tr h="161364">
                <a:tc>
                  <a:txBody>
                    <a:bodyPr/>
                    <a:lstStyle/>
                    <a:p>
                      <a:pPr algn="l"/>
                      <a:r>
                        <a:t>Alfa Romeo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Report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瑞典夏季大奖赛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6 August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Vram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Antonio Brivio</a:t>
                      </a:r>
                    </a:p>
                  </a:txBody>
                  <a:tcPr/>
                </a:tc>
              </a:tr>
              <a:tr h="161364">
                <a:tc>
                  <a:txBody>
                    <a:bodyPr/>
                    <a:lstStyle/>
                    <a:p>
                      <a:pPr algn="l"/>
                      <a:r>
                        <a:t>Alfa Romeo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Report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尼姆大奖赛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4 June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Nîmes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Tazio Nuvolari</a:t>
                      </a:r>
                    </a:p>
                  </a:txBody>
                  <a:tcPr/>
                </a:tc>
              </a:tr>
              <a:tr h="161364">
                <a:tc>
                  <a:txBody>
                    <a:bodyPr/>
                    <a:lstStyle/>
                    <a:p>
                      <a:pPr algn="l"/>
                      <a:r>
                        <a:t>Alfa Romeo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Report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拉马恩大奖赛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 July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Reims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Philippe Étancelin</a:t>
                      </a:r>
                    </a:p>
                  </a:txBody>
                  <a:tcPr/>
                </a:tc>
              </a:tr>
              <a:tr h="161364">
                <a:tc>
                  <a:txBody>
                    <a:bodyPr/>
                    <a:lstStyle/>
                    <a:p>
                      <a:pPr algn="l"/>
                      <a:r>
                        <a:t>Maserati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Report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尼斯大奖赛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6 August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Nice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Tazio Nuvolari</a:t>
                      </a:r>
                    </a:p>
                  </a:txBody>
                  <a:tcPr/>
                </a:tc>
              </a:tr>
              <a:tr h="161364">
                <a:tc>
                  <a:txBody>
                    <a:bodyPr/>
                    <a:lstStyle/>
                    <a:p>
                      <a:pPr algn="l"/>
                      <a:r>
                        <a:t>Bugatti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Report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迪耶普大奖赛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16 July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Dieppe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Marcel Lehoux</a:t>
                      </a:r>
                    </a:p>
                  </a:txBody>
                  <a:tcPr/>
                </a:tc>
              </a:tr>
              <a:tr h="161364">
                <a:tc>
                  <a:txBody>
                    <a:bodyPr/>
                    <a:lstStyle/>
                    <a:p>
                      <a:pPr algn="l"/>
                      <a:r>
                        <a:t>Bugatti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Report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蒙扎大奖赛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10 September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Monza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Marcel Lehoux</a:t>
                      </a:r>
                    </a:p>
                  </a:txBody>
                  <a:tcPr/>
                </a:tc>
              </a:tr>
              <a:tr h="161364">
                <a:tc>
                  <a:txBody>
                    <a:bodyPr/>
                    <a:lstStyle/>
                    <a:p>
                      <a:pPr algn="l"/>
                      <a:r>
                        <a:t>Alfa Romeo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Report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阿塞博杯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13 August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Pescara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Luigi Fagioli</a:t>
                      </a:r>
                    </a:p>
                  </a:txBody>
                  <a:tcPr/>
                </a:tc>
              </a:tr>
              <a:tr h="161364">
                <a:tc>
                  <a:txBody>
                    <a:bodyPr/>
                    <a:lstStyle/>
                    <a:p>
                      <a:pPr algn="l"/>
                      <a:r>
                        <a:t>Alfa Romeo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Report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曼宁莫尔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14 July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Douglas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Brian Lewis</a:t>
                      </a:r>
                    </a:p>
                  </a:txBody>
                  <a:tcPr/>
                </a:tc>
              </a:tr>
              <a:tr h="161364">
                <a:tc>
                  <a:txBody>
                    <a:bodyPr/>
                    <a:lstStyle/>
                    <a:p>
                      <a:pPr algn="l"/>
                      <a:r>
                        <a:t>Maserati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Report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齐亚诺杯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30 July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Montenero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Tazio Nuvolari</a:t>
                      </a:r>
                    </a:p>
                  </a:txBody>
                  <a:tcPr/>
                </a:tc>
              </a:tr>
              <a:tr h="161364">
                <a:tc>
                  <a:txBody>
                    <a:bodyPr/>
                    <a:lstStyle/>
                    <a:p>
                      <a:pPr algn="l"/>
                      <a:r>
                        <a:t>Alfa Romeo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Report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佩尼亚莱茵大奖赛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25 June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Montjuïc Park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Juan Zanelli</a:t>
                      </a:r>
                    </a:p>
                  </a:txBody>
                  <a:tcPr/>
                </a:tc>
              </a:tr>
              <a:tr h="161364">
                <a:tc>
                  <a:txBody>
                    <a:bodyPr/>
                    <a:lstStyle/>
                    <a:p>
                      <a:pPr algn="l"/>
                      <a:r>
                        <a:t>Alfa Romeo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Report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瑞典冬季大奖赛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26 February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Rämen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Per-Viktor Widengren</a:t>
                      </a:r>
                    </a:p>
                  </a:txBody>
                  <a:tcPr/>
                </a:tc>
              </a:tr>
              <a:tr h="161364">
                <a:tc>
                  <a:txBody>
                    <a:bodyPr/>
                    <a:lstStyle/>
                    <a:p>
                      <a:pPr algn="l"/>
                      <a:r>
                        <a:t>Alfa Romeo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Report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利沃夫大奖赛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11 June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Lviv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Eugen Bjørnstad</a:t>
                      </a:r>
                    </a:p>
                  </a:txBody>
                  <a:tcPr/>
                </a:tc>
              </a:tr>
              <a:tr h="161364">
                <a:tc>
                  <a:txBody>
                    <a:bodyPr/>
                    <a:lstStyle/>
                    <a:p>
                      <a:pPr algn="l"/>
                      <a:r>
                        <a:t>Alfa Romeo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Report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皮卡第大奖赛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21 May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Péronne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Philippe Étancelin</a:t>
                      </a:r>
                    </a:p>
                  </a:txBody>
                  <a:tcPr/>
                </a:tc>
              </a:tr>
              <a:tr h="161364">
                <a:tc>
                  <a:txBody>
                    <a:bodyPr/>
                    <a:lstStyle/>
                    <a:p>
                      <a:pPr algn="l"/>
                      <a:r>
                        <a:t>Bugatti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Report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阿乌斯雷宁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21 May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AVUS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Achille Varzi</a:t>
                      </a:r>
                    </a:p>
                  </a:txBody>
                  <a:tcPr/>
                </a:tc>
              </a:tr>
              <a:tr h="161364">
                <a:tc>
                  <a:txBody>
                    <a:bodyPr/>
                    <a:lstStyle/>
                    <a:p>
                      <a:pPr algn="l"/>
                      <a:r>
                        <a:t>Alfa Romeo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Report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突尼斯大奖赛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26 March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Carthage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Tazio Nuvolari</a:t>
                      </a:r>
                    </a:p>
                  </a:txBody>
                  <a:tcPr/>
                </a:tc>
              </a:tr>
              <a:tr h="161364">
                <a:tc>
                  <a:txBody>
                    <a:bodyPr/>
                    <a:lstStyle/>
                    <a:p>
                      <a:pPr algn="l"/>
                      <a:r>
                        <a:t>Bugatti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Report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的黎波里大奖赛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7 May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Mellaha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Achille Varzi</a:t>
                      </a:r>
                    </a:p>
                  </a:txBody>
                  <a:tcPr/>
                </a:tc>
              </a:tr>
              <a:tr h="161364">
                <a:tc>
                  <a:txBody>
                    <a:bodyPr/>
                    <a:lstStyle/>
                    <a:p>
                      <a:pPr algn="l"/>
                      <a:r>
                        <a:t>Bugatti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Report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多宁顿公园奖杯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7 October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Donington Park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Earl Howe</a:t>
                      </a:r>
                    </a:p>
                  </a:txBody>
                  <a:tcPr/>
                </a:tc>
              </a:tr>
              <a:tr h="161364">
                <a:tc>
                  <a:txBody>
                    <a:bodyPr/>
                    <a:lstStyle/>
                    <a:p>
                      <a:pPr algn="l"/>
                      <a:r>
                        <a:t>Alfa Romeo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Report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塔格弗洛里奥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28 May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Madonie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Antonio Brivio</a:t>
                      </a:r>
                    </a:p>
                  </a:txBody>
                  <a:tcPr/>
                </a:tc>
              </a:tr>
              <a:tr h="161388">
                <a:tc>
                  <a:txBody>
                    <a:bodyPr/>
                    <a:lstStyle/>
                    <a:p>
                      <a:pPr algn="l"/>
                      <a:r>
                        <a:t>Alfa Romeo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Report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亚历山德里亚赛道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30 April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Alessandria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Tazio Nuvolari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表格-141180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57200" y="1097280"/>
          <a:ext cx="8229600" cy="548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</a:tblGrid>
              <a:tr h="914400"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发布日期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绿色共产主义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研究所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民主复兴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社会民主党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带领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社会主义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民主社会中心</a:t>
                      </a:r>
                    </a:p>
                  </a:txBody>
                  <a:tcPr/>
                </a:tc>
              </a:tr>
              <a:tr h="914400">
                <a:tc>
                  <a:txBody>
                    <a:bodyPr/>
                    <a:lstStyle/>
                    <a:p>
                      <a:pPr algn="l"/>
                      <a:r>
                        <a:t>1987 年 7 月 19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12.5% – 14.5%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Exit Poll - RTP1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5.0% – 7.0%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48.0% – 50.0%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27.0%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21.0% – 23.0%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3.0% – 5.0%</a:t>
                      </a:r>
                    </a:p>
                  </a:txBody>
                  <a:tcPr/>
                </a:tc>
              </a:tr>
              <a:tr h="914400">
                <a:tc>
                  <a:txBody>
                    <a:bodyPr/>
                    <a:lstStyle/>
                    <a:p>
                      <a:pPr algn="l"/>
                      <a:r>
                        <a:t>1987 年 7 月 17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13.0% – 15.0%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Euroexpansão/Expresso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11.0% – 14.0%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41.0% – 44.0%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19.0%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22.0% – 25.0%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4.0% – 6.0%</a:t>
                      </a:r>
                    </a:p>
                  </a:txBody>
                  <a:tcPr/>
                </a:tc>
              </a:tr>
              <a:tr h="914400">
                <a:tc>
                  <a:txBody>
                    <a:bodyPr/>
                    <a:lstStyle/>
                    <a:p>
                      <a:pPr algn="l"/>
                      <a:r>
                        <a:t>1985 年 10 月 6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15.5% 38 seats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Election Results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17.9% 45 seats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29.9% 88 seats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9.1%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20.8% 57 seats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10.0% 22 seats</a:t>
                      </a:r>
                    </a:p>
                  </a:txBody>
                  <a:tcPr/>
                </a:tc>
              </a:tr>
              <a:tr h="914400">
                <a:tc>
                  <a:txBody>
                    <a:bodyPr/>
                    <a:lstStyle/>
                    <a:p>
                      <a:pPr algn="l"/>
                      <a:r>
                        <a:t>1987 年 7 月 19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12.1% 31 seats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Election Results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4.9% 7 seats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50.2% 148 seats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28.0%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22.2% 60 seats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4.4% 4 seats</a:t>
                      </a:r>
                    </a:p>
                  </a:txBody>
                  <a:tcPr/>
                </a:tc>
              </a:tr>
              <a:tr h="914400">
                <a:tc>
                  <a:txBody>
                    <a:bodyPr/>
                    <a:lstStyle/>
                    <a:p>
                      <a:pPr algn="l"/>
                      <a:r>
                        <a:t>1987 年 7 月 19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Exit Poll - Antena1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45.0% – 47.0%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21.0% – 22.0%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24.0% – 25.0%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–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表格-131285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57200" y="1097280"/>
          <a:ext cx="8229600" cy="548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171450"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覆盖区域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频率（吉隆坡、雪兰莪、布城及周边地区）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车站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语言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操作员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类型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Nationwide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91.5兆赫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IKIM.fm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Arabic English Arabic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Institute of Islamic Studies Malaysia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Music Talk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Selangor &amp; Kuala Lumpur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97.2兆赫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KLFM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Malay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Talk , music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Nationwide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92.3兆赫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Minnal FM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Tamil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Music Talk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Peninsular Malaysia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95.8兆赫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Fly FM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English, Malay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Media Prima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Talk , music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Nationwide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89.3兆赫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Ai FM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Mandarin Various Chinese dialects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Music Talk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Nationwide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103.3兆赫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Era FM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Malay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AMP Radio Networks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Talk , music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Kuala Lumpur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93.9兆赫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Radio24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Malay, English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Bernama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News , music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Nationwide except Sarawak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105.3兆赫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Suria FM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Malay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STAR Rfm Sdn.Bhd ( The Star 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Talk , music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Nationwide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96.3兆赫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Minnal FM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Tamil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Talk , music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Klang Valley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103.0MHz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Melody FM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Chinese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AMP Radio Networks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music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Penang , Malaysia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90.2兆赫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Pi Mai FM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Malay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Copyright Laureate Sdn Bhd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Talk , music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Nationwide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90.3兆赫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TraXX FM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English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Music Talk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Nationwide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96.7兆赫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Sinar FM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Malay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AMP Radio Networks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Talk , music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Nationwide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94.5兆赫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Mix FM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English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AMP Radio Networks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Talk , Music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Klang Petaling Jaya Shah Alam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93.6兆赫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UFM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English Malay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Universiti Teknologi MARA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Music Talk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Nationwide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88.1兆赫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One FM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Mandarin Cantonese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Media Prima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Talk , Music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Nationwide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98.3兆赫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Klasik Nasional FM (alternative frequency)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Malay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Music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Kajang Serdang Seri Kembangan Putrajaya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90.7兆赫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Putra FM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Malay English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Universiti Putra Malaysia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Music Talk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Pahang, Selangor &amp; Kuala Lumpur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106.7兆赫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Ai FM (alternative frequency)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Chinese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Talk , music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Nationwide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101.8兆赫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MY FM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Chinese (Cantonese)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AMP Radio Networks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Talk , music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Klang Valley , Malaysia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101.3兆赫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UFM 101.3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Malay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Copyright Laureate Sdn Bhd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Talk , music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Peninsular Malaysia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98.8兆赫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988 FM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Chinese (Cantonese)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STAR Rfm Sdn.Bhd ( The Star 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Talk , music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Klang Valley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95.3兆赫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Nasional FM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Malay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Music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Klang Valley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100.1兆赫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TraXX FM (alternative frequency)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English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Talk , music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Nationwide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105.7兆赫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LiteFM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English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AMP Radio Networks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Music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Selangor &amp; Kuala Lumpur only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100.9兆赫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Selangor FM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Malay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Talk , music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Nationwide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97.6兆赫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Hot FM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Malay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Media Prima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Talk , music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Peninsular Malaysia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104.9兆赫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Red FM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English, Malay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STAR Rfm Sdn.Bhd ( The Star 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Talk , music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Nationwide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92.9兆赫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Hitz.fm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English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AMP Radio Networks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Music Talk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Nationwide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88.5兆赫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Nasional FM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Malay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Music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Nationwide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87.7兆赫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Radio Klasik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Malay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Music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表格-134814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57200" y="1097280"/>
          <a:ext cx="8229600" cy="548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65760"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频率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所有者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格式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呼号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笔记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 algn="l"/>
                      <a:r>
                        <a:t>调频88.1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Cameron Bell Consultancy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tourist information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VF2522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licensed to Chilliwack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 algn="l"/>
                      <a:r>
                        <a:t>调频101.7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Canadian Broadcasting Corporation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news / talk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CBUE-FM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licensed to Hope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 algn="l"/>
                      <a:r>
                        <a:t>调频99.9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Canadian Broadcasting Corporation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public music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CBU-FM-7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licensed to Chilliwack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 algn="l"/>
                      <a:r>
                        <a:t>调频107.1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Rogers Media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country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CKQC-FM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licensed to Abbotsford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 algn="l"/>
                      <a:r>
                        <a:t>调频88.5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Canadian Broadcasting Corporation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news / talk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CBU-1-FM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licensed to Abbotsford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 algn="l"/>
                      <a:r>
                        <a:t>调频98.3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Rogers Media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adult contemporary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CKSR-FM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licensed to Chilliwack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 algn="l"/>
                      <a:r>
                        <a:t>调频102.1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Canadian Broadcasting Corporation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news / talk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CBUF-FM-1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licensed to Chilliwack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 algn="l"/>
                      <a:r>
                        <a:t>调频92.5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Rogers Media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Contemporary Hit Radio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CFUN-FM-1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licensed to Abbotsford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 algn="l"/>
                      <a:r>
                        <a:t>调频96.7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Canadian Broadcasting Corporation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news / talk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CBYH-FM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licensed to Harrison Hot Springs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 algn="l"/>
                      <a:r>
                        <a:t>调频107.5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Rogers Media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Contemporary Hit Radio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CFUN-FM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licensed to Chilliwack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 algn="l"/>
                      <a:r>
                        <a:t>调频100.5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Rogers Media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adult contemporary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CFSR-FM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licensed to Hope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 algn="l"/>
                      <a:r>
                        <a:t>调频91.7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Canadian Broadcasting Corporation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news / talk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CBYF-FM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licensed to Chilliwack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 algn="l"/>
                      <a:r>
                        <a:t>调频101.7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University of the Fraser Valley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campus radio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CIVL-FM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licensed to Abbotsford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 algn="l"/>
                      <a:r>
                        <a:t>调频89.5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FABMAR Communications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active rock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CHWK-FM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licensed to Chilliwack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表格-151876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57200" y="1097280"/>
          <a:ext cx="8229600" cy="548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04800"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死亡人数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姓名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风速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压力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有效日期</a:t>
                      </a:r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t>None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95km/h (60mph)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hPa (inHg)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March 16– 19</a:t>
                      </a:r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t>None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07F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Unknown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hPa (inHg)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January 23– 25</a:t>
                      </a:r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t>None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06F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Unknown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hPa (inHg)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January 19– 23</a:t>
                      </a:r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t>None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04F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Unknown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hPa (inHg)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January 4– 14</a:t>
                      </a:r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伊尼斯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75km/h (45mph)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hPa (inHg)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February 13– 18</a:t>
                      </a:r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t>Season Aggregates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季节聚合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Season Aggregates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Season Aggregates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Season Aggregates</a:t>
                      </a:r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t>None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02F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Unknown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hPa (inHg)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December 3– 7</a:t>
                      </a:r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t>None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林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110km/h (70mph)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hPa (inHg)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March 31– April 7</a:t>
                      </a:r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t>None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15系统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110km/h (70mph)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975hPa (28.81inHg)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December 1– April 10</a:t>
                      </a:r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t>None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海蒂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km/h (mph)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hPa (inHg)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January 24– 31</a:t>
                      </a:r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t>None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03F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Unknown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hPa (inHg)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December 10– 11</a:t>
                      </a:r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t>None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15楼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35km/h (25mph)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hPa (inHg)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April 7– 10</a:t>
                      </a:r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t>None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05F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Unknown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hPa (inHg)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January 11– 14</a:t>
                      </a:r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t>Unknown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09F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55km/h (35mph)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hPa (inHg)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February 1– 5</a:t>
                      </a:r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t>None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碧玉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100km/h (60mph)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hPa (inHg)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March 24– 30</a:t>
                      </a:r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t>Unknown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乔尼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95km/h (60mph)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hPa (inHg)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March 10– 14</a:t>
                      </a:r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t>None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01F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Unknown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hPa (inHg)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December 1– 2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表格-117154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57200" y="1097280"/>
          <a:ext cx="8229600" cy="548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391885"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交付船舶类型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总路数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建造船舶总数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地点（城市、州）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第一船交货日期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堆场名称</a:t>
                      </a:r>
                    </a:p>
                  </a:txBody>
                  <a:tcPr/>
                </a:tc>
              </a:tr>
              <a:tr h="391885">
                <a:tc>
                  <a:txBody>
                    <a:bodyPr/>
                    <a:lstStyle/>
                    <a:p>
                      <a:pPr algn="l"/>
                      <a:r>
                        <a:t>C4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5 ways (basins)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__ ships for USMC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Richmond, California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August 1943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凯撒造船厂（里士满#3船厂）</a:t>
                      </a:r>
                    </a:p>
                  </a:txBody>
                  <a:tcPr/>
                </a:tc>
              </a:tr>
              <a:tr h="391885">
                <a:tc>
                  <a:txBody>
                    <a:bodyPr/>
                    <a:lstStyle/>
                    <a:p>
                      <a:pPr algn="l"/>
                      <a:r>
                        <a:t>EC2 type, VC2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14 ways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__ ships for USMC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Terminal Island, Los Angeles, California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February 1942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加州造船公司 (CalShip)</a:t>
                      </a:r>
                    </a:p>
                  </a:txBody>
                  <a:tcPr/>
                </a:tc>
              </a:tr>
              <a:tr h="391885">
                <a:tc>
                  <a:txBody>
                    <a:bodyPr/>
                    <a:lstStyle/>
                    <a:p>
                      <a:pPr algn="l"/>
                      <a:r>
                        <a:t>C1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number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5 ships for USMC (remainder for USN)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San Francisco, California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February 1941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伯利恒钢铁公司</a:t>
                      </a:r>
                    </a:p>
                  </a:txBody>
                  <a:tcPr/>
                </a:tc>
              </a:tr>
              <a:tr h="391885">
                <a:tc>
                  <a:txBody>
                    <a:bodyPr/>
                    <a:lstStyle/>
                    <a:p>
                      <a:pPr algn="l"/>
                      <a:r>
                        <a:t>T2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8 ways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__ ships for USMC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Swan Island, Portland, Oregon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December 1942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凯撒公司</a:t>
                      </a:r>
                    </a:p>
                  </a:txBody>
                  <a:tcPr/>
                </a:tc>
              </a:tr>
              <a:tr h="391885">
                <a:tc>
                  <a:txBody>
                    <a:bodyPr/>
                    <a:lstStyle/>
                    <a:p>
                      <a:pPr algn="l"/>
                      <a:r>
                        <a:t>British Ocean type, EC2 type, VC2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7 ways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30 ships for UK, __ ships for USMC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Richmond, California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August 1941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Kaiser Permanente（里士满1号院子）</a:t>
                      </a:r>
                    </a:p>
                  </a:txBody>
                  <a:tcPr/>
                </a:tc>
              </a:tr>
              <a:tr h="391885">
                <a:tc>
                  <a:txBody>
                    <a:bodyPr/>
                    <a:lstStyle/>
                    <a:p>
                      <a:pPr algn="l"/>
                      <a:r>
                        <a:t>S2 (LST) type, S2 (frigate) type, C1-M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 ways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__ ships for USMC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Richmond, California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April 1943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Kaiser Cargo（里士满4号货场）</a:t>
                      </a:r>
                    </a:p>
                  </a:txBody>
                  <a:tcPr/>
                </a:tc>
              </a:tr>
              <a:tr h="391885">
                <a:tc>
                  <a:txBody>
                    <a:bodyPr/>
                    <a:lstStyle/>
                    <a:p>
                      <a:pPr algn="l"/>
                      <a:r>
                        <a:t>C1 type, C3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4 ways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__ ships for USMC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South San Francisco, California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April 1941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西部管道钢铁公司</a:t>
                      </a:r>
                    </a:p>
                  </a:txBody>
                  <a:tcPr/>
                </a:tc>
              </a:tr>
              <a:tr h="391885">
                <a:tc>
                  <a:txBody>
                    <a:bodyPr/>
                    <a:lstStyle/>
                    <a:p>
                      <a:pPr algn="l"/>
                      <a:r>
                        <a:t>N3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 ways (basins)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9 ships for USMC (remainder for USN)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Alameda, California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December 1942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太平洋大桥公司</a:t>
                      </a:r>
                    </a:p>
                  </a:txBody>
                  <a:tcPr/>
                </a:tc>
              </a:tr>
              <a:tr h="391885">
                <a:tc>
                  <a:txBody>
                    <a:bodyPr/>
                    <a:lstStyle/>
                    <a:p>
                      <a:pPr algn="l"/>
                      <a:r>
                        <a:t>EC2 type, VC2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12 ways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__ ships for USMC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Richmond, California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September 1941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Kaiser Permanente（里士满2号院子）</a:t>
                      </a:r>
                    </a:p>
                  </a:txBody>
                  <a:tcPr/>
                </a:tc>
              </a:tr>
              <a:tr h="391885">
                <a:tc>
                  <a:txBody>
                    <a:bodyPr/>
                    <a:lstStyle/>
                    <a:p>
                      <a:pPr algn="l"/>
                      <a:r>
                        <a:t>C2 type, R2 type, C3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4 ways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__ ships for USMC (remainder for USN)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Oakland, California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July 1940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摩尔干船坞公司</a:t>
                      </a:r>
                    </a:p>
                  </a:txBody>
                  <a:tcPr/>
                </a:tc>
              </a:tr>
              <a:tr h="391885">
                <a:tc>
                  <a:txBody>
                    <a:bodyPr/>
                    <a:lstStyle/>
                    <a:p>
                      <a:pPr algn="l"/>
                      <a:r>
                        <a:t>EC2 type, VC2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11 ways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__ ships for USMC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Portland, Oregon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January 1942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俄勒冈造船公司</a:t>
                      </a:r>
                    </a:p>
                  </a:txBody>
                  <a:tcPr/>
                </a:tc>
              </a:tr>
              <a:tr h="391885">
                <a:tc>
                  <a:txBody>
                    <a:bodyPr/>
                    <a:lstStyle/>
                    <a:p>
                      <a:pPr algn="l"/>
                      <a:r>
                        <a:t>C1 type, C3 type, T1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8 ways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__ ships for USMC (remainder for USN)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Tacoma, Washington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April 1941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西雅图-塔科马造船厂</a:t>
                      </a:r>
                    </a:p>
                  </a:txBody>
                  <a:tcPr/>
                </a:tc>
              </a:tr>
              <a:tr h="391895">
                <a:tc>
                  <a:txBody>
                    <a:bodyPr/>
                    <a:lstStyle/>
                    <a:p>
                      <a:pPr algn="l"/>
                      <a:r>
                        <a:t>EC2 type, T2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6 ways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__ ships for USMC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Sausalito, California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October 1942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马林船舶公司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表格-199767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57200" y="1097280"/>
          <a:ext cx="8229600" cy="548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5657"/>
                <a:gridCol w="1175657"/>
                <a:gridCol w="1175657"/>
                <a:gridCol w="1175657"/>
                <a:gridCol w="1175657"/>
                <a:gridCol w="1175657"/>
                <a:gridCol w="1175658"/>
              </a:tblGrid>
              <a:tr h="783771"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客队比分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人群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主队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主队比分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日期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客队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场地</a:t>
                      </a:r>
                    </a:p>
                  </a:txBody>
                  <a:tcPr/>
                </a:tc>
              </a:tr>
              <a:tr h="783771">
                <a:tc>
                  <a:txBody>
                    <a:bodyPr/>
                    <a:lstStyle/>
                    <a:p>
                      <a:pPr algn="l"/>
                      <a:r>
                        <a:t>13.18 (96)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24,248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卡尔顿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15.20 (110)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5 May 1979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Melbourne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Princes Park</a:t>
                      </a:r>
                    </a:p>
                  </a:txBody>
                  <a:tcPr/>
                </a:tc>
              </a:tr>
              <a:tr h="783771">
                <a:tc>
                  <a:txBody>
                    <a:bodyPr/>
                    <a:lstStyle/>
                    <a:p>
                      <a:pPr algn="l"/>
                      <a:r>
                        <a:t>22.10 (142)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15,481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圣基尔达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17.10 (112)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5 May 1979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Geelong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Moorabbin Oval</a:t>
                      </a:r>
                    </a:p>
                  </a:txBody>
                  <a:tcPr/>
                </a:tc>
              </a:tr>
              <a:tr h="783771">
                <a:tc>
                  <a:txBody>
                    <a:bodyPr/>
                    <a:lstStyle/>
                    <a:p>
                      <a:pPr algn="l"/>
                      <a:r>
                        <a:t>12.16 (88)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16,015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北墨尔本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19.24 (138)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5 May 1979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South Melbourne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Arden Street Oval</a:t>
                      </a:r>
                    </a:p>
                  </a:txBody>
                  <a:tcPr/>
                </a:tc>
              </a:tr>
              <a:tr h="783771">
                <a:tc>
                  <a:txBody>
                    <a:bodyPr/>
                    <a:lstStyle/>
                    <a:p>
                      <a:pPr algn="l"/>
                      <a:r>
                        <a:t>24.17 (161)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31,448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里士满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11.16 (82)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5 May 1979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Hawthorn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MCG</a:t>
                      </a:r>
                    </a:p>
                  </a:txBody>
                  <a:tcPr/>
                </a:tc>
              </a:tr>
              <a:tr h="783771">
                <a:tc>
                  <a:txBody>
                    <a:bodyPr/>
                    <a:lstStyle/>
                    <a:p>
                      <a:pPr algn="l"/>
                      <a:r>
                        <a:t>25.22 (172)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19,741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埃森登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10.16 (76)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5 May 1979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Fitzroy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Windy Hill</a:t>
                      </a:r>
                    </a:p>
                  </a:txBody>
                  <a:tcPr/>
                </a:tc>
              </a:tr>
              <a:tr h="783774">
                <a:tc>
                  <a:txBody>
                    <a:bodyPr/>
                    <a:lstStyle/>
                    <a:p>
                      <a:pPr algn="l"/>
                      <a:r>
                        <a:t>12.17 (89)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34,163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科林伍德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20.17 (137)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5 May 1979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Footscray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VFL Park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表格-184607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57200" y="1097280"/>
          <a:ext cx="8229600" cy="548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249381"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产品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取样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样品不合格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三聚氰胺含量(mg/kg)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制片人</a:t>
                      </a:r>
                    </a:p>
                  </a:txBody>
                  <a:tcPr/>
                </a:tc>
              </a:tr>
              <a:tr h="249381">
                <a:tc>
                  <a:txBody>
                    <a:bodyPr/>
                    <a:lstStyle/>
                    <a:p>
                      <a:pPr algn="l"/>
                      <a:r>
                        <a:t>澳美多牌嬰幼兒配方乳粉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10.7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烟台澳牧多营养品</a:t>
                      </a:r>
                    </a:p>
                  </a:txBody>
                  <a:tcPr/>
                </a:tc>
              </a:tr>
              <a:tr h="249381">
                <a:tc>
                  <a:txBody>
                    <a:bodyPr/>
                    <a:lstStyle/>
                    <a:p>
                      <a:pPr algn="l"/>
                      <a:r>
                        <a:t>雅士利牌嬰幼兒配方乳粉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53.4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广东雅士利集团</a:t>
                      </a:r>
                    </a:p>
                  </a:txBody>
                  <a:tcPr/>
                </a:tc>
              </a:tr>
              <a:tr h="249381">
                <a:tc>
                  <a:txBody>
                    <a:bodyPr/>
                    <a:lstStyle/>
                    <a:p>
                      <a:pPr algn="l"/>
                      <a:r>
                        <a:t>愛可丁牌嬰幼兒配方乳粉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4.8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青岛圣凯营养科技有限公司</a:t>
                      </a:r>
                    </a:p>
                  </a:txBody>
                  <a:tcPr/>
                </a:tc>
              </a:tr>
              <a:tr h="249381">
                <a:tc>
                  <a:txBody>
                    <a:bodyPr/>
                    <a:lstStyle/>
                    <a:p>
                      <a:pPr algn="l"/>
                      <a:r>
                        <a:t>嬰幼兒配方乳粉2段基粉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31.74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黑龙江麒麟乳业</a:t>
                      </a:r>
                    </a:p>
                  </a:txBody>
                  <a:tcPr/>
                </a:tc>
              </a:tr>
              <a:tr h="249381">
                <a:tc>
                  <a:txBody>
                    <a:bodyPr/>
                    <a:lstStyle/>
                    <a:p>
                      <a:pPr algn="l"/>
                      <a:r>
                        <a:t>三鹿牌嬰幼兒配方乳粉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2563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石家庄三鹿集团</a:t>
                      </a:r>
                    </a:p>
                  </a:txBody>
                  <a:tcPr/>
                </a:tc>
              </a:tr>
              <a:tr h="249381">
                <a:tc>
                  <a:txBody>
                    <a:bodyPr/>
                    <a:lstStyle/>
                    <a:p>
                      <a:pPr algn="l"/>
                      <a:r>
                        <a:t>熊貓可寶牌嬰幼兒配方乳粉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619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上海熊猫乳业</a:t>
                      </a:r>
                    </a:p>
                  </a:txBody>
                  <a:tcPr/>
                </a:tc>
              </a:tr>
              <a:tr h="249381">
                <a:tc>
                  <a:txBody>
                    <a:bodyPr/>
                    <a:lstStyle/>
                    <a:p>
                      <a:pPr algn="l"/>
                      <a:r>
                        <a:t>蒙牛牌嬰幼兒配方乳粉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68.2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内蒙古蒙牛乳业</a:t>
                      </a:r>
                    </a:p>
                  </a:txBody>
                  <a:tcPr/>
                </a:tc>
              </a:tr>
              <a:tr h="249381">
                <a:tc>
                  <a:txBody>
                    <a:bodyPr/>
                    <a:lstStyle/>
                    <a:p>
                      <a:pPr algn="l"/>
                      <a:r>
                        <a:t>伊利牌兒童配方乳粉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内蒙古伊利实业集团</a:t>
                      </a:r>
                    </a:p>
                  </a:txBody>
                  <a:tcPr/>
                </a:tc>
              </a:tr>
              <a:tr h="249381">
                <a:tc>
                  <a:txBody>
                    <a:bodyPr/>
                    <a:lstStyle/>
                    <a:p>
                      <a:pPr algn="l"/>
                      <a:r>
                        <a:t>金鼎牌嬰幼兒配方乳粉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16.2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广州金鼎乳制品厂</a:t>
                      </a:r>
                    </a:p>
                  </a:txBody>
                  <a:tcPr/>
                </a:tc>
              </a:tr>
              <a:tr h="249381">
                <a:tc>
                  <a:txBody>
                    <a:bodyPr/>
                    <a:lstStyle/>
                    <a:p>
                      <a:pPr algn="l"/>
                      <a:r>
                        <a:t>可淇牌嬰幼兒配方乳粉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67.94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托拉多乳业（天津）</a:t>
                      </a:r>
                    </a:p>
                  </a:txBody>
                  <a:tcPr/>
                </a:tc>
              </a:tr>
              <a:tr h="249381">
                <a:tc>
                  <a:txBody>
                    <a:bodyPr/>
                    <a:lstStyle/>
                    <a:p>
                      <a:pPr algn="l"/>
                      <a:r>
                        <a:t>惠民牌嬰幼兒配方乳粉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79.17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宝鸡惠民乳业</a:t>
                      </a:r>
                    </a:p>
                  </a:txBody>
                  <a:tcPr/>
                </a:tc>
              </a:tr>
              <a:tr h="249381">
                <a:tc>
                  <a:txBody>
                    <a:bodyPr/>
                    <a:lstStyle/>
                    <a:p>
                      <a:pPr algn="l"/>
                      <a:r>
                        <a:t>金必氏牌嬰幼兒配方乳粉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深圳金碧仕牛奶</a:t>
                      </a:r>
                    </a:p>
                  </a:txBody>
                  <a:tcPr/>
                </a:tc>
              </a:tr>
              <a:tr h="249381">
                <a:tc>
                  <a:txBody>
                    <a:bodyPr/>
                    <a:lstStyle/>
                    <a:p>
                      <a:pPr algn="l"/>
                      <a:r>
                        <a:t>雅士利牌嬰幼兒配方乳粉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26.3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山西雅士利乳业</a:t>
                      </a:r>
                    </a:p>
                  </a:txBody>
                  <a:tcPr/>
                </a:tc>
              </a:tr>
              <a:tr h="249381">
                <a:tc>
                  <a:txBody>
                    <a:bodyPr/>
                    <a:lstStyle/>
                    <a:p>
                      <a:pPr algn="l"/>
                      <a:r>
                        <a:t>磊磊牌嬰幼兒配方乳粉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烟台雷雷乳业</a:t>
                      </a:r>
                    </a:p>
                  </a:txBody>
                  <a:tcPr/>
                </a:tc>
              </a:tr>
              <a:tr h="249381">
                <a:tc>
                  <a:txBody>
                    <a:bodyPr/>
                    <a:lstStyle/>
                    <a:p>
                      <a:pPr algn="l"/>
                      <a:r>
                        <a:t>寶安力牌嬰幼兒配方乳粉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0.21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上海宝安利乳业</a:t>
                      </a:r>
                    </a:p>
                  </a:txBody>
                  <a:tcPr/>
                </a:tc>
              </a:tr>
              <a:tr h="249381">
                <a:tc>
                  <a:txBody>
                    <a:bodyPr/>
                    <a:lstStyle/>
                    <a:p>
                      <a:pPr algn="l"/>
                      <a:r>
                        <a:t>南山倍益牌嬰幼兒配方乳粉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53.4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湖南培益乳业</a:t>
                      </a:r>
                    </a:p>
                  </a:txBody>
                  <a:tcPr/>
                </a:tc>
              </a:tr>
              <a:tr h="249381">
                <a:tc>
                  <a:txBody>
                    <a:bodyPr/>
                    <a:lstStyle/>
                    <a:p>
                      <a:pPr algn="l"/>
                      <a:r>
                        <a:t>施恩牌嬰幼兒配方乳粉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施恩德（广州）婴幼儿营养品</a:t>
                      </a:r>
                    </a:p>
                  </a:txBody>
                  <a:tcPr/>
                </a:tc>
              </a:tr>
              <a:tr h="249381">
                <a:tc>
                  <a:txBody>
                    <a:bodyPr/>
                    <a:lstStyle/>
                    <a:p>
                      <a:pPr algn="l"/>
                      <a:r>
                        <a:t>聖元牌嬰幼兒配方乳粉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青岛盛源乳业</a:t>
                      </a:r>
                    </a:p>
                  </a:txBody>
                  <a:tcPr/>
                </a:tc>
              </a:tr>
              <a:tr h="249381">
                <a:tc>
                  <a:txBody>
                    <a:bodyPr/>
                    <a:lstStyle/>
                    <a:p>
                      <a:pPr algn="l"/>
                      <a:r>
                        <a:t>古城牌嬰幼兒配方乳粉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141.6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山西古城乳业</a:t>
                      </a:r>
                    </a:p>
                  </a:txBody>
                  <a:tcPr/>
                </a:tc>
              </a:tr>
              <a:tr h="249381">
                <a:tc>
                  <a:txBody>
                    <a:bodyPr/>
                    <a:lstStyle/>
                    <a:p>
                      <a:pPr algn="l"/>
                      <a:r>
                        <a:t>御寶牌嬰幼兒配方乳粉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3.73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西安百悦乳业</a:t>
                      </a:r>
                    </a:p>
                  </a:txBody>
                  <a:tcPr/>
                </a:tc>
              </a:tr>
              <a:tr h="249399">
                <a:tc>
                  <a:txBody>
                    <a:bodyPr/>
                    <a:lstStyle/>
                    <a:p>
                      <a:pPr algn="l"/>
                      <a:r>
                        <a:t>英雄牌嬰幼兒配方乳粉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98.6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江西光明英雄乳业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表格-139321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57200" y="1097280"/>
          <a:ext cx="8229600" cy="548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422030"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长钉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高度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2008年俱乐部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重量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姓名</a:t>
                      </a:r>
                    </a:p>
                  </a:txBody>
                  <a:tcPr/>
                </a:tc>
              </a:tr>
              <a:tr h="422030">
                <a:tc>
                  <a:txBody>
                    <a:bodyPr/>
                    <a:lstStyle/>
                    <a:p>
                      <a:pPr algn="l"/>
                      <a:r>
                        <a:t>cm (in)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 ()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Panasonic Panthers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kg (lb)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宇佐美大辅 类别:hCards 文章</a:t>
                      </a:r>
                    </a:p>
                  </a:txBody>
                  <a:tcPr/>
                </a:tc>
              </a:tr>
              <a:tr h="422030">
                <a:tc>
                  <a:txBody>
                    <a:bodyPr/>
                    <a:lstStyle/>
                    <a:p>
                      <a:pPr algn="l"/>
                      <a:r>
                        <a:t>cm (in)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 ()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Osaka Blazers Sakai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kg (lb)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Yusuke Ishijima 分类:hCards 文章</a:t>
                      </a:r>
                    </a:p>
                  </a:txBody>
                  <a:tcPr/>
                </a:tc>
              </a:tr>
              <a:tr h="422030">
                <a:tc>
                  <a:txBody>
                    <a:bodyPr/>
                    <a:lstStyle/>
                    <a:p>
                      <a:pPr algn="l"/>
                      <a:r>
                        <a:t>cm (in)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 ()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Chuo University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kg (lb)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福泽达也 分类:hCards 文章</a:t>
                      </a:r>
                    </a:p>
                  </a:txBody>
                  <a:tcPr/>
                </a:tc>
              </a:tr>
              <a:tr h="422030">
                <a:tc>
                  <a:txBody>
                    <a:bodyPr/>
                    <a:lstStyle/>
                    <a:p>
                      <a:pPr algn="l"/>
                      <a:r>
                        <a:t>cm (in)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 ()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Suntory Sunbirds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kg (lb)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Katsutoshi Tsumagari 分类：hCards 文章</a:t>
                      </a:r>
                    </a:p>
                  </a:txBody>
                  <a:tcPr/>
                </a:tc>
              </a:tr>
              <a:tr h="422030">
                <a:tc>
                  <a:txBody>
                    <a:bodyPr/>
                    <a:lstStyle/>
                    <a:p>
                      <a:pPr algn="l"/>
                      <a:r>
                        <a:t>cm (in)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 ()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Suntory Sunbirds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kg (lb)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Yu Koshikawa 类别:hCards 文章</a:t>
                      </a:r>
                    </a:p>
                  </a:txBody>
                  <a:tcPr/>
                </a:tc>
              </a:tr>
              <a:tr h="422030">
                <a:tc>
                  <a:txBody>
                    <a:bodyPr/>
                    <a:lstStyle/>
                    <a:p>
                      <a:pPr algn="l"/>
                      <a:r>
                        <a:t>cm (in)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 ()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Suntory Sunbirds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kg (lb)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Masaji Ogino 分类:hCards 文章</a:t>
                      </a:r>
                    </a:p>
                  </a:txBody>
                  <a:tcPr/>
                </a:tc>
              </a:tr>
              <a:tr h="422030">
                <a:tc>
                  <a:txBody>
                    <a:bodyPr/>
                    <a:lstStyle/>
                    <a:p>
                      <a:pPr algn="l"/>
                      <a:r>
                        <a:t>cm (in)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 ()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NEC Blue Rockets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kg (lb)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松本义彦 分类：hCards 文章</a:t>
                      </a:r>
                    </a:p>
                  </a:txBody>
                  <a:tcPr/>
                </a:tc>
              </a:tr>
              <a:tr h="422030">
                <a:tc>
                  <a:txBody>
                    <a:bodyPr/>
                    <a:lstStyle/>
                    <a:p>
                      <a:pPr algn="l"/>
                      <a:r>
                        <a:t>cm (in)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 ()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Osaka Blazers Sakai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kg (lb)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Kosuke Tomonaga 分类:hCards 文章</a:t>
                      </a:r>
                    </a:p>
                  </a:txBody>
                  <a:tcPr/>
                </a:tc>
              </a:tr>
              <a:tr h="422030">
                <a:tc>
                  <a:txBody>
                    <a:bodyPr/>
                    <a:lstStyle/>
                    <a:p>
                      <a:pPr algn="l"/>
                      <a:r>
                        <a:t>cm (in)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 ()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Toray Arrows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kg (lb)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Nobuharu Saito 分类:hCards 文章</a:t>
                      </a:r>
                    </a:p>
                  </a:txBody>
                  <a:tcPr/>
                </a:tc>
              </a:tr>
              <a:tr h="422030">
                <a:tc>
                  <a:txBody>
                    <a:bodyPr/>
                    <a:lstStyle/>
                    <a:p>
                      <a:pPr algn="l"/>
                      <a:r>
                        <a:t>cm (in)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 ()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Suntory Sunbirds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kg (lb)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Kota Yamamura 类别:hCards 文章</a:t>
                      </a:r>
                    </a:p>
                  </a:txBody>
                  <a:tcPr/>
                </a:tc>
              </a:tr>
              <a:tr h="422030">
                <a:tc>
                  <a:txBody>
                    <a:bodyPr/>
                    <a:lstStyle/>
                    <a:p>
                      <a:pPr algn="l"/>
                      <a:r>
                        <a:t>cm (in)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 ()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Panasonic Panthers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kg (lb)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Takahiro Yamamoto 类别：hCards 文章</a:t>
                      </a:r>
                    </a:p>
                  </a:txBody>
                  <a:tcPr/>
                </a:tc>
              </a:tr>
              <a:tr h="422040">
                <a:tc>
                  <a:txBody>
                    <a:bodyPr/>
                    <a:lstStyle/>
                    <a:p>
                      <a:pPr algn="l"/>
                      <a:r>
                        <a:t>cm (in)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 ()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Tokai University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kg (lb)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Kunihiro Shimizu 类别:hCards 文章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表格-159929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57200" y="1097280"/>
          <a:ext cx="8229600" cy="548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</a:tblGrid>
              <a:tr h="914400"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记录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地点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出席率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对手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积分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日期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游戏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分数</a:t>
                      </a:r>
                    </a:p>
                  </a:txBody>
                  <a:tcPr/>
                </a:tc>
              </a:tr>
              <a:tr h="914400">
                <a:tc>
                  <a:txBody>
                    <a:bodyPr/>
                    <a:lstStyle/>
                    <a:p>
                      <a:pPr algn="l"/>
                      <a:r>
                        <a:t>33–35–13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Air Canada Centre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19516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Buffalo Sabres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79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April 8, 2009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81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1–3</a:t>
                      </a:r>
                    </a:p>
                  </a:txBody>
                  <a:tcPr/>
                </a:tc>
              </a:tr>
              <a:tr h="914400">
                <a:tc>
                  <a:txBody>
                    <a:bodyPr/>
                    <a:lstStyle/>
                    <a:p>
                      <a:pPr algn="l"/>
                      <a:r>
                        <a:t>32–32–13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Air Canada Centre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19340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Philadelphia Flyers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77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April 1, 2009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77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3–2</a:t>
                      </a:r>
                    </a:p>
                  </a:txBody>
                  <a:tcPr/>
                </a:tc>
              </a:tr>
              <a:tr h="914400">
                <a:tc>
                  <a:txBody>
                    <a:bodyPr/>
                    <a:lstStyle/>
                    <a:p>
                      <a:pPr algn="l"/>
                      <a:r>
                        <a:t>33–34–13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Prudential Center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15046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@ New Jersey Devils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79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April 7, 2009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4–1</a:t>
                      </a:r>
                    </a:p>
                  </a:txBody>
                  <a:tcPr/>
                </a:tc>
              </a:tr>
              <a:tr h="914400">
                <a:tc>
                  <a:txBody>
                    <a:bodyPr/>
                    <a:lstStyle/>
                    <a:p>
                      <a:pPr algn="l"/>
                      <a:r>
                        <a:t>32–33–13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Wachovia Center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19727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@ Philadelphia Flyers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77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April 3, 2009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5–8</a:t>
                      </a:r>
                    </a:p>
                  </a:txBody>
                  <a:tcPr/>
                </a:tc>
              </a:tr>
              <a:tr h="914400">
                <a:tc>
                  <a:txBody>
                    <a:bodyPr/>
                    <a:lstStyle/>
                    <a:p>
                      <a:pPr algn="l"/>
                      <a:r>
                        <a:t>32–34–13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Air Canada Centre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19516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Montreal Canadiens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77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April 4, 2009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79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2–6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表格-176503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57200" y="1097280"/>
          <a:ext cx="8229600" cy="548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261257"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骑士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时间/退休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圈数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制造商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网格</a:t>
                      </a:r>
                    </a:p>
                  </a:txBody>
                  <a:tcPr/>
                </a:tc>
              </a:tr>
              <a:tr h="261257">
                <a:tc>
                  <a:txBody>
                    <a:bodyPr/>
                    <a:lstStyle/>
                    <a:p>
                      <a:pPr algn="l"/>
                      <a:r>
                        <a:t>兰迪·德普尼特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+38.306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Kawasaki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13</a:t>
                      </a:r>
                    </a:p>
                  </a:txBody>
                  <a:tcPr/>
                </a:tc>
              </a:tr>
              <a:tr h="261257">
                <a:tc>
                  <a:txBody>
                    <a:bodyPr/>
                    <a:lstStyle/>
                    <a:p>
                      <a:pPr algn="l"/>
                      <a:r>
                        <a:t>米格尔·杜哈梅尔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Retirement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Honda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19</a:t>
                      </a:r>
                    </a:p>
                  </a:txBody>
                  <a:tcPr/>
                </a:tc>
              </a:tr>
              <a:tr h="261257">
                <a:tc>
                  <a:txBody>
                    <a:bodyPr/>
                    <a:lstStyle/>
                    <a:p>
                      <a:pPr algn="l"/>
                      <a:r>
                        <a:t>约翰·霍普金斯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+2 laps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Suzuki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7</a:t>
                      </a:r>
                    </a:p>
                  </a:txBody>
                  <a:tcPr/>
                </a:tc>
              </a:tr>
              <a:tr h="261257">
                <a:tc>
                  <a:txBody>
                    <a:bodyPr/>
                    <a:lstStyle/>
                    <a:p>
                      <a:pPr algn="l"/>
                      <a:r>
                        <a:t>丹尼尔·佩德罗萨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+35.622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Honda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</a:t>
                      </a:r>
                    </a:p>
                  </a:txBody>
                  <a:tcPr/>
                </a:tc>
              </a:tr>
              <a:tr h="261257">
                <a:tc>
                  <a:txBody>
                    <a:bodyPr/>
                    <a:lstStyle/>
                    <a:p>
                      <a:pPr algn="l"/>
                      <a:r>
                        <a:t>安东尼·韦斯特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+41.422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Kawasaki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12</a:t>
                      </a:r>
                    </a:p>
                  </a:txBody>
                  <a:tcPr/>
                </a:tc>
              </a:tr>
              <a:tr h="261257">
                <a:tc>
                  <a:txBody>
                    <a:bodyPr/>
                    <a:lstStyle/>
                    <a:p>
                      <a:pPr algn="l"/>
                      <a:r>
                        <a:t>马可·梅兰德里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+25.641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Honda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10</a:t>
                      </a:r>
                    </a:p>
                  </a:txBody>
                  <a:tcPr/>
                </a:tc>
              </a:tr>
              <a:tr h="261257">
                <a:tc>
                  <a:txBody>
                    <a:bodyPr/>
                    <a:lstStyle/>
                    <a:p>
                      <a:pPr algn="l"/>
                      <a:r>
                        <a:t>卡洛斯·切卡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+1'15.366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Honda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15</a:t>
                      </a:r>
                    </a:p>
                  </a:txBody>
                  <a:tcPr/>
                </a:tc>
              </a:tr>
              <a:tr h="261257">
                <a:tc>
                  <a:txBody>
                    <a:bodyPr/>
                    <a:lstStyle/>
                    <a:p>
                      <a:pPr algn="l"/>
                      <a:r>
                        <a:t>查兹·戴维斯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+3 laps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Ducati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20</a:t>
                      </a:r>
                    </a:p>
                  </a:txBody>
                  <a:tcPr/>
                </a:tc>
              </a:tr>
              <a:tr h="261257">
                <a:tc>
                  <a:txBody>
                    <a:bodyPr/>
                    <a:lstStyle/>
                    <a:p>
                      <a:pPr algn="l"/>
                      <a:r>
                        <a:t>尼基·海登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Retirement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Honda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4</a:t>
                      </a:r>
                    </a:p>
                  </a:txBody>
                  <a:tcPr/>
                </a:tc>
              </a:tr>
              <a:tr h="261257">
                <a:tc>
                  <a:txBody>
                    <a:bodyPr/>
                    <a:lstStyle/>
                    <a:p>
                      <a:pPr algn="l"/>
                      <a:r>
                        <a:t>亚历克斯·巴罗斯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+43.520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Ducati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17</a:t>
                      </a:r>
                    </a:p>
                  </a:txBody>
                  <a:tcPr/>
                </a:tc>
              </a:tr>
              <a:tr h="261257">
                <a:tc>
                  <a:txBody>
                    <a:bodyPr/>
                    <a:lstStyle/>
                    <a:p>
                      <a:pPr algn="l"/>
                      <a:r>
                        <a:t>玉田诚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+42.355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Yamaha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11</a:t>
                      </a:r>
                    </a:p>
                  </a:txBody>
                  <a:tcPr/>
                </a:tc>
              </a:tr>
              <a:tr h="261257">
                <a:tc>
                  <a:txBody>
                    <a:bodyPr/>
                    <a:lstStyle/>
                    <a:p>
                      <a:pPr algn="l"/>
                      <a:r>
                        <a:t>凯西·斯托纳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44:20.325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Ducati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</a:t>
                      </a:r>
                    </a:p>
                  </a:txBody>
                  <a:tcPr/>
                </a:tc>
              </a:tr>
              <a:tr h="261257">
                <a:tc>
                  <a:txBody>
                    <a:bodyPr/>
                    <a:lstStyle/>
                    <a:p>
                      <a:pPr algn="l"/>
                      <a:r>
                        <a:t>中野慎也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+52.848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Honda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9</a:t>
                      </a:r>
                    </a:p>
                  </a:txBody>
                  <a:tcPr/>
                </a:tc>
              </a:tr>
              <a:tr h="261257">
                <a:tc>
                  <a:txBody>
                    <a:bodyPr/>
                    <a:lstStyle/>
                    <a:p>
                      <a:pPr algn="l"/>
                      <a:r>
                        <a:t>西尔万·金托利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+58.410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Yamaha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14</a:t>
                      </a:r>
                    </a:p>
                  </a:txBody>
                  <a:tcPr/>
                </a:tc>
              </a:tr>
              <a:tr h="261257">
                <a:tc>
                  <a:txBody>
                    <a:bodyPr/>
                    <a:lstStyle/>
                    <a:p>
                      <a:pPr algn="l"/>
                      <a:r>
                        <a:t>罗杰·李·海登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+43.720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Kawasaki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16</a:t>
                      </a:r>
                    </a:p>
                  </a:txBody>
                  <a:tcPr/>
                </a:tc>
              </a:tr>
              <a:tr h="261257">
                <a:tc>
                  <a:txBody>
                    <a:bodyPr/>
                    <a:lstStyle/>
                    <a:p>
                      <a:pPr algn="l"/>
                      <a:r>
                        <a:t>柯蒂斯·罗伯茨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Retirement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KR212V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18</a:t>
                      </a:r>
                    </a:p>
                  </a:txBody>
                  <a:tcPr/>
                </a:tc>
              </a:tr>
              <a:tr h="261257">
                <a:tc>
                  <a:txBody>
                    <a:bodyPr/>
                    <a:lstStyle/>
                    <a:p>
                      <a:pPr algn="l"/>
                      <a:r>
                        <a:t>瓦伦蒂诺·罗西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+30.664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Yamaha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5</a:t>
                      </a:r>
                    </a:p>
                  </a:txBody>
                  <a:tcPr/>
                </a:tc>
              </a:tr>
              <a:tr h="261257">
                <a:tc>
                  <a:txBody>
                    <a:bodyPr/>
                    <a:lstStyle/>
                    <a:p>
                      <a:pPr algn="l"/>
                      <a:r>
                        <a:t>洛里斯·卡皮罗西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Retirement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Ducati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6</a:t>
                      </a:r>
                    </a:p>
                  </a:txBody>
                  <a:tcPr/>
                </a:tc>
              </a:tr>
              <a:tr h="261257">
                <a:tc>
                  <a:txBody>
                    <a:bodyPr/>
                    <a:lstStyle/>
                    <a:p>
                      <a:pPr algn="l"/>
                      <a:r>
                        <a:t>克里斯·维尔默伦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+9.865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Suzuki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</a:t>
                      </a:r>
                    </a:p>
                  </a:txBody>
                  <a:tcPr/>
                </a:tc>
              </a:tr>
              <a:tr h="261260">
                <a:tc>
                  <a:txBody>
                    <a:bodyPr/>
                    <a:lstStyle/>
                    <a:p>
                      <a:pPr algn="l"/>
                      <a:r>
                        <a:t>科林·爱德华兹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+47.376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Yamaha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8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表格-174085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57200" y="1097280"/>
          <a:ext cx="8229600" cy="548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176980"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日期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OWGR 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比赛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奖金（美元）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国家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优胜者</a:t>
                      </a:r>
                    </a:p>
                  </a:txBody>
                  <a:tcPr/>
                </a:tc>
              </a:tr>
              <a:tr h="176980">
                <a:tc>
                  <a:txBody>
                    <a:bodyPr/>
                    <a:lstStyle/>
                    <a:p>
                      <a:pPr algn="l"/>
                      <a:r>
                        <a:t>2月28日至3月4日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Johnnie Walker Classic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2,500,000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India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Mark Brown (2)</a:t>
                      </a:r>
                    </a:p>
                  </a:txBody>
                  <a:tcPr/>
                </a:tc>
              </a:tr>
              <a:tr h="176980">
                <a:tc>
                  <a:txBody>
                    <a:bodyPr/>
                    <a:lstStyle/>
                    <a:p>
                      <a:pPr algn="l"/>
                      <a:r>
                        <a:t>10 月 9 日至 12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Hero Honda Indian Open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1,000,000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India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Liang Wen-chong (2)</a:t>
                      </a:r>
                    </a:p>
                  </a:txBody>
                  <a:tcPr/>
                </a:tc>
              </a:tr>
              <a:tr h="176980">
                <a:tc>
                  <a:txBody>
                    <a:bodyPr/>
                    <a:lstStyle/>
                    <a:p>
                      <a:pPr algn="l"/>
                      <a:r>
                        <a:t>10 月 16 日至 19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Midea China Classic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500,000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China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Noh Seung-yul (1)</a:t>
                      </a:r>
                    </a:p>
                  </a:txBody>
                  <a:tcPr/>
                </a:tc>
              </a:tr>
              <a:tr h="176980">
                <a:tc>
                  <a:txBody>
                    <a:bodyPr/>
                    <a:lstStyle/>
                    <a:p>
                      <a:pPr algn="l"/>
                      <a:r>
                        <a:t>4月24-27日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BMW Asian Open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2,300,000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China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Darren Clarke (n/a)</a:t>
                      </a:r>
                    </a:p>
                  </a:txBody>
                  <a:tcPr/>
                </a:tc>
              </a:tr>
              <a:tr h="176980">
                <a:tc>
                  <a:txBody>
                    <a:bodyPr/>
                    <a:lstStyle/>
                    <a:p>
                      <a:pPr algn="l"/>
                      <a:r>
                        <a:t>6 月 26 日至 29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Singha Thailand PGA Championship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500,000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Thailand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Mo Joong-kyung (2)</a:t>
                      </a:r>
                    </a:p>
                  </a:txBody>
                  <a:tcPr/>
                </a:tc>
              </a:tr>
              <a:tr h="176980">
                <a:tc>
                  <a:txBody>
                    <a:bodyPr/>
                    <a:lstStyle/>
                    <a:p>
                      <a:pPr algn="l"/>
                      <a:r>
                        <a:t>3月13日至16日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Ballantine's Championship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2,900,000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South Korea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Graeme McDowell (n/a)</a:t>
                      </a:r>
                    </a:p>
                  </a:txBody>
                  <a:tcPr/>
                </a:tc>
              </a:tr>
              <a:tr h="176980">
                <a:tc>
                  <a:txBody>
                    <a:bodyPr/>
                    <a:lstStyle/>
                    <a:p>
                      <a:pPr algn="l"/>
                      <a:r>
                        <a:t>8月21-24日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Brunei Open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300,000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Brunei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Rick Kulacz (1)</a:t>
                      </a:r>
                    </a:p>
                  </a:txBody>
                  <a:tcPr/>
                </a:tc>
              </a:tr>
              <a:tr h="176980">
                <a:tc>
                  <a:txBody>
                    <a:bodyPr/>
                    <a:lstStyle/>
                    <a:p>
                      <a:pPr algn="l"/>
                      <a:r>
                        <a:t>10 月 23 日至 26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Macau Open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500,000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Macau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David Gleeson (2)</a:t>
                      </a:r>
                    </a:p>
                  </a:txBody>
                  <a:tcPr/>
                </a:tc>
              </a:tr>
              <a:tr h="176980">
                <a:tc>
                  <a:txBody>
                    <a:bodyPr/>
                    <a:lstStyle/>
                    <a:p>
                      <a:pPr algn="l"/>
                      <a:r>
                        <a:t>12 月 11 日至 14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Johnnie Walker Cambodian Open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300,000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Cambodia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Thongchai Jaidee (10)</a:t>
                      </a:r>
                    </a:p>
                  </a:txBody>
                  <a:tcPr/>
                </a:tc>
              </a:tr>
              <a:tr h="176980">
                <a:tc>
                  <a:txBody>
                    <a:bodyPr/>
                    <a:lstStyle/>
                    <a:p>
                      <a:pPr algn="l"/>
                      <a:r>
                        <a:t>4月3-6日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Philippine Open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300,000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The Philippines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Angelo Que (2)</a:t>
                      </a:r>
                    </a:p>
                  </a:txBody>
                  <a:tcPr/>
                </a:tc>
              </a:tr>
              <a:tr h="176980">
                <a:tc>
                  <a:txBody>
                    <a:bodyPr/>
                    <a:lstStyle/>
                    <a:p>
                      <a:pPr algn="l"/>
                      <a:r>
                        <a:t>2月7日至10日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Emaar-MGF Indian Masters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2,500,000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India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Shiv Chowrasia (1)</a:t>
                      </a:r>
                    </a:p>
                  </a:txBody>
                  <a:tcPr/>
                </a:tc>
              </a:tr>
              <a:tr h="176980">
                <a:tc>
                  <a:txBody>
                    <a:bodyPr/>
                    <a:lstStyle/>
                    <a:p>
                      <a:pPr algn="l"/>
                      <a:r>
                        <a:t>12 月 18 日至 21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Volvo Masters of Asia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750,000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Thailand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Lam Chih Bing (1)</a:t>
                      </a:r>
                    </a:p>
                  </a:txBody>
                  <a:tcPr/>
                </a:tc>
              </a:tr>
              <a:tr h="176980">
                <a:tc>
                  <a:txBody>
                    <a:bodyPr/>
                    <a:lstStyle/>
                    <a:p>
                      <a:pPr algn="l"/>
                      <a:r>
                        <a:t>4月17日至20日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Volvo China Open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2,000,000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China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Damien McGrane (n/a)</a:t>
                      </a:r>
                    </a:p>
                  </a:txBody>
                  <a:tcPr/>
                </a:tc>
              </a:tr>
              <a:tr h="176980">
                <a:tc>
                  <a:txBody>
                    <a:bodyPr/>
                    <a:lstStyle/>
                    <a:p>
                      <a:pPr algn="l"/>
                      <a:r>
                        <a:t>10月30日至11月2日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Iskandar Johor Open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500,000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Malaysia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Retief Goosen (n/a)</a:t>
                      </a:r>
                    </a:p>
                  </a:txBody>
                  <a:tcPr/>
                </a:tc>
              </a:tr>
              <a:tr h="176980">
                <a:tc>
                  <a:txBody>
                    <a:bodyPr/>
                    <a:lstStyle/>
                    <a:p>
                      <a:pPr algn="l"/>
                      <a:r>
                        <a:t>2 月 20 日至 23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SAIL Open Golf Championship at Jaypee Greens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400,000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India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Mark Brown (1)</a:t>
                      </a:r>
                    </a:p>
                  </a:txBody>
                  <a:tcPr/>
                </a:tc>
              </a:tr>
              <a:tr h="176980">
                <a:tc>
                  <a:txBody>
                    <a:bodyPr/>
                    <a:lstStyle/>
                    <a:p>
                      <a:pPr algn="l"/>
                      <a:r>
                        <a:t>11 月 20 日至 23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UBS Hong Kong Open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2,250,000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Hong Kong , China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Lin Wen-tang (4)</a:t>
                      </a:r>
                    </a:p>
                  </a:txBody>
                  <a:tcPr/>
                </a:tc>
              </a:tr>
              <a:tr h="176980">
                <a:tc>
                  <a:txBody>
                    <a:bodyPr/>
                    <a:lstStyle/>
                    <a:p>
                      <a:pPr algn="l"/>
                      <a:r>
                        <a:t>5 月 8 日至 11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Pine Valley Beijing Open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1,000,000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China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Hiroyuki Fujita (n/a)</a:t>
                      </a:r>
                    </a:p>
                  </a:txBody>
                  <a:tcPr/>
                </a:tc>
              </a:tr>
              <a:tr h="176980">
                <a:tc>
                  <a:txBody>
                    <a:bodyPr/>
                    <a:lstStyle/>
                    <a:p>
                      <a:pPr algn="l"/>
                      <a:r>
                        <a:t>11 月 6 日至 9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52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HSBC Champions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5,000,000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China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Sergio García (n/a)</a:t>
                      </a:r>
                    </a:p>
                  </a:txBody>
                  <a:tcPr/>
                </a:tc>
              </a:tr>
              <a:tr h="176980">
                <a:tc>
                  <a:txBody>
                    <a:bodyPr/>
                    <a:lstStyle/>
                    <a:p>
                      <a:pPr algn="l"/>
                      <a:r>
                        <a:t>8月6日至9日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Worldwide Selangor Masters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310,000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Malaysia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Ben Leong (1)</a:t>
                      </a:r>
                    </a:p>
                  </a:txBody>
                  <a:tcPr/>
                </a:tc>
              </a:tr>
              <a:tr h="176980">
                <a:tc>
                  <a:txBody>
                    <a:bodyPr/>
                    <a:lstStyle/>
                    <a:p>
                      <a:pPr algn="l"/>
                      <a:r>
                        <a:t>12 月 4 日 至 7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Hana Bank Vietnam Masters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500,000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Vietnam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Thongchai Jaidee (9)</a:t>
                      </a:r>
                    </a:p>
                  </a:txBody>
                  <a:tcPr/>
                </a:tc>
              </a:tr>
              <a:tr h="176980">
                <a:tc>
                  <a:txBody>
                    <a:bodyPr/>
                    <a:lstStyle/>
                    <a:p>
                      <a:pPr algn="l"/>
                      <a:r>
                        <a:t>11 月 13 日至 16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Barclays Singapore Open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5,000,000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Singapore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Jeev Milkha Singh (6)</a:t>
                      </a:r>
                    </a:p>
                  </a:txBody>
                  <a:tcPr/>
                </a:tc>
              </a:tr>
              <a:tr h="176980">
                <a:tc>
                  <a:txBody>
                    <a:bodyPr/>
                    <a:lstStyle/>
                    <a:p>
                      <a:pPr algn="l"/>
                      <a:r>
                        <a:t>3月20-23日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Asian Tour International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300,000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Thailand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Lin Wen-tang (3)</a:t>
                      </a:r>
                    </a:p>
                  </a:txBody>
                  <a:tcPr/>
                </a:tc>
              </a:tr>
              <a:tr h="176980">
                <a:tc>
                  <a:txBody>
                    <a:bodyPr/>
                    <a:lstStyle/>
                    <a:p>
                      <a:pPr algn="l"/>
                      <a:r>
                        <a:t>3月6日至9日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Maybank Malaysian Open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2,000,000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Malaysia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Arjun Atwal (7)</a:t>
                      </a:r>
                    </a:p>
                  </a:txBody>
                  <a:tcPr/>
                </a:tc>
              </a:tr>
              <a:tr h="176980">
                <a:tc>
                  <a:txBody>
                    <a:bodyPr/>
                    <a:lstStyle/>
                    <a:p>
                      <a:pPr algn="l"/>
                      <a:r>
                        <a:t>6月5日至8日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Bangkok Airways Open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300,000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Thailand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Thaworn Wiratchant (10)</a:t>
                      </a:r>
                    </a:p>
                  </a:txBody>
                  <a:tcPr/>
                </a:tc>
              </a:tr>
              <a:tr h="176980">
                <a:tc>
                  <a:txBody>
                    <a:bodyPr/>
                    <a:lstStyle/>
                    <a:p>
                      <a:pPr algn="l"/>
                      <a:r>
                        <a:t>9 月 18 日至 21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Mercuries Taiwan Masters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500,000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Taiwan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Lu Wen-teh (5)</a:t>
                      </a:r>
                    </a:p>
                  </a:txBody>
                  <a:tcPr/>
                </a:tc>
              </a:tr>
              <a:tr h="176980">
                <a:tc>
                  <a:txBody>
                    <a:bodyPr/>
                    <a:lstStyle/>
                    <a:p>
                      <a:pPr algn="l"/>
                      <a:r>
                        <a:t>9 月 25 日至 28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Asia-Pacific Panasonic Open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1,850,000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Japan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Hideto Tanihara (n/a)</a:t>
                      </a:r>
                    </a:p>
                  </a:txBody>
                  <a:tcPr/>
                </a:tc>
              </a:tr>
              <a:tr h="176980">
                <a:tc>
                  <a:txBody>
                    <a:bodyPr/>
                    <a:lstStyle/>
                    <a:p>
                      <a:pPr algn="l"/>
                      <a:r>
                        <a:t>10月2日至5日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Kolon-Hana Bank Korea Open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1,000,000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South Korea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Bae Sang-moon (2)</a:t>
                      </a:r>
                    </a:p>
                  </a:txBody>
                  <a:tcPr/>
                </a:tc>
              </a:tr>
              <a:tr h="176980">
                <a:tc>
                  <a:txBody>
                    <a:bodyPr/>
                    <a:lstStyle/>
                    <a:p>
                      <a:pPr algn="l"/>
                      <a:r>
                        <a:t>2 月 14 日至 17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Enjoy Jakarta Astro Indonesia Open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1,200,000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Indonesia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Felipe Aguilar (n/a)</a:t>
                      </a:r>
                    </a:p>
                  </a:txBody>
                  <a:tcPr/>
                </a:tc>
              </a:tr>
              <a:tr h="176980">
                <a:tc>
                  <a:txBody>
                    <a:bodyPr/>
                    <a:lstStyle/>
                    <a:p>
                      <a:pPr algn="l"/>
                      <a:r>
                        <a:t>5月1日至4日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GS Caltex Maekyung Open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600,000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South Korea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Hwang Inn-choon (1)</a:t>
                      </a:r>
                    </a:p>
                  </a:txBody>
                  <a:tcPr/>
                </a:tc>
              </a:tr>
              <a:tr h="177000">
                <a:tc>
                  <a:txBody>
                    <a:bodyPr/>
                    <a:lstStyle/>
                    <a:p>
                      <a:pPr algn="l"/>
                      <a:r>
                        <a:t>8月28-31日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Pertamina Indonesia President Invitational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Indonesia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Scott Hend (1)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表格-168522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57200" y="1097280"/>
          <a:ext cx="8229600" cy="548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5657"/>
                <a:gridCol w="1175657"/>
                <a:gridCol w="1175657"/>
                <a:gridCol w="1175657"/>
                <a:gridCol w="1175657"/>
                <a:gridCol w="1175657"/>
                <a:gridCol w="1175658"/>
              </a:tblGrid>
              <a:tr h="365760"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日期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游戏现场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星期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出席率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结果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对手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记录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 algn="l"/>
                      <a:r>
                        <a:t>October 20, 1968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San Diego Stadium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42,953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L 44–55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at San Diego Chargers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2–4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 algn="l"/>
                      <a:r>
                        <a:t>September 29, 1968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Bears Stadium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37,024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L 17–20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Boston Patriots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0–3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 algn="l"/>
                      <a:r>
                        <a:t>September 15, 1968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Nippert Stadium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25,049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L 10–24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at Cincinnati Bengals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0–1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 algn="l"/>
                      <a:r>
                        <a:t>October 13, 1968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Shea Stadium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62,052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W 21–13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at New York Jets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2–3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 algn="l"/>
                      <a:r>
                        <a:t>December 14, 1968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Bears Stadium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38,463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L 7–30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Kansas City Chiefs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5–9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 algn="l"/>
                      <a:r>
                        <a:t>October 27, 1968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Bears Stadium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44,115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W 21–14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Miami Dolphins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3–4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 algn="l"/>
                      <a:r>
                        <a:t>November 17, 1968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Astrodome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36,075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L 17–38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at Houston Oilers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4–6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 algn="l"/>
                      <a:r>
                        <a:t>December 1, 1968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Bears Stadium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35,212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L 23–47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San Diego Chargers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5–7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 algn="l"/>
                      <a:r>
                        <a:t>December 8, 1968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Oakland-Alameda County Coliseum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47,754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L 27–33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at Oakland Raiders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5–8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 algn="l"/>
                      <a:r>
                        <a:t>November 3, 1968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Fenway Park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18,304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W 35–14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at Boston Patriots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4–4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 algn="l"/>
                      <a:r>
                        <a:t>November 10, 1968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Bears Stadium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50,002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L 7–43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Oakland Raiders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4–5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 algn="l"/>
                      <a:r>
                        <a:t>November 24, 1968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Bears Stadium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35,201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W 34–32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Buffalo Bills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5–6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 algn="l"/>
                      <a:r>
                        <a:t>October 6, 1968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Bears Stadium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41,257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W 10–7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Cincinnati Bengals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1–3</a:t>
                      </a: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 algn="l"/>
                      <a:r>
                        <a:t>September 22, 1968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Municipal Stadium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45,821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L 2–34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at Kansas City Chiefs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0–2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表格-141467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57200" y="1097280"/>
          <a:ext cx="8229600" cy="548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457200"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姓名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可用来源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类型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计划发布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许可协议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开源电影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l"/>
                      <a:r>
                        <a:t>这条路去丹麦山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Feature film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2013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by 3.0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no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l"/>
                      <a:r>
                        <a:t>碰撞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short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not yet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by-sa 3.0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yes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l"/>
                      <a:r>
                        <a:t>大部头书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intended - looking for hosting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Documentary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2012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by 3.0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yes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l"/>
                      <a:r>
                        <a:t>绿色视野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Documentary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not yet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yes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l"/>
                      <a:r>
                        <a:t>最后的药物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with the release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full feature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2009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by-sa 3.0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yes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l"/>
                      <a:r>
                        <a:t>月狗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Feature film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2011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by 3.0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no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l"/>
                      <a:r>
                        <a:t>疯子！ ——《太空中没有孩子》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animated series pilot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2012?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by-sa 3.0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yes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l"/>
                      <a:r>
                        <a:t>避难所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short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not yet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by-nc-sa 2.5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no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l"/>
                      <a:r>
                        <a:t>美丽的玛丽亚·莫雷芙娜女王 - 地下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animated feature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not yet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by 3.0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yes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l"/>
                      <a:r>
                        <a:t>数字化临界点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documentary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not yet released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by-sa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yes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l"/>
                      <a:r>
                        <a:t>一群天使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intended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full feature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not yet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by-nc-sa 2.0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partially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表格-134179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57200" y="1097280"/>
          <a:ext cx="8229600" cy="548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261257"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位置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全面的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大学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挑选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姓名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圆形的</a:t>
                      </a:r>
                    </a:p>
                  </a:txBody>
                  <a:tcPr/>
                </a:tc>
              </a:tr>
              <a:tr h="261257">
                <a:tc>
                  <a:txBody>
                    <a:bodyPr/>
                    <a:lstStyle/>
                    <a:p>
                      <a:pPr algn="l"/>
                      <a:r>
                        <a:t>RB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70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Iowa State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Henry Wilder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8</a:t>
                      </a:r>
                    </a:p>
                  </a:txBody>
                  <a:tcPr/>
                </a:tc>
              </a:tr>
              <a:tr h="261257">
                <a:tc>
                  <a:txBody>
                    <a:bodyPr/>
                    <a:lstStyle/>
                    <a:p>
                      <a:pPr algn="l"/>
                      <a:r>
                        <a:t>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Tennessee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Ed Cifers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6</a:t>
                      </a:r>
                    </a:p>
                  </a:txBody>
                  <a:tcPr/>
                </a:tc>
              </a:tr>
              <a:tr h="261257">
                <a:tc>
                  <a:txBody>
                    <a:bodyPr/>
                    <a:lstStyle/>
                    <a:p>
                      <a:pPr algn="l"/>
                      <a:r>
                        <a:t>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Tulsa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Bill Grimmett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9</a:t>
                      </a:r>
                    </a:p>
                  </a:txBody>
                  <a:tcPr/>
                </a:tc>
              </a:tr>
              <a:tr h="261257">
                <a:tc>
                  <a:txBody>
                    <a:bodyPr/>
                    <a:lstStyle/>
                    <a:p>
                      <a:pPr algn="l"/>
                      <a:r>
                        <a:t>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Southern California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Al Krueger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7</a:t>
                      </a:r>
                    </a:p>
                  </a:txBody>
                  <a:tcPr/>
                </a:tc>
              </a:tr>
              <a:tr h="261257">
                <a:tc>
                  <a:txBody>
                    <a:bodyPr/>
                    <a:lstStyle/>
                    <a:p>
                      <a:pPr algn="l"/>
                      <a:r>
                        <a:t>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Alabama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Ed Hickerson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10</a:t>
                      </a:r>
                    </a:p>
                  </a:txBody>
                  <a:tcPr/>
                </a:tc>
              </a:tr>
              <a:tr h="261257">
                <a:tc>
                  <a:txBody>
                    <a:bodyPr/>
                    <a:lstStyle/>
                    <a:p>
                      <a:pPr algn="l"/>
                      <a:r>
                        <a:t>FB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Oregon State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Ken Dow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16</a:t>
                      </a:r>
                    </a:p>
                  </a:txBody>
                  <a:tcPr/>
                </a:tc>
              </a:tr>
              <a:tr h="261257">
                <a:tc>
                  <a:txBody>
                    <a:bodyPr/>
                    <a:lstStyle/>
                    <a:p>
                      <a:pPr algn="l"/>
                      <a:r>
                        <a:t>OT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195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Illinois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Tom Riggs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21</a:t>
                      </a:r>
                    </a:p>
                  </a:txBody>
                  <a:tcPr/>
                </a:tc>
              </a:tr>
              <a:tr h="261257">
                <a:tc>
                  <a:txBody>
                    <a:bodyPr/>
                    <a:lstStyle/>
                    <a:p>
                      <a:pPr algn="l"/>
                      <a:r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San José State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Morris Buckingham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15</a:t>
                      </a:r>
                    </a:p>
                  </a:txBody>
                  <a:tcPr/>
                </a:tc>
              </a:tr>
              <a:tr h="261257">
                <a:tc>
                  <a:txBody>
                    <a:bodyPr/>
                    <a:lstStyle/>
                    <a:p>
                      <a:pPr algn="l"/>
                      <a:r>
                        <a:t>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St. Mary's (Cal.) [t 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Joe Aguirre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11</a:t>
                      </a:r>
                    </a:p>
                  </a:txBody>
                  <a:tcPr/>
                </a:tc>
              </a:tr>
              <a:tr h="261257">
                <a:tc>
                  <a:txBody>
                    <a:bodyPr/>
                    <a:lstStyle/>
                    <a:p>
                      <a:pPr algn="l"/>
                      <a:r>
                        <a:t>HB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Southern California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Jack Banta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12</a:t>
                      </a:r>
                    </a:p>
                  </a:txBody>
                  <a:tcPr/>
                </a:tc>
              </a:tr>
              <a:tr h="261257">
                <a:tc>
                  <a:txBody>
                    <a:bodyPr/>
                    <a:lstStyle/>
                    <a:p>
                      <a:pPr algn="l"/>
                      <a:r>
                        <a:t>RB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San José State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Deward Tornell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14</a:t>
                      </a:r>
                    </a:p>
                  </a:txBody>
                  <a:tcPr/>
                </a:tc>
              </a:tr>
              <a:tr h="261257">
                <a:tc>
                  <a:txBody>
                    <a:bodyPr/>
                    <a:lstStyle/>
                    <a:p>
                      <a:pPr algn="l"/>
                      <a:r>
                        <a:t>OT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Arizona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Roy Conn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13</a:t>
                      </a:r>
                    </a:p>
                  </a:txBody>
                  <a:tcPr/>
                </a:tc>
              </a:tr>
              <a:tr h="261257">
                <a:tc>
                  <a:txBody>
                    <a:bodyPr/>
                    <a:lstStyle/>
                    <a:p>
                      <a:pPr algn="l"/>
                      <a:r>
                        <a:t>OT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Alabama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Fred Davis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</a:t>
                      </a:r>
                    </a:p>
                  </a:txBody>
                  <a:tcPr/>
                </a:tc>
              </a:tr>
              <a:tr h="261257">
                <a:tc>
                  <a:txBody>
                    <a:bodyPr/>
                    <a:lstStyle/>
                    <a:p>
                      <a:pPr algn="l"/>
                      <a:r>
                        <a:t>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Michigan State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Stan McRae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17 号</a:t>
                      </a:r>
                    </a:p>
                  </a:txBody>
                  <a:tcPr/>
                </a:tc>
              </a:tr>
              <a:tr h="261257">
                <a:tc>
                  <a:txBody>
                    <a:bodyPr/>
                    <a:lstStyle/>
                    <a:p>
                      <a:pPr algn="l"/>
                      <a:r>
                        <a:t>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Vanderbilt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Ed Hiestand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20</a:t>
                      </a:r>
                    </a:p>
                  </a:txBody>
                  <a:tcPr/>
                </a:tc>
              </a:tr>
              <a:tr h="261257">
                <a:tc>
                  <a:txBody>
                    <a:bodyPr/>
                    <a:lstStyle/>
                    <a:p>
                      <a:pPr algn="l"/>
                      <a:r>
                        <a:t>RB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Michigan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Forest Evashevski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</a:t>
                      </a:r>
                    </a:p>
                  </a:txBody>
                  <a:tcPr/>
                </a:tc>
              </a:tr>
              <a:tr h="261257">
                <a:tc>
                  <a:txBody>
                    <a:bodyPr/>
                    <a:lstStyle/>
                    <a:p>
                      <a:pPr algn="l"/>
                      <a:r>
                        <a:t>OT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Georgetown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Earl Fullilove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19</a:t>
                      </a:r>
                    </a:p>
                  </a:txBody>
                  <a:tcPr/>
                </a:tc>
              </a:tr>
              <a:tr h="261257">
                <a:tc>
                  <a:txBody>
                    <a:bodyPr/>
                    <a:lstStyle/>
                    <a:p>
                      <a:pPr algn="l"/>
                      <a:r>
                        <a:t>HB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Tulsa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Lee Gentry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22</a:t>
                      </a:r>
                    </a:p>
                  </a:txBody>
                  <a:tcPr/>
                </a:tc>
              </a:tr>
              <a:tr h="261257">
                <a:tc>
                  <a:txBody>
                    <a:bodyPr/>
                    <a:lstStyle/>
                    <a:p>
                      <a:pPr algn="l"/>
                      <a:r>
                        <a:t>OT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Oregon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Jim Stuart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5</a:t>
                      </a:r>
                    </a:p>
                  </a:txBody>
                  <a:tcPr/>
                </a:tc>
              </a:tr>
              <a:tr h="261260">
                <a:tc>
                  <a:txBody>
                    <a:bodyPr/>
                    <a:lstStyle/>
                    <a:p>
                      <a:pPr algn="l"/>
                      <a:r>
                        <a:t>FB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170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Holy Cross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Joe Osmanski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18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表格-126772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57200" y="1097280"/>
          <a:ext cx="8229600" cy="548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422030"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场地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事件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位置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竞赛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年</a:t>
                      </a:r>
                    </a:p>
                  </a:txBody>
                  <a:tcPr/>
                </a:tc>
              </a:tr>
              <a:tr h="422030">
                <a:tc>
                  <a:txBody>
                    <a:bodyPr/>
                    <a:lstStyle/>
                    <a:p>
                      <a:pPr algn="l"/>
                      <a:r>
                        <a:t>Gothenburg , Sweden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10,000 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13th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World Championships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1995年</a:t>
                      </a:r>
                    </a:p>
                  </a:txBody>
                  <a:tcPr/>
                </a:tc>
              </a:tr>
              <a:tr h="422030">
                <a:tc>
                  <a:txBody>
                    <a:bodyPr/>
                    <a:lstStyle/>
                    <a:p>
                      <a:pPr algn="l"/>
                      <a:r>
                        <a:t>Atlanta , United States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Marathon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6th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Olympic Games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1996年</a:t>
                      </a:r>
                    </a:p>
                  </a:txBody>
                  <a:tcPr/>
                </a:tc>
              </a:tr>
              <a:tr h="422030">
                <a:tc>
                  <a:txBody>
                    <a:bodyPr/>
                    <a:lstStyle/>
                    <a:p>
                      <a:pPr algn="l"/>
                      <a:r>
                        <a:t>New York City , United States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Marathon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New York City Marathon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1995年</a:t>
                      </a:r>
                    </a:p>
                  </a:txBody>
                  <a:tcPr/>
                </a:tc>
              </a:tr>
              <a:tr h="422030">
                <a:tc>
                  <a:txBody>
                    <a:bodyPr/>
                    <a:lstStyle/>
                    <a:p>
                      <a:pPr algn="l"/>
                      <a:r>
                        <a:t>New York City , United States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Marathon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New York City Marathon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1994年</a:t>
                      </a:r>
                    </a:p>
                  </a:txBody>
                  <a:tcPr/>
                </a:tc>
              </a:tr>
              <a:tr h="422030">
                <a:tc>
                  <a:txBody>
                    <a:bodyPr/>
                    <a:lstStyle/>
                    <a:p>
                      <a:pPr algn="l"/>
                      <a:r>
                        <a:t>Barcelona , Spain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10,000 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6th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Olympic Games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1992年</a:t>
                      </a:r>
                    </a:p>
                  </a:txBody>
                  <a:tcPr/>
                </a:tc>
              </a:tr>
              <a:tr h="422030">
                <a:tc>
                  <a:txBody>
                    <a:bodyPr/>
                    <a:lstStyle/>
                    <a:p>
                      <a:pPr algn="l"/>
                      <a:r>
                        <a:t>New York City , United States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Marathon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5th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New York City Marathon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1997年</a:t>
                      </a:r>
                    </a:p>
                  </a:txBody>
                  <a:tcPr/>
                </a:tc>
              </a:tr>
              <a:tr h="422030">
                <a:tc>
                  <a:txBody>
                    <a:bodyPr/>
                    <a:lstStyle/>
                    <a:p>
                      <a:pPr algn="l"/>
                      <a:r>
                        <a:t>Boston , United States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Marathon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4th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Boston Marathon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1997年</a:t>
                      </a:r>
                    </a:p>
                  </a:txBody>
                  <a:tcPr/>
                </a:tc>
              </a:tr>
              <a:tr h="422030">
                <a:tc>
                  <a:txBody>
                    <a:bodyPr/>
                    <a:lstStyle/>
                    <a:p>
                      <a:pPr algn="l"/>
                      <a:r>
                        <a:t>Mexico City , Mexico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3000 m s'chase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Central American and Caribbean Games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1990年</a:t>
                      </a:r>
                    </a:p>
                  </a:txBody>
                  <a:tcPr/>
                </a:tc>
              </a:tr>
              <a:tr h="422030">
                <a:tc>
                  <a:txBody>
                    <a:bodyPr/>
                    <a:lstStyle/>
                    <a:p>
                      <a:pPr algn="l"/>
                      <a:r>
                        <a:t>Oslo , Norway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Half marathon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World Half Marathon Championships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1994年</a:t>
                      </a:r>
                    </a:p>
                  </a:txBody>
                  <a:tcPr/>
                </a:tc>
              </a:tr>
              <a:tr h="422030">
                <a:tc>
                  <a:txBody>
                    <a:bodyPr/>
                    <a:lstStyle/>
                    <a:p>
                      <a:pPr algn="l"/>
                      <a:r>
                        <a:t>Stuttgart , Germany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10,000 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9th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World Championships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1993年</a:t>
                      </a:r>
                    </a:p>
                  </a:txBody>
                  <a:tcPr/>
                </a:tc>
              </a:tr>
              <a:tr h="422030">
                <a:tc>
                  <a:txBody>
                    <a:bodyPr/>
                    <a:lstStyle/>
                    <a:p>
                      <a:pPr algn="l"/>
                      <a:r>
                        <a:t>London , England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Marathon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London Marathon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1994年</a:t>
                      </a:r>
                    </a:p>
                  </a:txBody>
                  <a:tcPr/>
                </a:tc>
              </a:tr>
              <a:tr h="422040">
                <a:tc>
                  <a:txBody>
                    <a:bodyPr/>
                    <a:lstStyle/>
                    <a:p>
                      <a:pPr algn="l"/>
                      <a:r>
                        <a:t>Havana City , Cuba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3000 m s'chase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6th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Pan American Games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1991年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表格-187782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57200" y="1097280"/>
          <a:ext cx="8229600" cy="548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783771"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导演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项目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类别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结果</a:t>
                      </a:r>
                    </a:p>
                  </a:txBody>
                  <a:tcPr/>
                </a:tc>
              </a:tr>
              <a:tr h="783771">
                <a:tc>
                  <a:txBody>
                    <a:bodyPr/>
                    <a:lstStyle/>
                    <a:p>
                      <a:pPr algn="l"/>
                      <a:r>
                        <a:t>Terrence Malick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Days of Heaven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1979年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Best Original Score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Nominated</a:t>
                      </a:r>
                    </a:p>
                  </a:txBody>
                  <a:tcPr/>
                </a:tc>
              </a:tr>
              <a:tr h="783771">
                <a:tc>
                  <a:txBody>
                    <a:bodyPr/>
                    <a:lstStyle/>
                    <a:p>
                      <a:pPr algn="l"/>
                      <a:r>
                        <a:t>Barry Levinson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Bugsy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1991年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Best Original Score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Nominated</a:t>
                      </a:r>
                    </a:p>
                  </a:txBody>
                  <a:tcPr/>
                </a:tc>
              </a:tr>
              <a:tr h="783771">
                <a:tc>
                  <a:txBody>
                    <a:bodyPr/>
                    <a:lstStyle/>
                    <a:p>
                      <a:pPr algn="l"/>
                      <a:r>
                        <a:t>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Career achievements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2007年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Honorary Academy Award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Won</a:t>
                      </a:r>
                    </a:p>
                  </a:txBody>
                  <a:tcPr/>
                </a:tc>
              </a:tr>
              <a:tr h="783771">
                <a:tc>
                  <a:txBody>
                    <a:bodyPr/>
                    <a:lstStyle/>
                    <a:p>
                      <a:pPr algn="l"/>
                      <a:r>
                        <a:t>Giuseppe Tornatore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Malèna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2000年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Best Original Score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Nominated</a:t>
                      </a:r>
                    </a:p>
                  </a:txBody>
                  <a:tcPr/>
                </a:tc>
              </a:tr>
              <a:tr h="783771">
                <a:tc>
                  <a:txBody>
                    <a:bodyPr/>
                    <a:lstStyle/>
                    <a:p>
                      <a:pPr algn="l"/>
                      <a:r>
                        <a:t>Brian De Palma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The Untouchables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1987年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Best Original Score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Nominated</a:t>
                      </a:r>
                    </a:p>
                  </a:txBody>
                  <a:tcPr/>
                </a:tc>
              </a:tr>
              <a:tr h="783774">
                <a:tc>
                  <a:txBody>
                    <a:bodyPr/>
                    <a:lstStyle/>
                    <a:p>
                      <a:pPr algn="l"/>
                      <a:r>
                        <a:t>Roland Joffé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The Mission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1986年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Best Original Score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Nominated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表格-193872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57200" y="1097280"/>
          <a:ext cx="8229600" cy="548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</a:tblGrid>
              <a:tr h="171450"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新点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种子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地位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防守积分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玩家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积分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b="1"/>
                      </a:pPr>
                      <a:r>
                        <a:t>赢得的积分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6855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Semifinals lost to Rafael Nadal [1]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720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Andy Murray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6855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720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1225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First round lost to Rainer Schüttler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Thomaz Bellucci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1305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10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2780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Third round lost to Łukasz Kubot (Q)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Gaël Monfils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2780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90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13285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Champion, defeated Rafael Nadal [1]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720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Novak Djokovic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12005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2000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9230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Quarterfinals lost to Jo-Wilfried Tsonga [12]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Roger Federer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9230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360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2650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Quarterfinals lost Rafael Nadal [1]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Mardy Fish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2335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360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1370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First round lost to Fernando González (PR)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Alexandr Dolgopolov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1405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10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11270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Runner-up, lost to Novak Djokovic [2]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Rafael Nadal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12070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1200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1399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Second round lost to Gilles Müller (WC)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Milos Raonic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1354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45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1305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First round lost to Ivo Karlović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Janko Tipsarević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1305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10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1555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Second round lost to Xavier Malisse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Florian Mayer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1600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45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4150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Fourth round lost to Jo-Wilfried Tsonga [12]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David Ferrer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4150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180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1330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Fourth round lost vs Novak Djokovic [2]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Michaël Llodra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1195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180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1460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Second round lost to Robin Haase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Fernando Verdasco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1425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45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2470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Fourth round lost to Mardy Fish [10]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1200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Tomáš Berdych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3490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180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1945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Semifinals lost to Novak Djokovic [2]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Jo-Wilfried Tsonga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1585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720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1625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Fourth round lost to Rafael Nadal [1]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Juan Martín del Potro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1445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180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1515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Third round lost to Roger Federer [3]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David Nalbandian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1425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90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1345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First round lost to Ivan Ljubičić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Marin Čilić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1345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10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1955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Third round lost to Mikhail Youzhny [18]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Nicolás Almagro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1875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90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4325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Third round lost to Bernard Tomic (Q)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Robin Söderling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4595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90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1155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Second round lost to Karol Beck (Q)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Guillermo García-López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1120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45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2105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17 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Fourth round lost to Andy Murray [4]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Richard Gasquet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1925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180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1295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First round lost to Bernard Tomic (Q)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Nikolay Davydenko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1330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10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1935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Second round lost to Simone Bolelli (LL)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Stanislas Wawrinka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1900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45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2085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Third round lost to Xavier Malisse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Jürgen Melzer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2175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90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2110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Third round lost to Feliciano López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Andy Roddick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2200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90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1875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Fourth round lost to Roger Federer [3]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Mikhail Youzhny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1740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180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1930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Second round lost to Lu Yen-hsun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Viktor Troicki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1930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45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1745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Third round lost to Juan Martín del Potro [24]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Gilles Simon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1745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90</a:t>
                      </a:r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/>
                      <a:r>
                        <a:t>1505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Second round lost to Alex Bogomolov, Jr.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Juan Ignacio Chela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1475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t>45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