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4" r:id="rId2"/>
    <p:sldId id="344" r:id="rId3"/>
    <p:sldId id="284" r:id="rId4"/>
    <p:sldId id="333" r:id="rId5"/>
    <p:sldId id="321" r:id="rId6"/>
    <p:sldId id="335" r:id="rId7"/>
    <p:sldId id="320" r:id="rId8"/>
    <p:sldId id="336" r:id="rId9"/>
    <p:sldId id="337" r:id="rId10"/>
    <p:sldId id="338" r:id="rId11"/>
    <p:sldId id="341" r:id="rId12"/>
    <p:sldId id="345" r:id="rId13"/>
    <p:sldId id="340" r:id="rId14"/>
    <p:sldId id="342" r:id="rId15"/>
    <p:sldId id="339" r:id="rId16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74"/>
    <p:restoredTop sz="95632"/>
  </p:normalViewPr>
  <p:slideViewPr>
    <p:cSldViewPr snapToGrid="0" snapToObjects="1">
      <p:cViewPr>
        <p:scale>
          <a:sx n="108" d="100"/>
          <a:sy n="108" d="100"/>
        </p:scale>
        <p:origin x="1048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31B59-7E55-CC4E-AD33-00F6300B89FF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FBF5D-BCA1-2C4A-8A2B-FDB4AE7EEF03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291483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AF80E6-05C8-5744-AC53-6129EE4B4347}" type="slidenum">
              <a:rPr lang="en-CN" smtClean="0"/>
              <a:t>3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23541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95DE8-1154-8447-B49D-9C7519AE62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B11D7-43B1-794E-B204-B115C0EF93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F67002-CE2B-EB40-A5E5-EBF5F4F28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9ADAD-97E7-314C-A0C8-9ECB53D3D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16BA7-5485-704B-9322-9C32EE45A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924377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0E916-52CE-9447-9708-C6917BE1B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C9017D-01A0-FB4B-B352-08B97B4AF0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587E1-58D0-CC4A-A9AC-646E58476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D589C-AA88-4447-AAD1-F3C9E1FE8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54481-633D-AF44-85A0-70622EEE1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425573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B96ABE-E28C-FF41-9958-79FCC6AC1B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AE53F2-D9E4-874D-8494-32BCD3DFC1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5898C-6D10-6B45-B566-77E10A037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29B17-B88A-0743-ACD1-6CF002DCB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DCAFB-1B7C-164C-A34E-FD97EADB5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5564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33F11-D12D-7745-BEE9-D41F89DB6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8BC04-FBF3-AA45-857D-E97E312DF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630EE-B30F-2C4B-ABA8-5364CD7B0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BF9DC-8DCA-0540-9F9C-53D114F71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4766E-A7BB-644F-AFFA-536F7F1B8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5342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240AA-A72B-C449-8B00-0134974B0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389A2-85CD-AD4F-A893-3C26D637F2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D5888-0DC8-C945-A5CB-5C44E546C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FF3D8-9198-1442-8CAF-5BEB8034F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3B0F7-1097-B84A-940B-12665CA8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9404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8CFFB-0CD8-1D4B-861E-25BC65DEE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53D27-0940-0844-B74C-399D39BBE4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C2A704-F157-A442-BCDD-6A60591C56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15F2F7-068D-D84F-B27B-0DBF11D9B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D4180C-935F-784E-AD18-7BE39DA93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DEBCCC-7189-8745-9B32-4B59AA169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299042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6204F-19EA-3546-BCFC-4879B50C8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7FE0E2-830E-2E42-891E-95EAF226F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CAA64-2693-774C-A69D-8CFAE5091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17E3B0-7650-A548-8D93-D73CDEE5B8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9E893C-BDBF-C94F-8AF8-891E47528B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5DBA16-141B-994E-8BBB-FDEC6C17E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E2B3AC-FB7B-4E40-B8B9-D0A40C4B9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AA6E5C-C36C-434A-B173-C830A67F6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17454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C335E-2D3B-C74A-8203-D202BFCD8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19ADB5-D2BF-1D44-BAC5-4860ACD63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0C13D7-7515-3E41-9F43-8870EDA8A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E907B-0AB7-B549-9FBF-E4B4ED62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09365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22E89F-5B2E-5F49-934E-E0E05097F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5D9FF6-6937-3345-AF32-85DC7FA51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8EBF99-041E-CB46-8D53-7E6BA49B5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49985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E9227-32ED-6F42-B285-98A573A57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D16BA-E1D2-054E-8C4E-E343FEF8E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9E9649-6836-A342-B6F0-612EE6DA0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0F19A-0AC1-2B4E-8BAE-92DD82A43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FC97F-144C-B340-A150-35E0F9C21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560080-A54A-C54C-A90C-3A73394C5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084365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A84D9-383C-B242-B2DC-F53797AB3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F9862E-4DB8-2047-A425-44033151A1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5F83B5-2D26-024E-A939-4F5E9D04D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11756D-DA3D-1C4B-8985-B6C379DF7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90F7AC-AD10-614C-B398-F1ACA491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0857A9-F05F-5148-8FF7-7672CDDFC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8168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EF5C65-B14F-8945-B3C6-12A8C8BCD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D5D28-DFAB-B04F-B3E0-DA728F133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09700-E060-6F4B-808A-E1D33C6E2F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F29A6-4AE5-AC44-A6C9-EAAA03CE7575}" type="datetimeFigureOut">
              <a:rPr lang="en-CN" smtClean="0"/>
              <a:t>2024/5/27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6B571-1C5F-A645-92DB-20F9553E05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46383-B333-4648-841D-E4E2779C2A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A4D27-5EB6-9846-B5E4-DD3F9A58210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153155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3" Type="http://schemas.openxmlformats.org/officeDocument/2006/relationships/image" Target="../media/image7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9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9" Type="http://schemas.openxmlformats.org/officeDocument/2006/relationships/image" Target="../media/image70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10D5E-9C8C-714D-89F1-724B7C6A1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Universal segmentation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medical</a:t>
            </a:r>
            <a:r>
              <a:rPr lang="zh-CN" altLang="en-US" dirty="0"/>
              <a:t> </a:t>
            </a:r>
            <a:r>
              <a:rPr lang="en-US" altLang="zh-CN" dirty="0"/>
              <a:t>imaging</a:t>
            </a:r>
            <a:endParaRPr lang="en-CN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F302D21-0A5B-2E45-A22C-ED581F3F314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03283" y="2144110"/>
          <a:ext cx="9585433" cy="3289740"/>
        </p:xfrm>
        <a:graphic>
          <a:graphicData uri="http://schemas.openxmlformats.org/drawingml/2006/table">
            <a:tbl>
              <a:tblPr/>
              <a:tblGrid>
                <a:gridCol w="1926720">
                  <a:extLst>
                    <a:ext uri="{9D8B030D-6E8A-4147-A177-3AD203B41FA5}">
                      <a16:colId xmlns:a16="http://schemas.microsoft.com/office/drawing/2014/main" val="1542870690"/>
                    </a:ext>
                  </a:extLst>
                </a:gridCol>
                <a:gridCol w="1396872">
                  <a:extLst>
                    <a:ext uri="{9D8B030D-6E8A-4147-A177-3AD203B41FA5}">
                      <a16:colId xmlns:a16="http://schemas.microsoft.com/office/drawing/2014/main" val="897058962"/>
                    </a:ext>
                  </a:extLst>
                </a:gridCol>
                <a:gridCol w="1669825">
                  <a:extLst>
                    <a:ext uri="{9D8B030D-6E8A-4147-A177-3AD203B41FA5}">
                      <a16:colId xmlns:a16="http://schemas.microsoft.com/office/drawing/2014/main" val="1332232956"/>
                    </a:ext>
                  </a:extLst>
                </a:gridCol>
                <a:gridCol w="1798272">
                  <a:extLst>
                    <a:ext uri="{9D8B030D-6E8A-4147-A177-3AD203B41FA5}">
                      <a16:colId xmlns:a16="http://schemas.microsoft.com/office/drawing/2014/main" val="3819206972"/>
                    </a:ext>
                  </a:extLst>
                </a:gridCol>
                <a:gridCol w="1396872">
                  <a:extLst>
                    <a:ext uri="{9D8B030D-6E8A-4147-A177-3AD203B41FA5}">
                      <a16:colId xmlns:a16="http://schemas.microsoft.com/office/drawing/2014/main" val="4288004072"/>
                    </a:ext>
                  </a:extLst>
                </a:gridCol>
                <a:gridCol w="1396872">
                  <a:extLst>
                    <a:ext uri="{9D8B030D-6E8A-4147-A177-3AD203B41FA5}">
                      <a16:colId xmlns:a16="http://schemas.microsoft.com/office/drawing/2014/main" val="3143162593"/>
                    </a:ext>
                  </a:extLst>
                </a:gridCol>
              </a:tblGrid>
              <a:tr h="822435"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Methods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Prompt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Performance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 transferability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Flexibility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0946031"/>
                  </a:ext>
                </a:extLst>
              </a:tr>
              <a:tr h="82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In-context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😢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6991281"/>
                  </a:ext>
                </a:extLst>
              </a:tr>
              <a:tr h="82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Visual language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Language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😢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879383"/>
                  </a:ext>
                </a:extLst>
              </a:tr>
              <a:tr h="82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Box…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😢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😢?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209740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0FAA9DE-E626-3E48-BC11-206C921A1878}"/>
              </a:ext>
            </a:extLst>
          </p:cNvPr>
          <p:cNvSpPr txBox="1"/>
          <p:nvPr/>
        </p:nvSpPr>
        <p:spPr>
          <a:xfrm>
            <a:off x="1551942" y="6492875"/>
            <a:ext cx="90881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N" i="1" dirty="0">
                <a:latin typeface="Times" pitchFamily="2" charset="0"/>
              </a:rPr>
              <a:t>The era of training segmentation models for specific tasks is passing</a:t>
            </a:r>
            <a:r>
              <a:rPr lang="en-US" i="1" dirty="0">
                <a:latin typeface="Times" pitchFamily="2" charset="0"/>
              </a:rPr>
              <a:t>…</a:t>
            </a:r>
            <a:endParaRPr lang="en-CN" i="1" dirty="0">
              <a:latin typeface="Times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F6F5A4-54E6-4740-AA9E-3BB26FB75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5AD53-3315-4C4F-951C-71ACF176562C}" type="slidenum">
              <a:rPr lang="en-CN" smtClean="0"/>
              <a:t>1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35080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59082-CB78-F249-951C-F3BC4C694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>
                <a:latin typeface="Times" pitchFamily="2" charset="0"/>
              </a:rPr>
              <a:t>曲线图</a:t>
            </a:r>
            <a:r>
              <a:rPr lang="en-US" altLang="zh-CN" dirty="0">
                <a:latin typeface="Times" pitchFamily="2" charset="0"/>
              </a:rPr>
              <a:t>+</a:t>
            </a:r>
            <a:r>
              <a:rPr lang="zh-CN" altLang="en-US" dirty="0">
                <a:latin typeface="Times" pitchFamily="2" charset="0"/>
              </a:rPr>
              <a:t>补充</a:t>
            </a:r>
            <a:r>
              <a:rPr lang="en-US" altLang="zh-CN" dirty="0">
                <a:latin typeface="Times" pitchFamily="2" charset="0"/>
              </a:rPr>
              <a:t>SAM</a:t>
            </a:r>
            <a:endParaRPr lang="en-CN" dirty="0">
              <a:latin typeface="Times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46056A0-91F2-8F48-9647-E97495483ABD}"/>
              </a:ext>
            </a:extLst>
          </p:cNvPr>
          <p:cNvSpPr/>
          <p:nvPr/>
        </p:nvSpPr>
        <p:spPr>
          <a:xfrm>
            <a:off x="1777257" y="2142132"/>
            <a:ext cx="924674" cy="337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>
                <a:solidFill>
                  <a:schemeClr val="tx1"/>
                </a:solidFill>
                <a:latin typeface="Times" pitchFamily="2" charset="0"/>
              </a:rPr>
              <a:t>Fundus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7A78C0-9C86-0945-A8DC-9273DE9986EE}"/>
              </a:ext>
            </a:extLst>
          </p:cNvPr>
          <p:cNvSpPr/>
          <p:nvPr/>
        </p:nvSpPr>
        <p:spPr>
          <a:xfrm>
            <a:off x="5667216" y="2142132"/>
            <a:ext cx="924674" cy="337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>
                <a:solidFill>
                  <a:schemeClr val="tx1"/>
                </a:solidFill>
                <a:latin typeface="Times" pitchFamily="2" charset="0"/>
              </a:rPr>
              <a:t>Kit23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245E52-8D33-1949-9527-970E54CDD350}"/>
              </a:ext>
            </a:extLst>
          </p:cNvPr>
          <p:cNvSpPr/>
          <p:nvPr/>
        </p:nvSpPr>
        <p:spPr>
          <a:xfrm>
            <a:off x="9430616" y="2142132"/>
            <a:ext cx="1202767" cy="337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>
                <a:solidFill>
                  <a:schemeClr val="tx1"/>
                </a:solidFill>
                <a:latin typeface="Times" pitchFamily="2" charset="0"/>
              </a:rPr>
              <a:t>BraTs2020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BF06E5-883D-044A-A0DE-23C07143DA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954"/>
          <a:stretch/>
        </p:blipFill>
        <p:spPr>
          <a:xfrm>
            <a:off x="0" y="2468465"/>
            <a:ext cx="4323600" cy="27499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CC0CAD-06F8-5344-AC65-2BB1265F82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913"/>
          <a:stretch/>
        </p:blipFill>
        <p:spPr>
          <a:xfrm>
            <a:off x="7817523" y="2467179"/>
            <a:ext cx="4323600" cy="27512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6D2E43-13EA-9C4E-BADB-0CEB4F5A90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880"/>
          <a:stretch/>
        </p:blipFill>
        <p:spPr>
          <a:xfrm>
            <a:off x="3910561" y="2467179"/>
            <a:ext cx="4320000" cy="274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89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3ABB5-8422-8948-B5B5-922F97287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放几个分割结果演示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E4139D-71F1-8C48-8D30-7F0045CC50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405"/>
          <a:stretch/>
        </p:blipFill>
        <p:spPr>
          <a:xfrm>
            <a:off x="-39415" y="3534855"/>
            <a:ext cx="6172200" cy="15614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D757B3-FFA1-4843-8997-589805AA6C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000"/>
          <a:stretch/>
        </p:blipFill>
        <p:spPr>
          <a:xfrm>
            <a:off x="-41215" y="2103215"/>
            <a:ext cx="6174000" cy="15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C2CC8D-8823-7E48-8D49-AF3213B258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000"/>
          <a:stretch/>
        </p:blipFill>
        <p:spPr>
          <a:xfrm>
            <a:off x="6072351" y="2112174"/>
            <a:ext cx="6174000" cy="1543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A7F26C-F679-0D40-A3A9-5FA648F250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000"/>
          <a:stretch/>
        </p:blipFill>
        <p:spPr>
          <a:xfrm>
            <a:off x="6072351" y="3552774"/>
            <a:ext cx="6174000" cy="15435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74D4061-8527-9E4F-A6B7-8F05E7668C66}"/>
              </a:ext>
            </a:extLst>
          </p:cNvPr>
          <p:cNvSpPr/>
          <p:nvPr/>
        </p:nvSpPr>
        <p:spPr>
          <a:xfrm>
            <a:off x="1962807" y="2695903"/>
            <a:ext cx="614855" cy="62273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1CFB1DC-7C21-A049-AB54-23599FF3F405}"/>
              </a:ext>
            </a:extLst>
          </p:cNvPr>
          <p:cNvSpPr/>
          <p:nvPr/>
        </p:nvSpPr>
        <p:spPr>
          <a:xfrm>
            <a:off x="3510456" y="2695903"/>
            <a:ext cx="614855" cy="62273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8237417-1120-0E45-8670-1501ED12F04A}"/>
              </a:ext>
            </a:extLst>
          </p:cNvPr>
          <p:cNvSpPr/>
          <p:nvPr/>
        </p:nvSpPr>
        <p:spPr>
          <a:xfrm>
            <a:off x="2065850" y="4475083"/>
            <a:ext cx="324322" cy="22423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6B3C1B-4914-4041-AD9D-9F9F953BF697}"/>
              </a:ext>
            </a:extLst>
          </p:cNvPr>
          <p:cNvSpPr/>
          <p:nvPr/>
        </p:nvSpPr>
        <p:spPr>
          <a:xfrm>
            <a:off x="3601425" y="4480870"/>
            <a:ext cx="324322" cy="22423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FBDCBE-DAE9-D54D-89D7-CFF5938DD96B}"/>
              </a:ext>
            </a:extLst>
          </p:cNvPr>
          <p:cNvSpPr/>
          <p:nvPr/>
        </p:nvSpPr>
        <p:spPr>
          <a:xfrm>
            <a:off x="8233226" y="4245057"/>
            <a:ext cx="650343" cy="69154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B723B9D-F442-A94F-8517-71354A804E2B}"/>
              </a:ext>
            </a:extLst>
          </p:cNvPr>
          <p:cNvSpPr/>
          <p:nvPr/>
        </p:nvSpPr>
        <p:spPr>
          <a:xfrm>
            <a:off x="9773625" y="4241429"/>
            <a:ext cx="650343" cy="69154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40B5312-9841-9C4D-B3F0-46C26BBAFA5C}"/>
              </a:ext>
            </a:extLst>
          </p:cNvPr>
          <p:cNvSpPr/>
          <p:nvPr/>
        </p:nvSpPr>
        <p:spPr>
          <a:xfrm>
            <a:off x="8503221" y="2613681"/>
            <a:ext cx="339837" cy="2915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014795A-1656-1543-81AC-73250EFD7012}"/>
              </a:ext>
            </a:extLst>
          </p:cNvPr>
          <p:cNvSpPr/>
          <p:nvPr/>
        </p:nvSpPr>
        <p:spPr>
          <a:xfrm>
            <a:off x="10034949" y="2613680"/>
            <a:ext cx="339837" cy="29156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8099357-197D-EF40-B2D5-04C872BB2DA8}"/>
              </a:ext>
            </a:extLst>
          </p:cNvPr>
          <p:cNvSpPr/>
          <p:nvPr/>
        </p:nvSpPr>
        <p:spPr>
          <a:xfrm>
            <a:off x="8085613" y="3010285"/>
            <a:ext cx="56982" cy="8015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600C070-F96E-594C-940D-8011A6E5AB54}"/>
              </a:ext>
            </a:extLst>
          </p:cNvPr>
          <p:cNvSpPr/>
          <p:nvPr/>
        </p:nvSpPr>
        <p:spPr>
          <a:xfrm>
            <a:off x="8142594" y="2772136"/>
            <a:ext cx="96419" cy="8015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070F833-71BD-EA42-8839-F848852AFA04}"/>
              </a:ext>
            </a:extLst>
          </p:cNvPr>
          <p:cNvSpPr/>
          <p:nvPr/>
        </p:nvSpPr>
        <p:spPr>
          <a:xfrm>
            <a:off x="9621687" y="3010285"/>
            <a:ext cx="56982" cy="8015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3747F38-A2F9-9440-AFB3-1E549B5B260F}"/>
              </a:ext>
            </a:extLst>
          </p:cNvPr>
          <p:cNvSpPr/>
          <p:nvPr/>
        </p:nvSpPr>
        <p:spPr>
          <a:xfrm>
            <a:off x="9678668" y="2772136"/>
            <a:ext cx="96419" cy="8015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068351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C1EB644-4804-1344-A7BA-7972B7898C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0" b="48670"/>
          <a:stretch/>
        </p:blipFill>
        <p:spPr>
          <a:xfrm>
            <a:off x="2850169" y="2284559"/>
            <a:ext cx="6120000" cy="14559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334EE4-BA70-024F-BCA6-0E8915DE59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92" b="48627"/>
          <a:stretch/>
        </p:blipFill>
        <p:spPr>
          <a:xfrm>
            <a:off x="2850263" y="3740356"/>
            <a:ext cx="6120000" cy="145596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812BA62-F5C0-EB40-8319-11DD7E7AF807}"/>
              </a:ext>
            </a:extLst>
          </p:cNvPr>
          <p:cNvSpPr/>
          <p:nvPr/>
        </p:nvSpPr>
        <p:spPr>
          <a:xfrm>
            <a:off x="4984762" y="4289928"/>
            <a:ext cx="650343" cy="69154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latin typeface="Times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C935A5-27BD-834F-9D64-5A1BADE64E33}"/>
              </a:ext>
            </a:extLst>
          </p:cNvPr>
          <p:cNvSpPr/>
          <p:nvPr/>
        </p:nvSpPr>
        <p:spPr>
          <a:xfrm>
            <a:off x="6504261" y="4289928"/>
            <a:ext cx="650343" cy="69154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latin typeface="Times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DFCFF8-06EC-144B-B2F2-642748546166}"/>
              </a:ext>
            </a:extLst>
          </p:cNvPr>
          <p:cNvSpPr/>
          <p:nvPr/>
        </p:nvSpPr>
        <p:spPr>
          <a:xfrm>
            <a:off x="4935808" y="3096418"/>
            <a:ext cx="324322" cy="23377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latin typeface="Times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3324B8-8FE4-9A4E-89A7-58DE4ECD5CA7}"/>
              </a:ext>
            </a:extLst>
          </p:cNvPr>
          <p:cNvSpPr/>
          <p:nvPr/>
        </p:nvSpPr>
        <p:spPr>
          <a:xfrm>
            <a:off x="6445625" y="3096302"/>
            <a:ext cx="324322" cy="234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latin typeface="Times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A177B6-B8FC-6B42-B589-724155577FE8}"/>
              </a:ext>
            </a:extLst>
          </p:cNvPr>
          <p:cNvSpPr/>
          <p:nvPr/>
        </p:nvSpPr>
        <p:spPr>
          <a:xfrm>
            <a:off x="3049264" y="1949978"/>
            <a:ext cx="1027588" cy="337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UniverSeg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CE3618-E529-5740-82EC-61C4BA3F0A7B}"/>
              </a:ext>
            </a:extLst>
          </p:cNvPr>
          <p:cNvSpPr/>
          <p:nvPr/>
        </p:nvSpPr>
        <p:spPr>
          <a:xfrm>
            <a:off x="4386116" y="1930239"/>
            <a:ext cx="1427203" cy="337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UniverSeg + Confidence map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0B97AB-CFD3-C94B-86BE-D7CE096C418A}"/>
              </a:ext>
            </a:extLst>
          </p:cNvPr>
          <p:cNvSpPr/>
          <p:nvPr/>
        </p:nvSpPr>
        <p:spPr>
          <a:xfrm>
            <a:off x="5914734" y="1939704"/>
            <a:ext cx="1427203" cy="337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Ours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2F7CB1-18D9-A24F-8466-0523B5DC6EBD}"/>
              </a:ext>
            </a:extLst>
          </p:cNvPr>
          <p:cNvSpPr/>
          <p:nvPr/>
        </p:nvSpPr>
        <p:spPr>
          <a:xfrm>
            <a:off x="7504190" y="1930239"/>
            <a:ext cx="1427203" cy="337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Ground truth</a:t>
            </a:r>
          </a:p>
        </p:txBody>
      </p:sp>
    </p:spTree>
    <p:extLst>
      <p:ext uri="{BB962C8B-B14F-4D97-AF65-F5344CB8AC3E}">
        <p14:creationId xmlns:p14="http://schemas.microsoft.com/office/powerpoint/2010/main" val="1081938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B8A2-8D47-AC4F-9689-65AD88D7C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实现</a:t>
            </a:r>
            <a:r>
              <a:rPr lang="zh-CN" altLang="en-US" dirty="0"/>
              <a:t> </a:t>
            </a:r>
            <a:r>
              <a:rPr lang="en-CN" dirty="0"/>
              <a:t>ablation</a:t>
            </a:r>
            <a:r>
              <a:rPr lang="zh-CN" altLang="en-US" dirty="0"/>
              <a:t> </a:t>
            </a:r>
            <a:r>
              <a:rPr lang="en-US" altLang="zh-CN" dirty="0"/>
              <a:t>study</a:t>
            </a:r>
            <a:endParaRPr lang="en-C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596A1-1535-1440-9157-06BDB9DB4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796365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3A575-B0CE-F743-8F63-4514D84F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放原始SAM</a:t>
            </a:r>
            <a:r>
              <a:rPr lang="en-US" altLang="zh-CN" dirty="0"/>
              <a:t>+</a:t>
            </a:r>
            <a:r>
              <a:rPr lang="en-US" altLang="zh-CN" dirty="0" err="1"/>
              <a:t>UniverSeg</a:t>
            </a:r>
            <a:endParaRPr lang="en-C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137F4-CD86-4847-9F02-58126A4CD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73876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06E9-356A-484F-99A4-6E754324A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附录放</a:t>
            </a:r>
            <a:r>
              <a:rPr lang="zh-CN" altLang="en-US" dirty="0"/>
              <a:t>  更多实验结果</a:t>
            </a:r>
            <a:endParaRPr lang="en-CN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16E70BC-13CD-DF43-82D7-D0F156B0E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50" y="2717800"/>
            <a:ext cx="67945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52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>
            <a:extLst>
              <a:ext uri="{FF2B5EF4-FFF2-40B4-BE49-F238E27FC236}">
                <a16:creationId xmlns:a16="http://schemas.microsoft.com/office/drawing/2014/main" id="{A084FAD1-FC9B-4644-B89E-68E28D0ED8FB}"/>
              </a:ext>
            </a:extLst>
          </p:cNvPr>
          <p:cNvSpPr/>
          <p:nvPr/>
        </p:nvSpPr>
        <p:spPr>
          <a:xfrm rot="5400000">
            <a:off x="2489880" y="2565448"/>
            <a:ext cx="806559" cy="920544"/>
          </a:xfrm>
          <a:prstGeom prst="trapezoid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N" sz="1200" dirty="0">
                <a:solidFill>
                  <a:schemeClr val="tx1"/>
                </a:solidFill>
                <a:latin typeface="Times" pitchFamily="2" charset="0"/>
              </a:rPr>
              <a:t>ICL</a:t>
            </a:r>
            <a:br>
              <a:rPr lang="en-CN" sz="1200" dirty="0">
                <a:solidFill>
                  <a:schemeClr val="tx1"/>
                </a:solidFill>
                <a:latin typeface="Times" pitchFamily="2" charset="0"/>
              </a:rPr>
            </a:br>
            <a:r>
              <a:rPr lang="en-CN" sz="1200" dirty="0">
                <a:solidFill>
                  <a:schemeClr val="tx1"/>
                </a:solidFill>
                <a:latin typeface="Times" pitchFamily="2" charset="0"/>
              </a:rPr>
              <a:t>Encoder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E8D09ED-7620-214F-A2D1-8B4EE2679161}"/>
              </a:ext>
            </a:extLst>
          </p:cNvPr>
          <p:cNvCxnSpPr>
            <a:cxnSpLocks/>
          </p:cNvCxnSpPr>
          <p:nvPr/>
        </p:nvCxnSpPr>
        <p:spPr>
          <a:xfrm>
            <a:off x="3353432" y="3025720"/>
            <a:ext cx="180000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rapezoid 5">
            <a:extLst>
              <a:ext uri="{FF2B5EF4-FFF2-40B4-BE49-F238E27FC236}">
                <a16:creationId xmlns:a16="http://schemas.microsoft.com/office/drawing/2014/main" id="{A2CC358E-BAEB-B54D-8B50-84B3AEC5EB77}"/>
              </a:ext>
            </a:extLst>
          </p:cNvPr>
          <p:cNvSpPr/>
          <p:nvPr/>
        </p:nvSpPr>
        <p:spPr>
          <a:xfrm rot="16200000" flipH="1">
            <a:off x="3582182" y="2562015"/>
            <a:ext cx="813425" cy="920545"/>
          </a:xfrm>
          <a:prstGeom prst="trapezoid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91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CN" sz="1200" dirty="0">
                <a:solidFill>
                  <a:schemeClr val="tx1"/>
                </a:solidFill>
                <a:latin typeface="Times" pitchFamily="2" charset="0"/>
              </a:rPr>
              <a:t>ICL</a:t>
            </a:r>
            <a:br>
              <a:rPr lang="en-CN" sz="1200" dirty="0">
                <a:solidFill>
                  <a:schemeClr val="tx1"/>
                </a:solidFill>
                <a:latin typeface="Times" pitchFamily="2" charset="0"/>
              </a:rPr>
            </a:br>
            <a:r>
              <a:rPr lang="en-CN" sz="1200" dirty="0">
                <a:solidFill>
                  <a:schemeClr val="tx1"/>
                </a:solidFill>
                <a:latin typeface="Times" pitchFamily="2" charset="0"/>
              </a:rPr>
              <a:t>decoder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D5F8EC-D4E4-3D4C-BE46-88A109F18C73}"/>
              </a:ext>
            </a:extLst>
          </p:cNvPr>
          <p:cNvCxnSpPr>
            <a:cxnSpLocks/>
          </p:cNvCxnSpPr>
          <p:nvPr/>
        </p:nvCxnSpPr>
        <p:spPr>
          <a:xfrm>
            <a:off x="2252887" y="2690309"/>
            <a:ext cx="180000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FD618FD-6337-E446-A521-B99ED1098EBF}"/>
              </a:ext>
            </a:extLst>
          </p:cNvPr>
          <p:cNvCxnSpPr>
            <a:cxnSpLocks/>
          </p:cNvCxnSpPr>
          <p:nvPr/>
        </p:nvCxnSpPr>
        <p:spPr>
          <a:xfrm>
            <a:off x="2252887" y="3352868"/>
            <a:ext cx="180000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2DCF87B-1E26-0940-BBFB-1BD7B7881EB6}"/>
              </a:ext>
            </a:extLst>
          </p:cNvPr>
          <p:cNvCxnSpPr>
            <a:cxnSpLocks/>
          </p:cNvCxnSpPr>
          <p:nvPr/>
        </p:nvCxnSpPr>
        <p:spPr>
          <a:xfrm>
            <a:off x="4449167" y="3022287"/>
            <a:ext cx="180000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rapezoid 11">
            <a:extLst>
              <a:ext uri="{FF2B5EF4-FFF2-40B4-BE49-F238E27FC236}">
                <a16:creationId xmlns:a16="http://schemas.microsoft.com/office/drawing/2014/main" id="{2B840A50-01C5-7440-B95E-A43A386FB75E}"/>
              </a:ext>
            </a:extLst>
          </p:cNvPr>
          <p:cNvSpPr/>
          <p:nvPr/>
        </p:nvSpPr>
        <p:spPr>
          <a:xfrm rot="5400000">
            <a:off x="6553271" y="2446676"/>
            <a:ext cx="806559" cy="920544"/>
          </a:xfrm>
          <a:prstGeom prst="trapezoi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8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SAM</a:t>
            </a:r>
            <a:br>
              <a:rPr lang="en-CN" sz="1400" dirty="0">
                <a:solidFill>
                  <a:schemeClr val="tx1"/>
                </a:solidFill>
                <a:latin typeface="Times" pitchFamily="2" charset="0"/>
              </a:rPr>
            </a:br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Encoder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DCCEE8A-1C34-AE4A-B3CB-456DCFC4AAB1}"/>
              </a:ext>
            </a:extLst>
          </p:cNvPr>
          <p:cNvCxnSpPr>
            <a:cxnSpLocks/>
          </p:cNvCxnSpPr>
          <p:nvPr/>
        </p:nvCxnSpPr>
        <p:spPr>
          <a:xfrm>
            <a:off x="7416823" y="2906948"/>
            <a:ext cx="180000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apezoid 13">
            <a:extLst>
              <a:ext uri="{FF2B5EF4-FFF2-40B4-BE49-F238E27FC236}">
                <a16:creationId xmlns:a16="http://schemas.microsoft.com/office/drawing/2014/main" id="{EDCF5AE9-94E9-244E-93AF-DC39D9ED2117}"/>
              </a:ext>
            </a:extLst>
          </p:cNvPr>
          <p:cNvSpPr/>
          <p:nvPr/>
        </p:nvSpPr>
        <p:spPr>
          <a:xfrm rot="16200000" flipH="1">
            <a:off x="7645573" y="2443243"/>
            <a:ext cx="813425" cy="920545"/>
          </a:xfrm>
          <a:prstGeom prst="trapezoi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8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SAM</a:t>
            </a:r>
            <a:br>
              <a:rPr lang="en-CN" sz="1400" dirty="0">
                <a:solidFill>
                  <a:schemeClr val="tx1"/>
                </a:solidFill>
                <a:latin typeface="Times" pitchFamily="2" charset="0"/>
              </a:rPr>
            </a:br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decoder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F2D2F12-050E-514D-8278-37C4F8164131}"/>
              </a:ext>
            </a:extLst>
          </p:cNvPr>
          <p:cNvCxnSpPr>
            <a:cxnSpLocks/>
          </p:cNvCxnSpPr>
          <p:nvPr/>
        </p:nvCxnSpPr>
        <p:spPr>
          <a:xfrm>
            <a:off x="6316278" y="2903514"/>
            <a:ext cx="180000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0444AA7-D0BA-1F4B-AD82-D5A3DCB146F9}"/>
              </a:ext>
            </a:extLst>
          </p:cNvPr>
          <p:cNvCxnSpPr>
            <a:cxnSpLocks/>
          </p:cNvCxnSpPr>
          <p:nvPr/>
        </p:nvCxnSpPr>
        <p:spPr>
          <a:xfrm>
            <a:off x="8512558" y="2903515"/>
            <a:ext cx="180000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68A5BD1E-2C4A-D846-9808-2B67AB190C71}"/>
              </a:ext>
            </a:extLst>
          </p:cNvPr>
          <p:cNvCxnSpPr>
            <a:cxnSpLocks/>
            <a:stCxn id="22" idx="3"/>
            <a:endCxn id="14" idx="3"/>
          </p:cNvCxnSpPr>
          <p:nvPr/>
        </p:nvCxnSpPr>
        <p:spPr>
          <a:xfrm flipV="1">
            <a:off x="7219435" y="3208550"/>
            <a:ext cx="832851" cy="30459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C4E24DB-CCC6-204C-8EFB-789719D278DF}"/>
              </a:ext>
            </a:extLst>
          </p:cNvPr>
          <p:cNvSpPr txBox="1"/>
          <p:nvPr/>
        </p:nvSpPr>
        <p:spPr>
          <a:xfrm>
            <a:off x="6498168" y="3359260"/>
            <a:ext cx="721267" cy="3077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N" sz="1400" dirty="0">
                <a:latin typeface="Times" pitchFamily="2" charset="0"/>
              </a:rPr>
              <a:t>Prompt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3148C7C-3D50-7746-BC90-712100B79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826" y="2250863"/>
            <a:ext cx="540000" cy="54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D59B797-3D96-F942-B0DD-14D4C7A17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374" y="2287439"/>
            <a:ext cx="540000" cy="5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C1C10F8-0934-9F45-ABAF-C1740A831F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4922" y="2324015"/>
            <a:ext cx="540000" cy="54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FA154DB-612E-164D-B9FD-363C362DF1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4469" y="2345574"/>
            <a:ext cx="540000" cy="5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06C3028-A325-2045-9106-3EBD48019A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2615" y="3069443"/>
            <a:ext cx="540000" cy="5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9CC052F-B967-F542-B0E2-0733B25B90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1088" y="2633514"/>
            <a:ext cx="540000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DF4A934-FD8F-2041-BF67-07D52A059A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4357" y="2729808"/>
            <a:ext cx="540000" cy="5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F5993E0-A448-3E48-B8CE-416E5E739F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87748" y="2594015"/>
            <a:ext cx="540000" cy="5400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C209EB7-282F-2A40-913F-0A726385FBC9}"/>
              </a:ext>
            </a:extLst>
          </p:cNvPr>
          <p:cNvSpPr txBox="1"/>
          <p:nvPr/>
        </p:nvSpPr>
        <p:spPr>
          <a:xfrm>
            <a:off x="1033305" y="2821809"/>
            <a:ext cx="1713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sz="1200" dirty="0">
                <a:latin typeface="Times" pitchFamily="2" charset="0"/>
              </a:rPr>
              <a:t>Support set </a:t>
            </a:r>
            <a:r>
              <a:rPr lang="en-CN" sz="1200" i="1" dirty="0">
                <a:latin typeface="Times" pitchFamily="2" charset="0"/>
                <a:cs typeface="Angsana New" panose="02020603050405020304" pitchFamily="18" charset="-34"/>
              </a:rPr>
              <a:t>S</a:t>
            </a:r>
            <a:r>
              <a:rPr lang="en-CN" sz="1200" dirty="0">
                <a:latin typeface="Times" pitchFamily="2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85ECF82-D3BD-A946-B37C-EC073467EE16}"/>
              </a:ext>
            </a:extLst>
          </p:cNvPr>
          <p:cNvSpPr txBox="1"/>
          <p:nvPr/>
        </p:nvSpPr>
        <p:spPr>
          <a:xfrm>
            <a:off x="1132170" y="3537872"/>
            <a:ext cx="1680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" pitchFamily="2" charset="0"/>
              </a:rPr>
              <a:t>Query</a:t>
            </a:r>
            <a:r>
              <a:rPr lang="en-CN" sz="1200" dirty="0">
                <a:latin typeface="Times" pitchFamily="2" charset="0"/>
              </a:rPr>
              <a:t> image </a:t>
            </a:r>
            <a:r>
              <a:rPr lang="en-CN" sz="1200" i="1" dirty="0">
                <a:latin typeface="Times" pitchFamily="2" charset="0"/>
                <a:cs typeface="Angsana New" panose="02020603050405020304" pitchFamily="18" charset="-34"/>
              </a:rPr>
              <a:t>x</a:t>
            </a:r>
            <a:r>
              <a:rPr lang="en-CN" sz="1200" dirty="0">
                <a:latin typeface="Times" pitchFamily="2" charset="0"/>
              </a:rPr>
              <a:t>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86F101-827E-3141-84B8-558C64DC2442}"/>
              </a:ext>
            </a:extLst>
          </p:cNvPr>
          <p:cNvSpPr txBox="1"/>
          <p:nvPr/>
        </p:nvSpPr>
        <p:spPr>
          <a:xfrm>
            <a:off x="5164357" y="3118074"/>
            <a:ext cx="1680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" pitchFamily="2" charset="0"/>
              </a:rPr>
              <a:t>Query</a:t>
            </a:r>
            <a:r>
              <a:rPr lang="en-CN" sz="1200" dirty="0">
                <a:latin typeface="Times" pitchFamily="2" charset="0"/>
              </a:rPr>
              <a:t> image </a:t>
            </a:r>
            <a:r>
              <a:rPr lang="en-CN" sz="1200" i="1" dirty="0">
                <a:latin typeface="Times" pitchFamily="2" charset="0"/>
                <a:cs typeface="Angsana New" panose="02020603050405020304" pitchFamily="18" charset="-34"/>
              </a:rPr>
              <a:t>x</a:t>
            </a:r>
            <a:r>
              <a:rPr lang="en-CN" sz="1200" dirty="0">
                <a:latin typeface="Times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95381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BB659-405A-DE4A-90B7-E54D980E7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638" y="240154"/>
            <a:ext cx="10515600" cy="1325563"/>
          </a:xfrm>
        </p:spPr>
        <p:txBody>
          <a:bodyPr/>
          <a:lstStyle/>
          <a:p>
            <a:r>
              <a:rPr lang="en-CN" dirty="0">
                <a:latin typeface="Times" pitchFamily="2" charset="0"/>
              </a:rPr>
              <a:t>Our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work</a:t>
            </a:r>
            <a:endParaRPr lang="en-CN" dirty="0">
              <a:latin typeface="Times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591438-3F24-9C43-8E4C-71C6BF283F3C}"/>
              </a:ext>
            </a:extLst>
          </p:cNvPr>
          <p:cNvSpPr txBox="1"/>
          <p:nvPr/>
        </p:nvSpPr>
        <p:spPr>
          <a:xfrm>
            <a:off x="1630042" y="3541203"/>
            <a:ext cx="17137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sz="1400" dirty="0">
                <a:latin typeface="Times" pitchFamily="2" charset="0"/>
              </a:rPr>
              <a:t>Support Set </a:t>
            </a:r>
            <a:r>
              <a:rPr lang="en-CN" sz="1400" i="1" dirty="0">
                <a:latin typeface="Times" pitchFamily="2" charset="0"/>
                <a:cs typeface="Angsana New" panose="02020603050405020304" pitchFamily="18" charset="-34"/>
              </a:rPr>
              <a:t>S</a:t>
            </a:r>
            <a:r>
              <a:rPr lang="en-CN" sz="1400" dirty="0">
                <a:latin typeface="Times" pitchFamily="2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92B866-E506-6046-A746-333C909F7094}"/>
              </a:ext>
            </a:extLst>
          </p:cNvPr>
          <p:cNvSpPr txBox="1"/>
          <p:nvPr/>
        </p:nvSpPr>
        <p:spPr>
          <a:xfrm>
            <a:off x="1653753" y="5869417"/>
            <a:ext cx="1680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" pitchFamily="2" charset="0"/>
              </a:rPr>
              <a:t>Query</a:t>
            </a:r>
            <a:r>
              <a:rPr lang="en-CN" sz="1400" dirty="0">
                <a:latin typeface="Times" pitchFamily="2" charset="0"/>
              </a:rPr>
              <a:t> Image </a:t>
            </a:r>
            <a:r>
              <a:rPr lang="en-CN" sz="1400" i="1" dirty="0">
                <a:latin typeface="Times" pitchFamily="2" charset="0"/>
                <a:cs typeface="Angsana New" panose="02020603050405020304" pitchFamily="18" charset="-34"/>
              </a:rPr>
              <a:t>x</a:t>
            </a:r>
            <a:r>
              <a:rPr lang="en-CN" sz="1400" dirty="0">
                <a:latin typeface="Times" pitchFamily="2" charset="0"/>
              </a:rPr>
              <a:t>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927086B-CF5B-0E4C-AF51-FE3A3F3B7954}"/>
              </a:ext>
            </a:extLst>
          </p:cNvPr>
          <p:cNvCxnSpPr>
            <a:cxnSpLocks/>
            <a:endCxn id="13" idx="2"/>
          </p:cNvCxnSpPr>
          <p:nvPr/>
        </p:nvCxnSpPr>
        <p:spPr>
          <a:xfrm>
            <a:off x="2870301" y="5535086"/>
            <a:ext cx="564662" cy="476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E40268E-470D-9A44-8A6D-37361DA458C2}"/>
              </a:ext>
            </a:extLst>
          </p:cNvPr>
          <p:cNvCxnSpPr>
            <a:cxnSpLocks/>
            <a:endCxn id="73" idx="0"/>
          </p:cNvCxnSpPr>
          <p:nvPr/>
        </p:nvCxnSpPr>
        <p:spPr>
          <a:xfrm>
            <a:off x="4149264" y="3172076"/>
            <a:ext cx="1062816" cy="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9266437-A7D2-9140-BD34-BC76C4827E1C}"/>
              </a:ext>
            </a:extLst>
          </p:cNvPr>
          <p:cNvSpPr txBox="1"/>
          <p:nvPr/>
        </p:nvSpPr>
        <p:spPr>
          <a:xfrm>
            <a:off x="6245991" y="4473614"/>
            <a:ext cx="400110" cy="75698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altLang="zh-CN" sz="1400" dirty="0">
                <a:latin typeface="Times" pitchFamily="2" charset="0"/>
              </a:rPr>
              <a:t>Prompt</a:t>
            </a:r>
            <a:endParaRPr lang="en-CN" sz="1400" dirty="0">
              <a:latin typeface="Times" pitchFamily="2" charset="0"/>
            </a:endParaRPr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721A824E-5AAC-F74F-97E1-2836E2AE14A4}"/>
              </a:ext>
            </a:extLst>
          </p:cNvPr>
          <p:cNvSpPr/>
          <p:nvPr/>
        </p:nvSpPr>
        <p:spPr>
          <a:xfrm rot="5400000">
            <a:off x="3153857" y="5133826"/>
            <a:ext cx="1374262" cy="812051"/>
          </a:xfrm>
          <a:prstGeom prst="trapezoi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8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SAM Encoder</a:t>
            </a:r>
          </a:p>
        </p:txBody>
      </p:sp>
      <p:sp>
        <p:nvSpPr>
          <p:cNvPr id="44" name="Trapezoid 43">
            <a:extLst>
              <a:ext uri="{FF2B5EF4-FFF2-40B4-BE49-F238E27FC236}">
                <a16:creationId xmlns:a16="http://schemas.microsoft.com/office/drawing/2014/main" id="{87FBCC2F-30C9-0646-B407-B1DFE06235EE}"/>
              </a:ext>
            </a:extLst>
          </p:cNvPr>
          <p:cNvSpPr/>
          <p:nvPr/>
        </p:nvSpPr>
        <p:spPr>
          <a:xfrm rot="5400000">
            <a:off x="3428343" y="2747936"/>
            <a:ext cx="806559" cy="920544"/>
          </a:xfrm>
          <a:prstGeom prst="trapezoid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N" sz="1200" dirty="0">
                <a:solidFill>
                  <a:schemeClr val="tx1"/>
                </a:solidFill>
                <a:latin typeface="Times" pitchFamily="2" charset="0"/>
              </a:rPr>
              <a:t>ICL</a:t>
            </a:r>
            <a:br>
              <a:rPr lang="en-CN" sz="1200" dirty="0">
                <a:solidFill>
                  <a:schemeClr val="tx1"/>
                </a:solidFill>
                <a:latin typeface="Times" pitchFamily="2" charset="0"/>
              </a:rPr>
            </a:br>
            <a:r>
              <a:rPr lang="en-CN" sz="1200" dirty="0">
                <a:solidFill>
                  <a:schemeClr val="tx1"/>
                </a:solidFill>
                <a:latin typeface="Times" pitchFamily="2" charset="0"/>
              </a:rPr>
              <a:t>Encoder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E61DE4D-C3BE-4D41-8316-551E4AB2C6DB}"/>
              </a:ext>
            </a:extLst>
          </p:cNvPr>
          <p:cNvCxnSpPr>
            <a:cxnSpLocks/>
            <a:endCxn id="44" idx="2"/>
          </p:cNvCxnSpPr>
          <p:nvPr/>
        </p:nvCxnSpPr>
        <p:spPr>
          <a:xfrm flipV="1">
            <a:off x="3054908" y="3208209"/>
            <a:ext cx="316443" cy="3429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rapezoid 53">
            <a:extLst>
              <a:ext uri="{FF2B5EF4-FFF2-40B4-BE49-F238E27FC236}">
                <a16:creationId xmlns:a16="http://schemas.microsoft.com/office/drawing/2014/main" id="{9392434C-4E0F-7548-A8AE-1EE304096997}"/>
              </a:ext>
            </a:extLst>
          </p:cNvPr>
          <p:cNvSpPr/>
          <p:nvPr/>
        </p:nvSpPr>
        <p:spPr>
          <a:xfrm rot="16200000" flipH="1">
            <a:off x="5579683" y="4659313"/>
            <a:ext cx="794082" cy="1774354"/>
          </a:xfrm>
          <a:prstGeom prst="trapezoi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CN" sz="1600" dirty="0">
                <a:solidFill>
                  <a:schemeClr val="tx1"/>
                </a:solidFill>
                <a:latin typeface="Times" pitchFamily="2" charset="0"/>
              </a:rPr>
              <a:t>SAM Decoder</a:t>
            </a:r>
          </a:p>
        </p:txBody>
      </p: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4849B5BC-0915-C24C-AAE8-B5F723EA89F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346935" y="4742340"/>
            <a:ext cx="1151133" cy="43435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F08DA9EC-FD5A-2F46-BD94-BBFDDF57367C}"/>
              </a:ext>
            </a:extLst>
          </p:cNvPr>
          <p:cNvSpPr txBox="1"/>
          <p:nvPr/>
        </p:nvSpPr>
        <p:spPr>
          <a:xfrm>
            <a:off x="4747156" y="3805438"/>
            <a:ext cx="13674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" pitchFamily="2" charset="0"/>
              </a:rPr>
              <a:t>Confidence</a:t>
            </a:r>
            <a:r>
              <a:rPr lang="en-CN" sz="1200" dirty="0">
                <a:latin typeface="Times" pitchFamily="2" charset="0"/>
              </a:rPr>
              <a:t> Map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DA6C71C-8EE2-2849-84F7-222FAC731472}"/>
              </a:ext>
            </a:extLst>
          </p:cNvPr>
          <p:cNvCxnSpPr>
            <a:cxnSpLocks/>
            <a:stCxn id="13" idx="0"/>
            <a:endCxn id="54" idx="0"/>
          </p:cNvCxnSpPr>
          <p:nvPr/>
        </p:nvCxnSpPr>
        <p:spPr>
          <a:xfrm>
            <a:off x="4247014" y="5539852"/>
            <a:ext cx="842533" cy="663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rapezoid 72">
            <a:extLst>
              <a:ext uri="{FF2B5EF4-FFF2-40B4-BE49-F238E27FC236}">
                <a16:creationId xmlns:a16="http://schemas.microsoft.com/office/drawing/2014/main" id="{81596AB9-C182-8043-9682-EFDC106894DE}"/>
              </a:ext>
            </a:extLst>
          </p:cNvPr>
          <p:cNvSpPr/>
          <p:nvPr/>
        </p:nvSpPr>
        <p:spPr>
          <a:xfrm rot="16200000" flipH="1">
            <a:off x="5256626" y="2720818"/>
            <a:ext cx="813425" cy="902518"/>
          </a:xfrm>
          <a:prstGeom prst="trapezoid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91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CN" sz="1200" dirty="0">
                <a:solidFill>
                  <a:schemeClr val="tx1"/>
                </a:solidFill>
                <a:latin typeface="Times" pitchFamily="2" charset="0"/>
              </a:rPr>
              <a:t>ICL</a:t>
            </a:r>
            <a:br>
              <a:rPr lang="en-CN" sz="1200" dirty="0">
                <a:solidFill>
                  <a:schemeClr val="tx1"/>
                </a:solidFill>
                <a:latin typeface="Times" pitchFamily="2" charset="0"/>
              </a:rPr>
            </a:br>
            <a:r>
              <a:rPr lang="en-CN" sz="1200" dirty="0">
                <a:solidFill>
                  <a:schemeClr val="tx1"/>
                </a:solidFill>
                <a:latin typeface="Times" pitchFamily="2" charset="0"/>
              </a:rPr>
              <a:t>Decoder</a:t>
            </a:r>
          </a:p>
        </p:txBody>
      </p:sp>
      <p:cxnSp>
        <p:nvCxnSpPr>
          <p:cNvPr id="76" name="Elbow Connector 75">
            <a:extLst>
              <a:ext uri="{FF2B5EF4-FFF2-40B4-BE49-F238E27FC236}">
                <a16:creationId xmlns:a16="http://schemas.microsoft.com/office/drawing/2014/main" id="{E962F8AD-53C6-4742-B5E6-26EBD58EA202}"/>
              </a:ext>
            </a:extLst>
          </p:cNvPr>
          <p:cNvCxnSpPr>
            <a:cxnSpLocks/>
          </p:cNvCxnSpPr>
          <p:nvPr/>
        </p:nvCxnSpPr>
        <p:spPr>
          <a:xfrm flipV="1">
            <a:off x="5760080" y="3578789"/>
            <a:ext cx="201538" cy="805163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>
            <a:extLst>
              <a:ext uri="{FF2B5EF4-FFF2-40B4-BE49-F238E27FC236}">
                <a16:creationId xmlns:a16="http://schemas.microsoft.com/office/drawing/2014/main" id="{76FEA6A4-F263-024B-866D-B786C5A4C5E5}"/>
              </a:ext>
            </a:extLst>
          </p:cNvPr>
          <p:cNvCxnSpPr>
            <a:cxnSpLocks/>
          </p:cNvCxnSpPr>
          <p:nvPr/>
        </p:nvCxnSpPr>
        <p:spPr>
          <a:xfrm>
            <a:off x="6930814" y="3175192"/>
            <a:ext cx="501230" cy="794824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>
            <a:extLst>
              <a:ext uri="{FF2B5EF4-FFF2-40B4-BE49-F238E27FC236}">
                <a16:creationId xmlns:a16="http://schemas.microsoft.com/office/drawing/2014/main" id="{EF176384-0E32-6C49-893D-E411A17813AC}"/>
              </a:ext>
            </a:extLst>
          </p:cNvPr>
          <p:cNvCxnSpPr>
            <a:cxnSpLocks/>
            <a:stCxn id="54" idx="2"/>
            <a:endCxn id="86" idx="2"/>
          </p:cNvCxnSpPr>
          <p:nvPr/>
        </p:nvCxnSpPr>
        <p:spPr>
          <a:xfrm flipV="1">
            <a:off x="6863901" y="4886495"/>
            <a:ext cx="551720" cy="659995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99FFFB6E-15D0-294B-A217-A6A48BA09C4D}"/>
              </a:ext>
            </a:extLst>
          </p:cNvPr>
          <p:cNvCxnSpPr>
            <a:cxnSpLocks/>
            <a:stCxn id="73" idx="2"/>
          </p:cNvCxnSpPr>
          <p:nvPr/>
        </p:nvCxnSpPr>
        <p:spPr>
          <a:xfrm>
            <a:off x="6114598" y="3172078"/>
            <a:ext cx="132673" cy="31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BB916DA0-F6BC-8041-9F63-16DA97261B8F}"/>
              </a:ext>
            </a:extLst>
          </p:cNvPr>
          <p:cNvSpPr txBox="1"/>
          <p:nvPr/>
        </p:nvSpPr>
        <p:spPr>
          <a:xfrm>
            <a:off x="6156959" y="4013649"/>
            <a:ext cx="886601" cy="5426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N" sz="1400" dirty="0">
                <a:latin typeface="Times" pitchFamily="2" charset="0"/>
              </a:rPr>
              <a:t>Bounding </a:t>
            </a:r>
          </a:p>
          <a:p>
            <a:pPr algn="ctr"/>
            <a:r>
              <a:rPr lang="en-CN" sz="1400" dirty="0">
                <a:latin typeface="Times" pitchFamily="2" charset="0"/>
              </a:rPr>
              <a:t>Box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C133628-BE5C-5640-B11F-855A01572594}"/>
              </a:ext>
            </a:extLst>
          </p:cNvPr>
          <p:cNvSpPr txBox="1"/>
          <p:nvPr/>
        </p:nvSpPr>
        <p:spPr>
          <a:xfrm>
            <a:off x="1426727" y="1766511"/>
            <a:ext cx="3659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" pitchFamily="2" charset="0"/>
              </a:rPr>
              <a:t>Foundation Model Cooperation</a:t>
            </a:r>
            <a:endParaRPr lang="en-CN" sz="1600" dirty="0">
              <a:solidFill>
                <a:schemeClr val="tx1">
                  <a:lumMod val="65000"/>
                  <a:lumOff val="35000"/>
                </a:schemeClr>
              </a:solidFill>
              <a:latin typeface="Times" pitchFamily="2" charset="0"/>
            </a:endParaRPr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B63A3776-5A50-B64A-8807-3D1B7B9342AD}"/>
              </a:ext>
            </a:extLst>
          </p:cNvPr>
          <p:cNvCxnSpPr>
            <a:cxnSpLocks/>
          </p:cNvCxnSpPr>
          <p:nvPr/>
        </p:nvCxnSpPr>
        <p:spPr>
          <a:xfrm>
            <a:off x="5760080" y="4383952"/>
            <a:ext cx="201538" cy="843527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86335B2-5106-094C-AA4B-F825A99FBAF4}"/>
              </a:ext>
            </a:extLst>
          </p:cNvPr>
          <p:cNvCxnSpPr>
            <a:cxnSpLocks/>
            <a:endCxn id="137" idx="0"/>
          </p:cNvCxnSpPr>
          <p:nvPr/>
        </p:nvCxnSpPr>
        <p:spPr>
          <a:xfrm>
            <a:off x="6600260" y="3742316"/>
            <a:ext cx="0" cy="27133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76E3C7A-2CA7-3348-858C-058FE136F870}"/>
              </a:ext>
            </a:extLst>
          </p:cNvPr>
          <p:cNvCxnSpPr>
            <a:cxnSpLocks/>
            <a:stCxn id="137" idx="2"/>
          </p:cNvCxnSpPr>
          <p:nvPr/>
        </p:nvCxnSpPr>
        <p:spPr>
          <a:xfrm flipH="1">
            <a:off x="6599387" y="4556262"/>
            <a:ext cx="873" cy="5940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1E31B7D-1396-2B4D-97B3-F3EF6A8B51A7}"/>
              </a:ext>
            </a:extLst>
          </p:cNvPr>
          <p:cNvSpPr txBox="1"/>
          <p:nvPr/>
        </p:nvSpPr>
        <p:spPr>
          <a:xfrm>
            <a:off x="3291594" y="3702940"/>
            <a:ext cx="95483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en-US" sz="1200" dirty="0">
                <a:latin typeface="Times" pitchFamily="2" charset="0"/>
              </a:rPr>
              <a:t>Logistic Regression</a:t>
            </a:r>
            <a:endParaRPr lang="en-CN" sz="1200" dirty="0">
              <a:latin typeface="Times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D3B067-3532-A143-ADC0-BE6001043336}"/>
              </a:ext>
            </a:extLst>
          </p:cNvPr>
          <p:cNvSpPr txBox="1"/>
          <p:nvPr/>
        </p:nvSpPr>
        <p:spPr>
          <a:xfrm>
            <a:off x="922423" y="1288976"/>
            <a:ext cx="9153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The main idea is to enhance the performance of SOTA ICL segmentation models with SAM.</a:t>
            </a:r>
            <a:endParaRPr lang="en-CN" dirty="0">
              <a:latin typeface="Times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3BBE8EC-34E6-C04B-9DFC-2F36E0AD2FE6}"/>
              </a:ext>
            </a:extLst>
          </p:cNvPr>
          <p:cNvSpPr/>
          <p:nvPr/>
        </p:nvSpPr>
        <p:spPr>
          <a:xfrm>
            <a:off x="4321169" y="4713707"/>
            <a:ext cx="764931" cy="30172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8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CN" sz="1100" dirty="0">
                <a:solidFill>
                  <a:schemeClr val="tx1"/>
                </a:solidFill>
                <a:latin typeface="Times" pitchFamily="2" charset="0"/>
              </a:rPr>
              <a:t>1×1 conv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CC864D7-445C-4E45-97FB-66057E679B77}"/>
              </a:ext>
            </a:extLst>
          </p:cNvPr>
          <p:cNvSpPr>
            <a:spLocks noChangeAspect="1"/>
          </p:cNvSpPr>
          <p:nvPr/>
        </p:nvSpPr>
        <p:spPr>
          <a:xfrm>
            <a:off x="4321169" y="4448748"/>
            <a:ext cx="766800" cy="2354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8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CN" sz="1100" dirty="0">
                <a:solidFill>
                  <a:schemeClr val="tx1"/>
                </a:solidFill>
                <a:latin typeface="Times" pitchFamily="2" charset="0"/>
              </a:rPr>
              <a:t>Sigmoid</a:t>
            </a:r>
          </a:p>
        </p:txBody>
      </p:sp>
      <p:cxnSp>
        <p:nvCxnSpPr>
          <p:cNvPr id="6" name="Curved Connector 5">
            <a:extLst>
              <a:ext uri="{FF2B5EF4-FFF2-40B4-BE49-F238E27FC236}">
                <a16:creationId xmlns:a16="http://schemas.microsoft.com/office/drawing/2014/main" id="{22C7C377-C28F-094E-81F2-421BF4BDABEC}"/>
              </a:ext>
            </a:extLst>
          </p:cNvPr>
          <p:cNvCxnSpPr>
            <a:cxnSpLocks/>
            <a:stCxn id="3" idx="2"/>
            <a:endCxn id="4" idx="1"/>
          </p:cNvCxnSpPr>
          <p:nvPr/>
        </p:nvCxnSpPr>
        <p:spPr>
          <a:xfrm rot="16200000" flipH="1">
            <a:off x="3695108" y="4238508"/>
            <a:ext cx="699964" cy="552158"/>
          </a:xfrm>
          <a:prstGeom prst="curved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890B16-4594-1B49-B6A2-1E721CDA2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5AD53-3315-4C4F-951C-71ACF176562C}" type="slidenum">
              <a:rPr lang="en-CN" smtClean="0">
                <a:latin typeface="Times" pitchFamily="2" charset="0"/>
              </a:rPr>
              <a:t>3</a:t>
            </a:fld>
            <a:endParaRPr lang="en-CN">
              <a:latin typeface="Time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907702-727D-B24F-8477-0BD09B455AE0}"/>
              </a:ext>
            </a:extLst>
          </p:cNvPr>
          <p:cNvSpPr txBox="1"/>
          <p:nvPr/>
        </p:nvSpPr>
        <p:spPr>
          <a:xfrm>
            <a:off x="4291895" y="5503926"/>
            <a:ext cx="11437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" pitchFamily="2" charset="0"/>
                <a:cs typeface="Angsana New" panose="02020603050405020304" pitchFamily="18" charset="-34"/>
              </a:rPr>
              <a:t>Enc</a:t>
            </a:r>
            <a:r>
              <a:rPr lang="en-US" sz="1200" i="1" baseline="-25000" dirty="0">
                <a:latin typeface="Times" pitchFamily="2" charset="0"/>
                <a:cs typeface="Angsana New" panose="02020603050405020304" pitchFamily="18" charset="-34"/>
              </a:rPr>
              <a:t>SAM</a:t>
            </a:r>
            <a:r>
              <a:rPr lang="en-CN" sz="1200" i="1" dirty="0">
                <a:latin typeface="Times" pitchFamily="2" charset="0"/>
                <a:cs typeface="Angsana New" panose="02020603050405020304" pitchFamily="18" charset="-34"/>
              </a:rPr>
              <a:t>(x)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4BE343-69E1-734E-8FAB-A6614F269DDF}"/>
              </a:ext>
            </a:extLst>
          </p:cNvPr>
          <p:cNvSpPr txBox="1"/>
          <p:nvPr/>
        </p:nvSpPr>
        <p:spPr>
          <a:xfrm rot="5400000">
            <a:off x="6925981" y="3452470"/>
            <a:ext cx="1217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sz="1200" dirty="0">
                <a:latin typeface="Times" pitchFamily="2" charset="0"/>
              </a:rPr>
              <a:t>× 𝛾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668CFF6-4CD7-524D-A904-DE84496C9668}"/>
              </a:ext>
            </a:extLst>
          </p:cNvPr>
          <p:cNvSpPr txBox="1"/>
          <p:nvPr/>
        </p:nvSpPr>
        <p:spPr>
          <a:xfrm rot="5400000">
            <a:off x="6920687" y="5108861"/>
            <a:ext cx="1217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sz="1200" dirty="0">
                <a:latin typeface="Times" pitchFamily="2" charset="0"/>
              </a:rPr>
              <a:t>× (1- 𝛾)</a:t>
            </a:r>
          </a:p>
        </p:txBody>
      </p:sp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37CC07F2-D5B9-EC42-8C4B-7B7B48959862}"/>
              </a:ext>
            </a:extLst>
          </p:cNvPr>
          <p:cNvCxnSpPr>
            <a:cxnSpLocks/>
            <a:endCxn id="13" idx="2"/>
          </p:cNvCxnSpPr>
          <p:nvPr/>
        </p:nvCxnSpPr>
        <p:spPr>
          <a:xfrm>
            <a:off x="3054908" y="3211638"/>
            <a:ext cx="380055" cy="1972800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>
            <a:extLst>
              <a:ext uri="{FF2B5EF4-FFF2-40B4-BE49-F238E27FC236}">
                <a16:creationId xmlns:a16="http://schemas.microsoft.com/office/drawing/2014/main" id="{B0867494-C0D4-F841-9C5D-7C5920F62EB1}"/>
              </a:ext>
            </a:extLst>
          </p:cNvPr>
          <p:cNvCxnSpPr>
            <a:cxnSpLocks/>
          </p:cNvCxnSpPr>
          <p:nvPr/>
        </p:nvCxnSpPr>
        <p:spPr>
          <a:xfrm flipV="1">
            <a:off x="2870300" y="3461485"/>
            <a:ext cx="501051" cy="20736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D8EDF0F-D0DD-0341-A26B-9627ED0391F0}"/>
              </a:ext>
            </a:extLst>
          </p:cNvPr>
          <p:cNvSpPr txBox="1"/>
          <p:nvPr/>
        </p:nvSpPr>
        <p:spPr>
          <a:xfrm>
            <a:off x="4173793" y="3156750"/>
            <a:ext cx="11437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Times" pitchFamily="2" charset="0"/>
                <a:cs typeface="Angsana New" panose="02020603050405020304" pitchFamily="18" charset="-34"/>
              </a:rPr>
              <a:t>Enc</a:t>
            </a:r>
            <a:r>
              <a:rPr lang="en-US" sz="1200" i="1" baseline="-25000" dirty="0">
                <a:latin typeface="Times" pitchFamily="2" charset="0"/>
                <a:cs typeface="Angsana New" panose="02020603050405020304" pitchFamily="18" charset="-34"/>
              </a:rPr>
              <a:t>ICL</a:t>
            </a:r>
            <a:r>
              <a:rPr lang="en-CN" sz="1200" i="1" dirty="0">
                <a:latin typeface="Times" pitchFamily="2" charset="0"/>
                <a:cs typeface="Angsana New" panose="02020603050405020304" pitchFamily="18" charset="-34"/>
              </a:rPr>
              <a:t>(x, S)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B2A52B2-5185-E542-B566-5CB02FCE8065}"/>
              </a:ext>
            </a:extLst>
          </p:cNvPr>
          <p:cNvCxnSpPr>
            <a:cxnSpLocks/>
          </p:cNvCxnSpPr>
          <p:nvPr/>
        </p:nvCxnSpPr>
        <p:spPr>
          <a:xfrm flipV="1">
            <a:off x="3664706" y="4187611"/>
            <a:ext cx="8068" cy="731481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416C72FC-C114-3748-890D-D09F2788BE4F}"/>
              </a:ext>
            </a:extLst>
          </p:cNvPr>
          <p:cNvSpPr txBox="1"/>
          <p:nvPr/>
        </p:nvSpPr>
        <p:spPr>
          <a:xfrm rot="16200000">
            <a:off x="3078043" y="4348569"/>
            <a:ext cx="92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" pitchFamily="2" charset="0"/>
                <a:cs typeface="Angsana New" panose="02020603050405020304" pitchFamily="18" charset="-34"/>
              </a:rPr>
              <a:t>Enc</a:t>
            </a:r>
            <a:r>
              <a:rPr lang="en-US" sz="1200" i="1" baseline="-25000" dirty="0">
                <a:latin typeface="Times" pitchFamily="2" charset="0"/>
                <a:cs typeface="Angsana New" panose="02020603050405020304" pitchFamily="18" charset="-34"/>
              </a:rPr>
              <a:t>SAM</a:t>
            </a:r>
            <a:r>
              <a:rPr lang="en-CN" sz="1200" i="1" dirty="0">
                <a:latin typeface="Times" pitchFamily="2" charset="0"/>
                <a:cs typeface="Angsana New" panose="02020603050405020304" pitchFamily="18" charset="-34"/>
              </a:rPr>
              <a:t>(S)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4A3CAC1-E805-9446-8FD0-565A0E73FA7E}"/>
              </a:ext>
            </a:extLst>
          </p:cNvPr>
          <p:cNvSpPr txBox="1"/>
          <p:nvPr/>
        </p:nvSpPr>
        <p:spPr>
          <a:xfrm rot="3304250">
            <a:off x="3534937" y="4344348"/>
            <a:ext cx="92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Times" pitchFamily="2" charset="0"/>
                <a:cs typeface="Angsana New" panose="02020603050405020304" pitchFamily="18" charset="-34"/>
              </a:rPr>
              <a:t>Assign</a:t>
            </a:r>
            <a:endParaRPr lang="en-CN" sz="1200" i="1" dirty="0">
              <a:latin typeface="Times" pitchFamily="2" charset="0"/>
              <a:cs typeface="Angsana New" panose="02020603050405020304" pitchFamily="18" charset="-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8A374D5F-4FC7-4A44-A6C2-92CBAC32881C}"/>
                  </a:ext>
                </a:extLst>
              </p:cNvPr>
              <p:cNvSpPr txBox="1"/>
              <p:nvPr/>
            </p:nvSpPr>
            <p:spPr>
              <a:xfrm>
                <a:off x="7067928" y="4609496"/>
                <a:ext cx="6953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CN" sz="1200" i="1" smtClean="0">
                              <a:latin typeface="Cambria Math" panose="02040503050406030204" pitchFamily="18" charset="0"/>
                              <a:cs typeface="Angsana New" panose="02020603050405020304" pitchFamily="18" charset="-34"/>
                            </a:rPr>
                          </m:ctrlPr>
                        </m:acc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cs typeface="Angsana New" panose="02020603050405020304" pitchFamily="18" charset="-34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CN" sz="1200" i="1" dirty="0">
                  <a:latin typeface="Times" pitchFamily="2" charset="0"/>
                  <a:cs typeface="Angsana New" panose="02020603050405020304" pitchFamily="18" charset="-34"/>
                </a:endParaRPr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8A374D5F-4FC7-4A44-A6C2-92CBAC3288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7928" y="4609496"/>
                <a:ext cx="695386" cy="276999"/>
              </a:xfrm>
              <a:prstGeom prst="rect">
                <a:avLst/>
              </a:prstGeom>
              <a:blipFill>
                <a:blip r:embed="rId3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140C932C-D53B-1640-9555-F261AA739C3C}"/>
                  </a:ext>
                </a:extLst>
              </p:cNvPr>
              <p:cNvSpPr txBox="1"/>
              <p:nvPr/>
            </p:nvSpPr>
            <p:spPr>
              <a:xfrm>
                <a:off x="6722825" y="5493498"/>
                <a:ext cx="6953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1200" i="1" smtClean="0">
                              <a:latin typeface="Cambria Math" panose="02040503050406030204" pitchFamily="18" charset="0"/>
                              <a:cs typeface="Angsana New" panose="02020603050405020304" pitchFamily="18" charset="-34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CN" sz="1200" i="1">
                                  <a:latin typeface="Cambria Math" panose="02040503050406030204" pitchFamily="18" charset="0"/>
                                  <a:cs typeface="Angsana New" panose="02020603050405020304" pitchFamily="18" charset="-34"/>
                                </a:rPr>
                              </m:ctrlPr>
                            </m:acc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cs typeface="Angsana New" panose="02020603050405020304" pitchFamily="18" charset="-34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cs typeface="Angsana New" panose="02020603050405020304" pitchFamily="18" charset="-34"/>
                            </a:rPr>
                            <m:t>𝑆𝐴𝑀</m:t>
                          </m:r>
                        </m:sub>
                      </m:sSub>
                    </m:oMath>
                  </m:oMathPara>
                </a14:m>
                <a:endParaRPr lang="en-CN" sz="1200" i="1" dirty="0">
                  <a:latin typeface="Times" pitchFamily="2" charset="0"/>
                  <a:cs typeface="Angsana New" panose="02020603050405020304" pitchFamily="18" charset="-34"/>
                </a:endParaRPr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140C932C-D53B-1640-9555-F261AA739C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2825" y="5493498"/>
                <a:ext cx="695386" cy="276999"/>
              </a:xfrm>
              <a:prstGeom prst="rect">
                <a:avLst/>
              </a:prstGeom>
              <a:blipFill>
                <a:blip r:embed="rId9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9228E68C-E9FF-9047-818A-A48EF7C59DBD}"/>
                  </a:ext>
                </a:extLst>
              </p:cNvPr>
              <p:cNvSpPr txBox="1"/>
              <p:nvPr/>
            </p:nvSpPr>
            <p:spPr>
              <a:xfrm>
                <a:off x="6258244" y="3483039"/>
                <a:ext cx="6953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1200" i="1" smtClean="0">
                              <a:latin typeface="Cambria Math" panose="02040503050406030204" pitchFamily="18" charset="0"/>
                              <a:cs typeface="Angsana New" panose="02020603050405020304" pitchFamily="18" charset="-34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CN" sz="1200" i="1">
                                  <a:latin typeface="Cambria Math" panose="02040503050406030204" pitchFamily="18" charset="0"/>
                                  <a:cs typeface="Angsana New" panose="02020603050405020304" pitchFamily="18" charset="-34"/>
                                </a:rPr>
                              </m:ctrlPr>
                            </m:acc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cs typeface="Angsana New" panose="02020603050405020304" pitchFamily="18" charset="-34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cs typeface="Angsana New" panose="02020603050405020304" pitchFamily="18" charset="-34"/>
                            </a:rPr>
                            <m:t>𝐼𝐶𝐿</m:t>
                          </m:r>
                        </m:sub>
                      </m:sSub>
                    </m:oMath>
                  </m:oMathPara>
                </a14:m>
                <a:endParaRPr lang="en-CN" sz="1200" i="1" dirty="0">
                  <a:latin typeface="Times" pitchFamily="2" charset="0"/>
                  <a:cs typeface="Angsana New" panose="02020603050405020304" pitchFamily="18" charset="-34"/>
                </a:endParaRPr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9228E68C-E9FF-9047-818A-A48EF7C59D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8244" y="3483039"/>
                <a:ext cx="695386" cy="27699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A2D47C60-FD27-754D-B5A6-C6C6B8F162BD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-1" r="5829" b="3265"/>
          <a:stretch/>
        </p:blipFill>
        <p:spPr>
          <a:xfrm>
            <a:off x="2140681" y="2619686"/>
            <a:ext cx="920545" cy="9495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B770451-9E28-5A4F-9B74-CCD4E3D59E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51896" y="5143926"/>
            <a:ext cx="715814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4128B57-6228-EA42-9D0B-99321ED326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8373" y="4082436"/>
            <a:ext cx="616705" cy="61670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CC6B548-B95E-984E-94DD-DD95BD6FF7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59589" y="2838657"/>
            <a:ext cx="660251" cy="67850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CC7EB09-D1F9-3845-868C-42A679999B9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85921" y="3963569"/>
            <a:ext cx="676676" cy="67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975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31F9178-AB18-E247-B218-D60AB5B2C8BB}"/>
              </a:ext>
            </a:extLst>
          </p:cNvPr>
          <p:cNvCxnSpPr>
            <a:cxnSpLocks/>
            <a:stCxn id="54" idx="0"/>
          </p:cNvCxnSpPr>
          <p:nvPr/>
        </p:nvCxnSpPr>
        <p:spPr>
          <a:xfrm>
            <a:off x="4577210" y="5329524"/>
            <a:ext cx="55848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D2BDEA0-05BA-B84D-A932-0DBAC883B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>
                <a:latin typeface="Times" pitchFamily="2" charset="0"/>
              </a:rPr>
              <a:t>Our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work</a:t>
            </a:r>
            <a:endParaRPr lang="en-CN" dirty="0">
              <a:latin typeface="Times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E04562-427F-4949-8899-17EE5B3226D3}"/>
              </a:ext>
            </a:extLst>
          </p:cNvPr>
          <p:cNvSpPr txBox="1"/>
          <p:nvPr/>
        </p:nvSpPr>
        <p:spPr>
          <a:xfrm>
            <a:off x="1148261" y="3298763"/>
            <a:ext cx="171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Support Set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BA5F85C-E747-BD46-B817-C2A2D70EEF88}"/>
              </a:ext>
            </a:extLst>
          </p:cNvPr>
          <p:cNvCxnSpPr>
            <a:cxnSpLocks/>
          </p:cNvCxnSpPr>
          <p:nvPr/>
        </p:nvCxnSpPr>
        <p:spPr>
          <a:xfrm>
            <a:off x="2515528" y="3060090"/>
            <a:ext cx="153738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6F0F89-0A8A-2D4A-8AB7-DBC17532E8AF}"/>
              </a:ext>
            </a:extLst>
          </p:cNvPr>
          <p:cNvSpPr>
            <a:spLocks noChangeAspect="1"/>
          </p:cNvSpPr>
          <p:nvPr/>
        </p:nvSpPr>
        <p:spPr>
          <a:xfrm>
            <a:off x="4124645" y="2681526"/>
            <a:ext cx="1443453" cy="664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" pitchFamily="2" charset="0"/>
              </a:rPr>
              <a:t>Feature map </a:t>
            </a:r>
            <a:endParaRPr lang="en-CN" dirty="0">
              <a:solidFill>
                <a:schemeClr val="tx1"/>
              </a:solidFill>
              <a:latin typeface="Times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D9A49B0-D7AF-9848-B037-885B6629B2AF}"/>
              </a:ext>
            </a:extLst>
          </p:cNvPr>
          <p:cNvSpPr>
            <a:spLocks noChangeAspect="1"/>
          </p:cNvSpPr>
          <p:nvPr/>
        </p:nvSpPr>
        <p:spPr>
          <a:xfrm>
            <a:off x="4109091" y="3552740"/>
            <a:ext cx="1443453" cy="6644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" pitchFamily="2" charset="0"/>
              </a:rPr>
              <a:t>Label</a:t>
            </a:r>
            <a:endParaRPr lang="en-CN" dirty="0">
              <a:solidFill>
                <a:schemeClr val="tx1"/>
              </a:solidFill>
              <a:latin typeface="Times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8E60101-EEE1-1F4F-B49C-3307B5BBE037}"/>
              </a:ext>
            </a:extLst>
          </p:cNvPr>
          <p:cNvSpPr>
            <a:spLocks noChangeAspect="1"/>
          </p:cNvSpPr>
          <p:nvPr/>
        </p:nvSpPr>
        <p:spPr>
          <a:xfrm>
            <a:off x="4277045" y="2833926"/>
            <a:ext cx="1443453" cy="664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" pitchFamily="2" charset="0"/>
              </a:rPr>
              <a:t>Feature map </a:t>
            </a:r>
            <a:endParaRPr lang="en-CN" dirty="0">
              <a:solidFill>
                <a:schemeClr val="tx1"/>
              </a:solidFill>
              <a:latin typeface="Times" pitchFamily="2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9E9405A-651B-EE4C-8BAA-B6BD02A754D4}"/>
              </a:ext>
            </a:extLst>
          </p:cNvPr>
          <p:cNvSpPr>
            <a:spLocks noChangeAspect="1"/>
          </p:cNvSpPr>
          <p:nvPr/>
        </p:nvSpPr>
        <p:spPr>
          <a:xfrm>
            <a:off x="4429445" y="2986326"/>
            <a:ext cx="1443453" cy="664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" pitchFamily="2" charset="0"/>
              </a:rPr>
              <a:t>Feature Map </a:t>
            </a:r>
            <a:endParaRPr lang="en-CN" dirty="0">
              <a:solidFill>
                <a:schemeClr val="tx1"/>
              </a:solidFill>
              <a:latin typeface="Times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1C0D63F-C5BE-8445-BE66-7C6D9B38DEB5}"/>
              </a:ext>
            </a:extLst>
          </p:cNvPr>
          <p:cNvSpPr>
            <a:spLocks noChangeAspect="1"/>
          </p:cNvSpPr>
          <p:nvPr/>
        </p:nvSpPr>
        <p:spPr>
          <a:xfrm>
            <a:off x="4261491" y="3705140"/>
            <a:ext cx="1443453" cy="6644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" pitchFamily="2" charset="0"/>
              </a:rPr>
              <a:t>Label</a:t>
            </a:r>
            <a:endParaRPr lang="en-CN" dirty="0">
              <a:solidFill>
                <a:schemeClr val="tx1"/>
              </a:solidFill>
              <a:latin typeface="Times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A96526E-3CED-F04A-B1BA-4BF531D30195}"/>
              </a:ext>
            </a:extLst>
          </p:cNvPr>
          <p:cNvSpPr>
            <a:spLocks noChangeAspect="1"/>
          </p:cNvSpPr>
          <p:nvPr/>
        </p:nvSpPr>
        <p:spPr>
          <a:xfrm>
            <a:off x="4413890" y="3857540"/>
            <a:ext cx="1443600" cy="66451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" pitchFamily="2" charset="0"/>
              </a:rPr>
              <a:t>Label</a:t>
            </a:r>
            <a:endParaRPr lang="en-CN" dirty="0">
              <a:solidFill>
                <a:schemeClr val="tx1"/>
              </a:solidFill>
              <a:latin typeface="Times" pitchFamily="2" charset="0"/>
            </a:endParaRP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4FD594E8-7071-F144-A3DB-A12484CB4EFE}"/>
              </a:ext>
            </a:extLst>
          </p:cNvPr>
          <p:cNvCxnSpPr>
            <a:cxnSpLocks/>
          </p:cNvCxnSpPr>
          <p:nvPr/>
        </p:nvCxnSpPr>
        <p:spPr>
          <a:xfrm>
            <a:off x="2108499" y="3650770"/>
            <a:ext cx="1944413" cy="519593"/>
          </a:xfrm>
          <a:prstGeom prst="bentConnector3">
            <a:avLst>
              <a:gd name="adj1" fmla="val -347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5A6FE45-D8E8-DE45-BC0F-AA1E19F9FCE6}"/>
              </a:ext>
            </a:extLst>
          </p:cNvPr>
          <p:cNvSpPr txBox="1"/>
          <p:nvPr/>
        </p:nvSpPr>
        <p:spPr>
          <a:xfrm>
            <a:off x="2358140" y="4100995"/>
            <a:ext cx="1365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Resize</a:t>
            </a:r>
            <a:endParaRPr lang="en-CN" dirty="0">
              <a:latin typeface="Times" pitchFamily="2" charset="0"/>
            </a:endParaRPr>
          </a:p>
        </p:txBody>
      </p:sp>
      <p:sp>
        <p:nvSpPr>
          <p:cNvPr id="48" name="Right Brace 47">
            <a:extLst>
              <a:ext uri="{FF2B5EF4-FFF2-40B4-BE49-F238E27FC236}">
                <a16:creationId xmlns:a16="http://schemas.microsoft.com/office/drawing/2014/main" id="{3E52A316-3779-8C45-978A-610294CD17CA}"/>
              </a:ext>
            </a:extLst>
          </p:cNvPr>
          <p:cNvSpPr/>
          <p:nvPr/>
        </p:nvSpPr>
        <p:spPr>
          <a:xfrm>
            <a:off x="5896370" y="2821908"/>
            <a:ext cx="353696" cy="16055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N">
              <a:latin typeface="Times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9289A8B-AB54-3149-9D94-64479A779943}"/>
              </a:ext>
            </a:extLst>
          </p:cNvPr>
          <p:cNvSpPr txBox="1"/>
          <p:nvPr/>
        </p:nvSpPr>
        <p:spPr>
          <a:xfrm>
            <a:off x="6086397" y="3291892"/>
            <a:ext cx="1365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Logistic Regression</a:t>
            </a:r>
            <a:endParaRPr lang="en-CN" dirty="0">
              <a:latin typeface="Times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29A02C-9F20-AA45-882F-602FA27298D8}"/>
              </a:ext>
            </a:extLst>
          </p:cNvPr>
          <p:cNvSpPr txBox="1"/>
          <p:nvPr/>
        </p:nvSpPr>
        <p:spPr>
          <a:xfrm>
            <a:off x="1647150" y="5644544"/>
            <a:ext cx="18143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sz="1600" dirty="0">
                <a:latin typeface="Times" pitchFamily="2" charset="0"/>
              </a:rPr>
              <a:t>Query Image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4D49574-5804-3E4B-82D6-617E9A8D7A6C}"/>
              </a:ext>
            </a:extLst>
          </p:cNvPr>
          <p:cNvSpPr txBox="1"/>
          <p:nvPr/>
        </p:nvSpPr>
        <p:spPr>
          <a:xfrm>
            <a:off x="4259145" y="2316546"/>
            <a:ext cx="1365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Training Set</a:t>
            </a:r>
            <a:endParaRPr lang="en-CN" dirty="0">
              <a:latin typeface="Times" pitchFamily="2" charset="0"/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D6184B8-7BB8-664E-AA31-925ECBC00F85}"/>
              </a:ext>
            </a:extLst>
          </p:cNvPr>
          <p:cNvCxnSpPr>
            <a:cxnSpLocks/>
            <a:endCxn id="54" idx="2"/>
          </p:cNvCxnSpPr>
          <p:nvPr/>
        </p:nvCxnSpPr>
        <p:spPr>
          <a:xfrm>
            <a:off x="2960458" y="5323125"/>
            <a:ext cx="257343" cy="639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3C5B7FA1-2596-A045-BDAC-AA7424EA0199}"/>
              </a:ext>
            </a:extLst>
          </p:cNvPr>
          <p:cNvSpPr txBox="1"/>
          <p:nvPr/>
        </p:nvSpPr>
        <p:spPr>
          <a:xfrm>
            <a:off x="5566195" y="5644544"/>
            <a:ext cx="18143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Times" pitchFamily="2" charset="0"/>
              </a:rPr>
              <a:t>Confidence</a:t>
            </a:r>
            <a:r>
              <a:rPr lang="en-CN" sz="1600" dirty="0">
                <a:latin typeface="Times" pitchFamily="2" charset="0"/>
              </a:rPr>
              <a:t> Map</a:t>
            </a:r>
          </a:p>
        </p:txBody>
      </p:sp>
      <p:sp>
        <p:nvSpPr>
          <p:cNvPr id="30" name="Trapezoid 29">
            <a:extLst>
              <a:ext uri="{FF2B5EF4-FFF2-40B4-BE49-F238E27FC236}">
                <a16:creationId xmlns:a16="http://schemas.microsoft.com/office/drawing/2014/main" id="{11C80AC3-87A5-7B44-AB47-74FCFF01BE65}"/>
              </a:ext>
            </a:extLst>
          </p:cNvPr>
          <p:cNvSpPr/>
          <p:nvPr/>
        </p:nvSpPr>
        <p:spPr>
          <a:xfrm rot="5400000">
            <a:off x="2280225" y="2480852"/>
            <a:ext cx="1992744" cy="1095141"/>
          </a:xfrm>
          <a:prstGeom prst="trapezoi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8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N" dirty="0">
                <a:solidFill>
                  <a:schemeClr val="tx1"/>
                </a:solidFill>
                <a:latin typeface="Times" pitchFamily="2" charset="0"/>
              </a:rPr>
              <a:t>SAM Encoder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B14D97-C480-CC4F-9F93-87D017BE4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5AD53-3315-4C4F-951C-71ACF176562C}" type="slidenum">
              <a:rPr lang="en-CN" smtClean="0">
                <a:latin typeface="Times" pitchFamily="2" charset="0"/>
              </a:rPr>
              <a:t>4</a:t>
            </a:fld>
            <a:endParaRPr lang="en-CN">
              <a:latin typeface="Times" pitchFamily="2" charset="0"/>
            </a:endParaRPr>
          </a:p>
        </p:txBody>
      </p:sp>
      <p:sp>
        <p:nvSpPr>
          <p:cNvPr id="54" name="Trapezoid 53">
            <a:extLst>
              <a:ext uri="{FF2B5EF4-FFF2-40B4-BE49-F238E27FC236}">
                <a16:creationId xmlns:a16="http://schemas.microsoft.com/office/drawing/2014/main" id="{1368BDDB-1F64-5448-B499-B69A5EA91CFA}"/>
              </a:ext>
            </a:extLst>
          </p:cNvPr>
          <p:cNvSpPr/>
          <p:nvPr/>
        </p:nvSpPr>
        <p:spPr>
          <a:xfrm rot="5400000">
            <a:off x="3521403" y="4649819"/>
            <a:ext cx="752204" cy="1359409"/>
          </a:xfrm>
          <a:prstGeom prst="trapezoi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8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SAM Encoder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7CA7E4A-3AA6-D442-8030-A9A83470178F}"/>
              </a:ext>
            </a:extLst>
          </p:cNvPr>
          <p:cNvSpPr/>
          <p:nvPr/>
        </p:nvSpPr>
        <p:spPr>
          <a:xfrm rot="5400000">
            <a:off x="4585719" y="5087676"/>
            <a:ext cx="752205" cy="46649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8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1×1 Conv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FF0024E-60EF-BC42-9CC4-32560DEBD04A}"/>
              </a:ext>
            </a:extLst>
          </p:cNvPr>
          <p:cNvCxnSpPr>
            <a:cxnSpLocks/>
            <a:stCxn id="55" idx="0"/>
          </p:cNvCxnSpPr>
          <p:nvPr/>
        </p:nvCxnSpPr>
        <p:spPr>
          <a:xfrm flipV="1">
            <a:off x="5195069" y="5319220"/>
            <a:ext cx="832233" cy="170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2C26DA6B-DF95-7142-B029-35CBEAD1AA91}"/>
              </a:ext>
            </a:extLst>
          </p:cNvPr>
          <p:cNvCxnSpPr>
            <a:cxnSpLocks/>
            <a:stCxn id="49" idx="2"/>
            <a:endCxn id="55" idx="1"/>
          </p:cNvCxnSpPr>
          <p:nvPr/>
        </p:nvCxnSpPr>
        <p:spPr>
          <a:xfrm rot="5400000">
            <a:off x="5362256" y="3537790"/>
            <a:ext cx="1006598" cy="1807465"/>
          </a:xfrm>
          <a:prstGeom prst="bentConnector3">
            <a:avLst>
              <a:gd name="adj1" fmla="val 68398"/>
            </a:avLst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AEB38258-23FA-9C49-8302-1DDEF535FED1}"/>
              </a:ext>
            </a:extLst>
          </p:cNvPr>
          <p:cNvSpPr txBox="1"/>
          <p:nvPr/>
        </p:nvSpPr>
        <p:spPr>
          <a:xfrm>
            <a:off x="4830817" y="4574629"/>
            <a:ext cx="21257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" pitchFamily="2" charset="0"/>
              </a:rPr>
              <a:t>Assign</a:t>
            </a:r>
            <a:endParaRPr lang="en-CN" sz="1600" dirty="0">
              <a:latin typeface="Times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B134C56-57E1-AD4C-A8AF-42C56AF9D89F}"/>
              </a:ext>
            </a:extLst>
          </p:cNvPr>
          <p:cNvSpPr/>
          <p:nvPr/>
        </p:nvSpPr>
        <p:spPr>
          <a:xfrm rot="5400000">
            <a:off x="5083519" y="5066484"/>
            <a:ext cx="898582" cy="46649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8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CN" sz="1400" dirty="0">
                <a:solidFill>
                  <a:schemeClr val="tx1"/>
                </a:solidFill>
                <a:latin typeface="Times" pitchFamily="2" charset="0"/>
              </a:rPr>
              <a:t>Sigmoid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87940D7D-3F1C-234E-86D4-7787D07395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r="5829" b="3265"/>
          <a:stretch/>
        </p:blipFill>
        <p:spPr>
          <a:xfrm>
            <a:off x="1531472" y="2386492"/>
            <a:ext cx="939918" cy="96950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DF0902CF-0950-7344-888B-F5F868D81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69" y="4938778"/>
            <a:ext cx="715814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B014108-2545-0C4D-A73D-782385DF94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9287" y="4938778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037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6C98B26-50F3-1448-AB0E-CAFA9B81E65A}"/>
              </a:ext>
            </a:extLst>
          </p:cNvPr>
          <p:cNvSpPr/>
          <p:nvPr/>
        </p:nvSpPr>
        <p:spPr>
          <a:xfrm>
            <a:off x="1121057" y="2520563"/>
            <a:ext cx="4055243" cy="114498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latin typeface="Times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6626D1-97F7-8745-B6BD-4BC3248B3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>
                <a:latin typeface="Times" pitchFamily="2" charset="0"/>
              </a:rPr>
              <a:t>Our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work</a:t>
            </a:r>
            <a:endParaRPr lang="en-CN" dirty="0">
              <a:latin typeface="Times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AD94DB-A7F6-994C-B070-E2D4EE4E7152}"/>
              </a:ext>
            </a:extLst>
          </p:cNvPr>
          <p:cNvSpPr>
            <a:spLocks noChangeAspect="1"/>
          </p:cNvSpPr>
          <p:nvPr/>
        </p:nvSpPr>
        <p:spPr>
          <a:xfrm>
            <a:off x="1316404" y="2740702"/>
            <a:ext cx="1720995" cy="664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" pitchFamily="2" charset="0"/>
              </a:rPr>
              <a:t>Token</a:t>
            </a:r>
            <a:r>
              <a:rPr lang="en-US" altLang="zh-CN" dirty="0">
                <a:solidFill>
                  <a:schemeClr val="tx1"/>
                </a:solidFill>
                <a:latin typeface="Times" pitchFamily="2" charset="0"/>
              </a:rPr>
              <a:t>-to-Image</a:t>
            </a:r>
            <a:r>
              <a:rPr lang="zh-CN" altLang="en-US" dirty="0">
                <a:solidFill>
                  <a:schemeClr val="tx1"/>
                </a:solidFill>
                <a:latin typeface="Times" pitchFamily="2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latin typeface="Times" pitchFamily="2" charset="0"/>
              </a:rPr>
              <a:t>Attention</a:t>
            </a:r>
            <a:endParaRPr lang="en-CN" dirty="0">
              <a:solidFill>
                <a:schemeClr val="tx1"/>
              </a:solidFill>
              <a:latin typeface="Times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FD4243-9BCE-F342-B63C-59F2BFF7C30C}"/>
              </a:ext>
            </a:extLst>
          </p:cNvPr>
          <p:cNvSpPr>
            <a:spLocks noChangeAspect="1"/>
          </p:cNvSpPr>
          <p:nvPr/>
        </p:nvSpPr>
        <p:spPr>
          <a:xfrm>
            <a:off x="3260762" y="2740702"/>
            <a:ext cx="1726031" cy="664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Times" pitchFamily="2" charset="0"/>
              </a:rPr>
              <a:t>Image-to-Token</a:t>
            </a:r>
            <a:r>
              <a:rPr lang="zh-CN" altLang="en-US" dirty="0">
                <a:solidFill>
                  <a:schemeClr val="tx1"/>
                </a:solidFill>
                <a:latin typeface="Times" pitchFamily="2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latin typeface="Times" pitchFamily="2" charset="0"/>
              </a:rPr>
              <a:t>Attention</a:t>
            </a:r>
            <a:endParaRPr lang="en-CN" dirty="0">
              <a:solidFill>
                <a:schemeClr val="tx1"/>
              </a:solidFill>
              <a:latin typeface="Times" pitchFamily="2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0F55847-81EB-3D46-8D58-2C63817185E5}"/>
              </a:ext>
            </a:extLst>
          </p:cNvPr>
          <p:cNvCxnSpPr>
            <a:cxnSpLocks/>
          </p:cNvCxnSpPr>
          <p:nvPr/>
        </p:nvCxnSpPr>
        <p:spPr>
          <a:xfrm>
            <a:off x="3037399" y="3083949"/>
            <a:ext cx="22874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ED8C67B-CE1E-3442-A4BB-F1BA7A9BF9AD}"/>
              </a:ext>
            </a:extLst>
          </p:cNvPr>
          <p:cNvCxnSpPr>
            <a:cxnSpLocks/>
            <a:stCxn id="10" idx="3"/>
            <a:endCxn id="4" idx="1"/>
          </p:cNvCxnSpPr>
          <p:nvPr/>
        </p:nvCxnSpPr>
        <p:spPr>
          <a:xfrm>
            <a:off x="988096" y="3069190"/>
            <a:ext cx="328308" cy="37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EC7E0AE-D76E-6C4C-A901-116C1FB79DE4}"/>
              </a:ext>
            </a:extLst>
          </p:cNvPr>
          <p:cNvSpPr txBox="1"/>
          <p:nvPr/>
        </p:nvSpPr>
        <p:spPr>
          <a:xfrm>
            <a:off x="161631" y="2746024"/>
            <a:ext cx="8264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" pitchFamily="2" charset="0"/>
              </a:rPr>
              <a:t>Mask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Token</a:t>
            </a:r>
            <a:endParaRPr lang="en-CN" dirty="0">
              <a:latin typeface="Times" pitchFamily="2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2A96A22-DEC8-3A41-B6AC-9C9DA2A5620B}"/>
              </a:ext>
            </a:extLst>
          </p:cNvPr>
          <p:cNvCxnSpPr>
            <a:cxnSpLocks/>
          </p:cNvCxnSpPr>
          <p:nvPr/>
        </p:nvCxnSpPr>
        <p:spPr>
          <a:xfrm>
            <a:off x="4986794" y="3049863"/>
            <a:ext cx="38945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1EDC471-C353-ED40-A269-55D0C0923870}"/>
              </a:ext>
            </a:extLst>
          </p:cNvPr>
          <p:cNvSpPr txBox="1"/>
          <p:nvPr/>
        </p:nvSpPr>
        <p:spPr>
          <a:xfrm>
            <a:off x="995354" y="2235871"/>
            <a:ext cx="2676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" pitchFamily="2" charset="0"/>
              </a:rPr>
              <a:t>2</a:t>
            </a:r>
            <a:r>
              <a:rPr lang="en-US" altLang="zh-CN" baseline="30000" dirty="0">
                <a:latin typeface="Times" pitchFamily="2" charset="0"/>
              </a:rPr>
              <a:t>nd</a:t>
            </a:r>
            <a:r>
              <a:rPr lang="en-US" altLang="zh-CN" dirty="0">
                <a:latin typeface="Times" pitchFamily="2" charset="0"/>
              </a:rPr>
              <a:t> Cross-Attention Block</a:t>
            </a:r>
            <a:endParaRPr lang="en-CN" dirty="0">
              <a:latin typeface="Times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2DBC072-15F3-144F-90A1-89F8D645A00D}"/>
              </a:ext>
            </a:extLst>
          </p:cNvPr>
          <p:cNvSpPr>
            <a:spLocks noChangeAspect="1"/>
          </p:cNvSpPr>
          <p:nvPr/>
        </p:nvSpPr>
        <p:spPr>
          <a:xfrm>
            <a:off x="5376253" y="2705541"/>
            <a:ext cx="1845482" cy="6644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Times" pitchFamily="2" charset="0"/>
              </a:rPr>
              <a:t>Token-to-Image</a:t>
            </a:r>
            <a:r>
              <a:rPr lang="zh-CN" altLang="en-US" dirty="0">
                <a:solidFill>
                  <a:schemeClr val="tx1"/>
                </a:solidFill>
                <a:latin typeface="Times" pitchFamily="2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latin typeface="Times" pitchFamily="2" charset="0"/>
              </a:rPr>
              <a:t>Attention</a:t>
            </a:r>
            <a:endParaRPr lang="en-CN" dirty="0">
              <a:solidFill>
                <a:schemeClr val="tx1"/>
              </a:solidFill>
              <a:latin typeface="Times" pitchFamily="2" charset="0"/>
            </a:endParaRPr>
          </a:p>
        </p:txBody>
      </p:sp>
      <p:cxnSp>
        <p:nvCxnSpPr>
          <p:cNvPr id="32" name="Curved Connector 31">
            <a:extLst>
              <a:ext uri="{FF2B5EF4-FFF2-40B4-BE49-F238E27FC236}">
                <a16:creationId xmlns:a16="http://schemas.microsoft.com/office/drawing/2014/main" id="{7AAA6ADD-7918-0E4D-B4F7-15DB6AC03FFE}"/>
              </a:ext>
            </a:extLst>
          </p:cNvPr>
          <p:cNvCxnSpPr>
            <a:cxnSpLocks/>
          </p:cNvCxnSpPr>
          <p:nvPr/>
        </p:nvCxnSpPr>
        <p:spPr>
          <a:xfrm flipH="1">
            <a:off x="4588993" y="3405146"/>
            <a:ext cx="73206" cy="829515"/>
          </a:xfrm>
          <a:prstGeom prst="curvedConnector3">
            <a:avLst>
              <a:gd name="adj1" fmla="val -312269"/>
            </a:avLst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>
            <a:extLst>
              <a:ext uri="{FF2B5EF4-FFF2-40B4-BE49-F238E27FC236}">
                <a16:creationId xmlns:a16="http://schemas.microsoft.com/office/drawing/2014/main" id="{8AD0F0C2-0A36-1A4C-9CA0-5D25AB02949D}"/>
              </a:ext>
            </a:extLst>
          </p:cNvPr>
          <p:cNvCxnSpPr>
            <a:cxnSpLocks/>
          </p:cNvCxnSpPr>
          <p:nvPr/>
        </p:nvCxnSpPr>
        <p:spPr>
          <a:xfrm flipH="1">
            <a:off x="6764497" y="3375406"/>
            <a:ext cx="73206" cy="829515"/>
          </a:xfrm>
          <a:prstGeom prst="curvedConnector3">
            <a:avLst>
              <a:gd name="adj1" fmla="val -312269"/>
            </a:avLst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umming Junction 33">
            <a:extLst>
              <a:ext uri="{FF2B5EF4-FFF2-40B4-BE49-F238E27FC236}">
                <a16:creationId xmlns:a16="http://schemas.microsoft.com/office/drawing/2014/main" id="{375C045E-0C1E-A444-ADB8-5AA1B807AB90}"/>
              </a:ext>
            </a:extLst>
          </p:cNvPr>
          <p:cNvSpPr/>
          <p:nvPr/>
        </p:nvSpPr>
        <p:spPr>
          <a:xfrm>
            <a:off x="3593019" y="4093505"/>
            <a:ext cx="223410" cy="233528"/>
          </a:xfrm>
          <a:prstGeom prst="flowChartSummingJunct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latin typeface="Times" pitchFamily="2" charset="0"/>
            </a:endParaRPr>
          </a:p>
        </p:txBody>
      </p:sp>
      <p:sp>
        <p:nvSpPr>
          <p:cNvPr id="35" name="Summing Junction 34">
            <a:extLst>
              <a:ext uri="{FF2B5EF4-FFF2-40B4-BE49-F238E27FC236}">
                <a16:creationId xmlns:a16="http://schemas.microsoft.com/office/drawing/2014/main" id="{FADFC927-47A6-C54E-81E4-BBAB0D3E0D26}"/>
              </a:ext>
            </a:extLst>
          </p:cNvPr>
          <p:cNvSpPr/>
          <p:nvPr/>
        </p:nvSpPr>
        <p:spPr>
          <a:xfrm>
            <a:off x="5753599" y="4074544"/>
            <a:ext cx="223410" cy="233528"/>
          </a:xfrm>
          <a:prstGeom prst="flowChartSummingJunct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latin typeface="Times" pitchFamily="2" charset="0"/>
            </a:endParaRPr>
          </a:p>
        </p:txBody>
      </p:sp>
      <p:cxnSp>
        <p:nvCxnSpPr>
          <p:cNvPr id="36" name="Curved Connector 35">
            <a:extLst>
              <a:ext uri="{FF2B5EF4-FFF2-40B4-BE49-F238E27FC236}">
                <a16:creationId xmlns:a16="http://schemas.microsoft.com/office/drawing/2014/main" id="{29CDA1E7-F75C-464C-9A1E-681F8AF0D509}"/>
              </a:ext>
            </a:extLst>
          </p:cNvPr>
          <p:cNvCxnSpPr>
            <a:cxnSpLocks/>
          </p:cNvCxnSpPr>
          <p:nvPr/>
        </p:nvCxnSpPr>
        <p:spPr>
          <a:xfrm flipV="1">
            <a:off x="3420008" y="3380996"/>
            <a:ext cx="73206" cy="829515"/>
          </a:xfrm>
          <a:prstGeom prst="curvedConnector3">
            <a:avLst>
              <a:gd name="adj1" fmla="val -312269"/>
            </a:avLst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>
            <a:extLst>
              <a:ext uri="{FF2B5EF4-FFF2-40B4-BE49-F238E27FC236}">
                <a16:creationId xmlns:a16="http://schemas.microsoft.com/office/drawing/2014/main" id="{EAC41E0B-BEE2-8B46-BF83-585EC05E46D1}"/>
              </a:ext>
            </a:extLst>
          </p:cNvPr>
          <p:cNvCxnSpPr>
            <a:cxnSpLocks/>
          </p:cNvCxnSpPr>
          <p:nvPr/>
        </p:nvCxnSpPr>
        <p:spPr>
          <a:xfrm flipV="1">
            <a:off x="5510757" y="3340252"/>
            <a:ext cx="73206" cy="829515"/>
          </a:xfrm>
          <a:prstGeom prst="curvedConnector3">
            <a:avLst>
              <a:gd name="adj1" fmla="val -312269"/>
            </a:avLst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85B6F73-1367-A441-9A96-141624054E4B}"/>
              </a:ext>
            </a:extLst>
          </p:cNvPr>
          <p:cNvSpPr txBox="1"/>
          <p:nvPr/>
        </p:nvSpPr>
        <p:spPr>
          <a:xfrm>
            <a:off x="762897" y="4004303"/>
            <a:ext cx="192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" pitchFamily="2" charset="0"/>
              </a:rPr>
              <a:t>e</a:t>
            </a:r>
            <a:r>
              <a:rPr lang="en-CN" i="1" dirty="0">
                <a:latin typeface="Times" pitchFamily="2" charset="0"/>
              </a:rPr>
              <a:t>xp(            </a:t>
            </a:r>
            <a:r>
              <a:rPr lang="en-CN" dirty="0">
                <a:latin typeface="Times" pitchFamily="2" charset="0"/>
              </a:rPr>
              <a:t>× </a:t>
            </a:r>
            <a:r>
              <a:rPr lang="en-CN" i="1" dirty="0">
                <a:latin typeface="Times" pitchFamily="2" charset="0"/>
              </a:rPr>
              <a:t>𝛃 )</a:t>
            </a:r>
          </a:p>
        </p:txBody>
      </p:sp>
      <p:cxnSp>
        <p:nvCxnSpPr>
          <p:cNvPr id="46" name="Curved Connector 45">
            <a:extLst>
              <a:ext uri="{FF2B5EF4-FFF2-40B4-BE49-F238E27FC236}">
                <a16:creationId xmlns:a16="http://schemas.microsoft.com/office/drawing/2014/main" id="{F077777F-A88C-0A40-A4A7-B0DF278E893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604367" y="3420437"/>
            <a:ext cx="64694" cy="1895979"/>
          </a:xfrm>
          <a:prstGeom prst="curvedConnector3">
            <a:avLst>
              <a:gd name="adj1" fmla="val -23045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9B63C309-E992-5D48-BDE1-B4F587AFB80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718407" y="2306396"/>
            <a:ext cx="73132" cy="4132498"/>
          </a:xfrm>
          <a:prstGeom prst="curvedConnector3">
            <a:avLst>
              <a:gd name="adj1" fmla="val -312585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3F674D0-6B9E-C542-9E76-D5EEAB725979}"/>
              </a:ext>
            </a:extLst>
          </p:cNvPr>
          <p:cNvSpPr txBox="1"/>
          <p:nvPr/>
        </p:nvSpPr>
        <p:spPr>
          <a:xfrm>
            <a:off x="5298481" y="3599720"/>
            <a:ext cx="2102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" pitchFamily="2" charset="0"/>
              </a:rPr>
              <a:t>A</a:t>
            </a:r>
            <a:r>
              <a:rPr lang="en-CN" sz="1600" dirty="0">
                <a:latin typeface="Times" pitchFamily="2" charset="0"/>
              </a:rPr>
              <a:t>ttention Matrix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431DB4D-40B7-A045-BE6A-2B6B7F1C695A}"/>
              </a:ext>
            </a:extLst>
          </p:cNvPr>
          <p:cNvSpPr txBox="1"/>
          <p:nvPr/>
        </p:nvSpPr>
        <p:spPr>
          <a:xfrm>
            <a:off x="3116619" y="3599720"/>
            <a:ext cx="2102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" pitchFamily="2" charset="0"/>
              </a:rPr>
              <a:t>A</a:t>
            </a:r>
            <a:r>
              <a:rPr lang="en-CN" sz="1600" dirty="0">
                <a:latin typeface="Times" pitchFamily="2" charset="0"/>
              </a:rPr>
              <a:t>ttention Matrix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7C8F4D7-D575-9D47-A01B-9C8864494F85}"/>
              </a:ext>
            </a:extLst>
          </p:cNvPr>
          <p:cNvSpPr txBox="1"/>
          <p:nvPr/>
        </p:nvSpPr>
        <p:spPr>
          <a:xfrm>
            <a:off x="233550" y="3599720"/>
            <a:ext cx="2933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" pitchFamily="2" charset="0"/>
              </a:rPr>
              <a:t>Confidence Map</a:t>
            </a:r>
            <a:endParaRPr lang="en-CN" sz="1600" i="1" dirty="0">
              <a:latin typeface="Times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57FF0DB-E7E4-194A-9FF8-E124E05CB5C5}"/>
              </a:ext>
            </a:extLst>
          </p:cNvPr>
          <p:cNvSpPr txBox="1"/>
          <p:nvPr/>
        </p:nvSpPr>
        <p:spPr>
          <a:xfrm>
            <a:off x="7856629" y="2211445"/>
            <a:ext cx="388818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Bounding box generation: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" pitchFamily="2" charset="0"/>
              </a:rPr>
              <a:t>Get predicted mask from </a:t>
            </a:r>
            <a:r>
              <a:rPr lang="en-US" sz="1600" dirty="0" err="1">
                <a:latin typeface="Times" pitchFamily="2" charset="0"/>
              </a:rPr>
              <a:t>UniverSeg</a:t>
            </a:r>
            <a:r>
              <a:rPr lang="en-US" sz="1600" dirty="0">
                <a:latin typeface="Times" pitchFamily="2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" pitchFamily="2" charset="0"/>
              </a:rPr>
              <a:t>Remove noise and sharp edges.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" pitchFamily="2" charset="0"/>
              </a:rPr>
              <a:t>Select the largest Component.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" pitchFamily="2" charset="0"/>
              </a:rPr>
              <a:t>Generate bounding box using the position of the largest component.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" pitchFamily="2" charset="0"/>
              </a:rPr>
              <a:t>If other components reach half of the largest component, their corresponding bounding boxes are iteratively output.</a:t>
            </a:r>
            <a:endParaRPr lang="en-CN" sz="1600" dirty="0">
              <a:latin typeface="Times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A1A69F-FEDD-B043-B069-ED7234763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5AD53-3315-4C4F-951C-71ACF176562C}" type="slidenum">
              <a:rPr lang="en-CN" smtClean="0">
                <a:latin typeface="Times" pitchFamily="2" charset="0"/>
              </a:rPr>
              <a:t>5</a:t>
            </a:fld>
            <a:endParaRPr lang="en-CN">
              <a:latin typeface="Times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F2CF32-A30A-7346-A472-6C3C9517E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655" y="3885876"/>
            <a:ext cx="591371" cy="612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829B48D-4AA4-D94D-8AD0-1191455A2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360" y="3885876"/>
            <a:ext cx="597985" cy="612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D4A7962-5E8D-DB4C-B34F-541088243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176" y="3885876"/>
            <a:ext cx="616819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740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9B517F6-385E-5A48-82CB-5D73530D4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4563" y="4312510"/>
            <a:ext cx="5105099" cy="20438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59DD7E-FE36-D449-A76C-CECC4C946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936" y="1010193"/>
            <a:ext cx="4474627" cy="31563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C65832-5982-8242-93E3-3024178339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12"/>
          <a:stretch/>
        </p:blipFill>
        <p:spPr>
          <a:xfrm>
            <a:off x="132676" y="1310225"/>
            <a:ext cx="6854503" cy="4526470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3A9559F-D502-BD41-8681-673AA80CB069}"/>
              </a:ext>
            </a:extLst>
          </p:cNvPr>
          <p:cNvSpPr/>
          <p:nvPr/>
        </p:nvSpPr>
        <p:spPr>
          <a:xfrm>
            <a:off x="7004563" y="817162"/>
            <a:ext cx="5054760" cy="3229321"/>
          </a:xfrm>
          <a:prstGeom prst="roundRect">
            <a:avLst>
              <a:gd name="adj" fmla="val 12993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C70E42A-D578-9244-A727-7021B744AC20}"/>
              </a:ext>
            </a:extLst>
          </p:cNvPr>
          <p:cNvSpPr/>
          <p:nvPr/>
        </p:nvSpPr>
        <p:spPr>
          <a:xfrm>
            <a:off x="7004563" y="4128579"/>
            <a:ext cx="5103710" cy="2146410"/>
          </a:xfrm>
          <a:prstGeom prst="roundRect">
            <a:avLst>
              <a:gd name="adj" fmla="val 12675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C36031-6E46-4E4C-83DF-FE6FD031450D}"/>
              </a:ext>
            </a:extLst>
          </p:cNvPr>
          <p:cNvSpPr txBox="1"/>
          <p:nvPr/>
        </p:nvSpPr>
        <p:spPr>
          <a:xfrm>
            <a:off x="7234053" y="817161"/>
            <a:ext cx="4027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itchFamily="2" charset="0"/>
              </a:rPr>
              <a:t>Semantic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itchFamily="2" charset="0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itchFamily="2" charset="0"/>
              </a:rPr>
              <a:t>C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itchFamily="2" charset="0"/>
              </a:rPr>
              <a:t>onfidence Map Generation</a:t>
            </a:r>
            <a:endParaRPr lang="en-CN" dirty="0">
              <a:solidFill>
                <a:schemeClr val="tx1">
                  <a:lumMod val="75000"/>
                  <a:lumOff val="25000"/>
                </a:schemeClr>
              </a:solidFill>
              <a:latin typeface="Times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4F77B2-EABD-1C46-A0DC-053739C7C28B}"/>
              </a:ext>
            </a:extLst>
          </p:cNvPr>
          <p:cNvSpPr txBox="1"/>
          <p:nvPr/>
        </p:nvSpPr>
        <p:spPr>
          <a:xfrm>
            <a:off x="7328711" y="4127844"/>
            <a:ext cx="4164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itchFamily="2" charset="0"/>
              </a:rPr>
              <a:t>Adding Semantic Confidence Map in SAM</a:t>
            </a:r>
            <a:endParaRPr lang="en-CN" dirty="0">
              <a:solidFill>
                <a:schemeClr val="tx1">
                  <a:lumMod val="75000"/>
                  <a:lumOff val="25000"/>
                </a:schemeClr>
              </a:solidFill>
              <a:latin typeface="Times" pitchFamily="2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9A12D4E-1D3B-C54E-87E6-A330F449845D}"/>
              </a:ext>
            </a:extLst>
          </p:cNvPr>
          <p:cNvSpPr/>
          <p:nvPr/>
        </p:nvSpPr>
        <p:spPr>
          <a:xfrm>
            <a:off x="87087" y="1021305"/>
            <a:ext cx="6815875" cy="5253684"/>
          </a:xfrm>
          <a:prstGeom prst="roundRect">
            <a:avLst>
              <a:gd name="adj" fmla="val 12675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572C70-CCA6-B342-AED1-A99B8787F771}"/>
              </a:ext>
            </a:extLst>
          </p:cNvPr>
          <p:cNvSpPr txBox="1"/>
          <p:nvPr/>
        </p:nvSpPr>
        <p:spPr>
          <a:xfrm>
            <a:off x="0" y="1079393"/>
            <a:ext cx="4854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itchFamily="2" charset="0"/>
              </a:rPr>
              <a:t>Universal Models Cooperation</a:t>
            </a:r>
            <a:endParaRPr lang="en-CN" sz="2400" dirty="0">
              <a:solidFill>
                <a:schemeClr val="tx1">
                  <a:lumMod val="75000"/>
                  <a:lumOff val="25000"/>
                </a:schemeClr>
              </a:solidFill>
              <a:latin typeface="Times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036C22-7195-4F49-842E-4C396BF5291C}"/>
              </a:ext>
            </a:extLst>
          </p:cNvPr>
          <p:cNvSpPr txBox="1"/>
          <p:nvPr/>
        </p:nvSpPr>
        <p:spPr>
          <a:xfrm>
            <a:off x="6987179" y="2062490"/>
            <a:ext cx="1713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" pitchFamily="2" charset="0"/>
              </a:rPr>
              <a:t>Support Set</a:t>
            </a:r>
          </a:p>
        </p:txBody>
      </p:sp>
    </p:spTree>
    <p:extLst>
      <p:ext uri="{BB962C8B-B14F-4D97-AF65-F5344CB8AC3E}">
        <p14:creationId xmlns:p14="http://schemas.microsoft.com/office/powerpoint/2010/main" val="3196203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BDEA0-05BA-B84D-A932-0DBAC883B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work</a:t>
            </a:r>
            <a:endParaRPr lang="en-CN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EC18117-3BEF-FD4D-8EAF-2054E19C69F6}"/>
              </a:ext>
            </a:extLst>
          </p:cNvPr>
          <p:cNvCxnSpPr>
            <a:cxnSpLocks/>
            <a:endCxn id="6" idx="3"/>
          </p:cNvCxnSpPr>
          <p:nvPr/>
        </p:nvCxnSpPr>
        <p:spPr>
          <a:xfrm>
            <a:off x="7781372" y="3808732"/>
            <a:ext cx="1223273" cy="1082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r 5">
            <a:extLst>
              <a:ext uri="{FF2B5EF4-FFF2-40B4-BE49-F238E27FC236}">
                <a16:creationId xmlns:a16="http://schemas.microsoft.com/office/drawing/2014/main" id="{4F3BBA21-061A-3244-BB5A-8C0D2669006A}"/>
              </a:ext>
            </a:extLst>
          </p:cNvPr>
          <p:cNvSpPr/>
          <p:nvPr/>
        </p:nvSpPr>
        <p:spPr>
          <a:xfrm rot="2601221">
            <a:off x="9004743" y="3670520"/>
            <a:ext cx="288799" cy="289449"/>
          </a:xfrm>
          <a:prstGeom prst="flowChartOr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7" name="Or 6">
            <a:extLst>
              <a:ext uri="{FF2B5EF4-FFF2-40B4-BE49-F238E27FC236}">
                <a16:creationId xmlns:a16="http://schemas.microsoft.com/office/drawing/2014/main" id="{58D31C79-8138-8E40-BF4F-B264D4B0D34F}"/>
              </a:ext>
            </a:extLst>
          </p:cNvPr>
          <p:cNvSpPr/>
          <p:nvPr/>
        </p:nvSpPr>
        <p:spPr>
          <a:xfrm>
            <a:off x="9542818" y="3670738"/>
            <a:ext cx="288799" cy="289449"/>
          </a:xfrm>
          <a:prstGeom prst="flowChartOr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970FA4-BE57-2144-9F8F-F49D87469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1530" y="2704624"/>
            <a:ext cx="715795" cy="71964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3F26920-3E6A-4E4E-A1DA-93FC552D59A3}"/>
              </a:ext>
            </a:extLst>
          </p:cNvPr>
          <p:cNvCxnSpPr>
            <a:cxnSpLocks/>
            <a:stCxn id="8" idx="2"/>
            <a:endCxn id="6" idx="1"/>
          </p:cNvCxnSpPr>
          <p:nvPr/>
        </p:nvCxnSpPr>
        <p:spPr>
          <a:xfrm>
            <a:off x="9139428" y="3424267"/>
            <a:ext cx="5724" cy="2464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28304BB-A8E4-A944-9C7C-AB82CE7EA21C}"/>
              </a:ext>
            </a:extLst>
          </p:cNvPr>
          <p:cNvCxnSpPr>
            <a:cxnSpLocks/>
            <a:stCxn id="6" idx="7"/>
            <a:endCxn id="7" idx="2"/>
          </p:cNvCxnSpPr>
          <p:nvPr/>
        </p:nvCxnSpPr>
        <p:spPr>
          <a:xfrm>
            <a:off x="9293640" y="3810929"/>
            <a:ext cx="249178" cy="45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7204E916-BB08-3E45-BE99-978F0404C1F6}"/>
              </a:ext>
            </a:extLst>
          </p:cNvPr>
          <p:cNvCxnSpPr>
            <a:cxnSpLocks/>
            <a:endCxn id="7" idx="4"/>
          </p:cNvCxnSpPr>
          <p:nvPr/>
        </p:nvCxnSpPr>
        <p:spPr>
          <a:xfrm>
            <a:off x="8425422" y="3815465"/>
            <a:ext cx="1261796" cy="144722"/>
          </a:xfrm>
          <a:prstGeom prst="bentConnector4">
            <a:avLst>
              <a:gd name="adj1" fmla="val 15835"/>
              <a:gd name="adj2" fmla="val 257958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4C5C396-6D3C-1F4E-92C1-F8EEBA9715A8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9831617" y="3815463"/>
            <a:ext cx="21641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AD42D86-B89B-034E-8098-20E30309CE26}"/>
              </a:ext>
            </a:extLst>
          </p:cNvPr>
          <p:cNvSpPr txBox="1"/>
          <p:nvPr/>
        </p:nvSpPr>
        <p:spPr>
          <a:xfrm>
            <a:off x="7618910" y="2131147"/>
            <a:ext cx="327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Attention</a:t>
            </a:r>
            <a:r>
              <a:rPr lang="zh-CN" altLang="en-US" dirty="0"/>
              <a:t> </a:t>
            </a:r>
            <a:r>
              <a:rPr lang="en-US" altLang="zh-CN" dirty="0"/>
              <a:t>module of </a:t>
            </a:r>
            <a:r>
              <a:rPr lang="en-US" altLang="zh-CN" dirty="0" err="1"/>
              <a:t>UniverSeg</a:t>
            </a:r>
            <a:endParaRPr lang="en-CN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E83208-D687-E34F-9E2D-2BEF1222C43A}"/>
              </a:ext>
            </a:extLst>
          </p:cNvPr>
          <p:cNvSpPr txBox="1"/>
          <p:nvPr/>
        </p:nvSpPr>
        <p:spPr>
          <a:xfrm>
            <a:off x="9257646" y="2842441"/>
            <a:ext cx="96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dirty="0"/>
              <a:t>× 𝛂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8A0146-0716-FC4E-B748-F7B0DEE69D66}"/>
              </a:ext>
            </a:extLst>
          </p:cNvPr>
          <p:cNvSpPr>
            <a:spLocks noChangeAspect="1"/>
          </p:cNvSpPr>
          <p:nvPr/>
        </p:nvSpPr>
        <p:spPr>
          <a:xfrm>
            <a:off x="10045116" y="3575600"/>
            <a:ext cx="1515186" cy="4440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>
                <a:solidFill>
                  <a:schemeClr val="tx1"/>
                </a:solidFill>
              </a:rPr>
              <a:t>Normalization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06E32CC-DA44-8C4C-AF7C-CE513FA6206E}"/>
              </a:ext>
            </a:extLst>
          </p:cNvPr>
          <p:cNvCxnSpPr>
            <a:cxnSpLocks/>
          </p:cNvCxnSpPr>
          <p:nvPr/>
        </p:nvCxnSpPr>
        <p:spPr>
          <a:xfrm>
            <a:off x="11560302" y="3826136"/>
            <a:ext cx="351900" cy="45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0A0F904-1572-BD45-AFE6-F56ADF18DC9A}"/>
              </a:ext>
            </a:extLst>
          </p:cNvPr>
          <p:cNvSpPr txBox="1"/>
          <p:nvPr/>
        </p:nvSpPr>
        <p:spPr>
          <a:xfrm>
            <a:off x="7512442" y="4486581"/>
            <a:ext cx="35623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This module is added to each layer of decoder</a:t>
            </a:r>
            <a:r>
              <a:rPr lang="zh-CN" altLang="en-US" sz="1400" dirty="0"/>
              <a:t> </a:t>
            </a:r>
            <a:r>
              <a:rPr lang="en-US" altLang="zh-CN" sz="1400" dirty="0"/>
              <a:t>just</a:t>
            </a:r>
            <a:r>
              <a:rPr lang="zh-CN" altLang="en-US" sz="1400" dirty="0"/>
              <a:t> </a:t>
            </a:r>
            <a:r>
              <a:rPr lang="en-US" altLang="zh-CN" sz="1400" dirty="0"/>
              <a:t>like Attention </a:t>
            </a:r>
            <a:r>
              <a:rPr lang="en-US" altLang="zh-CN" sz="1400" dirty="0" err="1"/>
              <a:t>UNet</a:t>
            </a:r>
            <a:r>
              <a:rPr lang="en-US" altLang="zh-CN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If </a:t>
            </a:r>
            <a:r>
              <a:rPr lang="en-CN" sz="1400" dirty="0"/>
              <a:t>𝛂=0, the UniverSeg</a:t>
            </a:r>
            <a:r>
              <a:rPr lang="en-US" sz="1400" dirty="0"/>
              <a:t> will be the same as the origin.</a:t>
            </a:r>
            <a:endParaRPr lang="en-CN" sz="1400" dirty="0"/>
          </a:p>
        </p:txBody>
      </p:sp>
      <p:pic>
        <p:nvPicPr>
          <p:cNvPr id="26" name="Content Placeholder 6">
            <a:extLst>
              <a:ext uri="{FF2B5EF4-FFF2-40B4-BE49-F238E27FC236}">
                <a16:creationId xmlns:a16="http://schemas.microsoft.com/office/drawing/2014/main" id="{0E9AADDE-3C84-0F4C-852F-2483C4871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593" y="2818773"/>
            <a:ext cx="715978" cy="720000"/>
          </a:xfrm>
          <a:prstGeom prst="rect">
            <a:avLst/>
          </a:prstGeom>
        </p:spPr>
      </p:pic>
      <p:pic>
        <p:nvPicPr>
          <p:cNvPr id="27" name="Content Placeholder 6">
            <a:extLst>
              <a:ext uri="{FF2B5EF4-FFF2-40B4-BE49-F238E27FC236}">
                <a16:creationId xmlns:a16="http://schemas.microsoft.com/office/drawing/2014/main" id="{A1543799-1B44-9645-97EB-27E7A356C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93" y="2971173"/>
            <a:ext cx="715978" cy="720000"/>
          </a:xfrm>
          <a:prstGeom prst="rect">
            <a:avLst/>
          </a:prstGeom>
        </p:spPr>
      </p:pic>
      <p:pic>
        <p:nvPicPr>
          <p:cNvPr id="28" name="Content Placeholder 6">
            <a:extLst>
              <a:ext uri="{FF2B5EF4-FFF2-40B4-BE49-F238E27FC236}">
                <a16:creationId xmlns:a16="http://schemas.microsoft.com/office/drawing/2014/main" id="{174AF93D-BCCB-ED4D-A27E-2CED9B8B7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93" y="3123573"/>
            <a:ext cx="715978" cy="7200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0E04562-427F-4949-8899-17EE5B3226D3}"/>
              </a:ext>
            </a:extLst>
          </p:cNvPr>
          <p:cNvSpPr txBox="1"/>
          <p:nvPr/>
        </p:nvSpPr>
        <p:spPr>
          <a:xfrm>
            <a:off x="0" y="2493375"/>
            <a:ext cx="171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dirty="0"/>
              <a:t>Support set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BA5F85C-E747-BD46-B817-C2A2D70EEF88}"/>
              </a:ext>
            </a:extLst>
          </p:cNvPr>
          <p:cNvCxnSpPr>
            <a:cxnSpLocks/>
          </p:cNvCxnSpPr>
          <p:nvPr/>
        </p:nvCxnSpPr>
        <p:spPr>
          <a:xfrm>
            <a:off x="2694011" y="3576930"/>
            <a:ext cx="22874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46F0F89-0A8A-2D4A-8AB7-DBC17532E8AF}"/>
              </a:ext>
            </a:extLst>
          </p:cNvPr>
          <p:cNvSpPr>
            <a:spLocks noChangeAspect="1"/>
          </p:cNvSpPr>
          <p:nvPr/>
        </p:nvSpPr>
        <p:spPr>
          <a:xfrm>
            <a:off x="2994488" y="3198366"/>
            <a:ext cx="1443453" cy="664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Feature map </a:t>
            </a:r>
            <a:endParaRPr lang="en-CN" dirty="0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D9A49B0-D7AF-9848-B037-885B6629B2AF}"/>
              </a:ext>
            </a:extLst>
          </p:cNvPr>
          <p:cNvSpPr>
            <a:spLocks noChangeAspect="1"/>
          </p:cNvSpPr>
          <p:nvPr/>
        </p:nvSpPr>
        <p:spPr>
          <a:xfrm>
            <a:off x="2978934" y="4069580"/>
            <a:ext cx="1443453" cy="6644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Label</a:t>
            </a:r>
            <a:endParaRPr lang="en-CN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8E60101-EEE1-1F4F-B49C-3307B5BBE037}"/>
              </a:ext>
            </a:extLst>
          </p:cNvPr>
          <p:cNvSpPr>
            <a:spLocks noChangeAspect="1"/>
          </p:cNvSpPr>
          <p:nvPr/>
        </p:nvSpPr>
        <p:spPr>
          <a:xfrm>
            <a:off x="3146888" y="3350766"/>
            <a:ext cx="1443453" cy="664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Feature map </a:t>
            </a:r>
            <a:endParaRPr lang="en-CN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9E9405A-651B-EE4C-8BAA-B6BD02A754D4}"/>
              </a:ext>
            </a:extLst>
          </p:cNvPr>
          <p:cNvSpPr>
            <a:spLocks noChangeAspect="1"/>
          </p:cNvSpPr>
          <p:nvPr/>
        </p:nvSpPr>
        <p:spPr>
          <a:xfrm>
            <a:off x="3299288" y="3503166"/>
            <a:ext cx="1443453" cy="664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Feature map </a:t>
            </a:r>
            <a:endParaRPr lang="en-CN" dirty="0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1C0D63F-C5BE-8445-BE66-7C6D9B38DEB5}"/>
              </a:ext>
            </a:extLst>
          </p:cNvPr>
          <p:cNvSpPr>
            <a:spLocks noChangeAspect="1"/>
          </p:cNvSpPr>
          <p:nvPr/>
        </p:nvSpPr>
        <p:spPr>
          <a:xfrm>
            <a:off x="3131334" y="4221980"/>
            <a:ext cx="1443453" cy="6644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Label</a:t>
            </a:r>
            <a:endParaRPr lang="en-CN" dirty="0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A96526E-3CED-F04A-B1BA-4BF531D30195}"/>
              </a:ext>
            </a:extLst>
          </p:cNvPr>
          <p:cNvSpPr>
            <a:spLocks noChangeAspect="1"/>
          </p:cNvSpPr>
          <p:nvPr/>
        </p:nvSpPr>
        <p:spPr>
          <a:xfrm>
            <a:off x="3283734" y="4374380"/>
            <a:ext cx="1443453" cy="6644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Label</a:t>
            </a:r>
            <a:endParaRPr lang="en-CN" dirty="0">
              <a:solidFill>
                <a:schemeClr val="tx1"/>
              </a:solidFill>
            </a:endParaRP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4FD594E8-7071-F144-A3DB-A12484CB4EFE}"/>
              </a:ext>
            </a:extLst>
          </p:cNvPr>
          <p:cNvCxnSpPr>
            <a:cxnSpLocks/>
            <a:stCxn id="28" idx="2"/>
          </p:cNvCxnSpPr>
          <p:nvPr/>
        </p:nvCxnSpPr>
        <p:spPr>
          <a:xfrm rot="16200000" flipH="1">
            <a:off x="1553253" y="3317701"/>
            <a:ext cx="843631" cy="1895373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5A6FE45-D8E8-DE45-BC0F-AA1E19F9FCE6}"/>
              </a:ext>
            </a:extLst>
          </p:cNvPr>
          <p:cNvSpPr txBox="1"/>
          <p:nvPr/>
        </p:nvSpPr>
        <p:spPr>
          <a:xfrm>
            <a:off x="1227983" y="4617835"/>
            <a:ext cx="1365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Resize</a:t>
            </a:r>
            <a:endParaRPr lang="en-CN" dirty="0"/>
          </a:p>
        </p:txBody>
      </p:sp>
      <p:sp>
        <p:nvSpPr>
          <p:cNvPr id="48" name="Right Brace 47">
            <a:extLst>
              <a:ext uri="{FF2B5EF4-FFF2-40B4-BE49-F238E27FC236}">
                <a16:creationId xmlns:a16="http://schemas.microsoft.com/office/drawing/2014/main" id="{3E52A316-3779-8C45-978A-610294CD17CA}"/>
              </a:ext>
            </a:extLst>
          </p:cNvPr>
          <p:cNvSpPr/>
          <p:nvPr/>
        </p:nvSpPr>
        <p:spPr>
          <a:xfrm>
            <a:off x="4766213" y="3338748"/>
            <a:ext cx="353696" cy="16055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9289A8B-AB54-3149-9D94-64479A779943}"/>
              </a:ext>
            </a:extLst>
          </p:cNvPr>
          <p:cNvSpPr txBox="1"/>
          <p:nvPr/>
        </p:nvSpPr>
        <p:spPr>
          <a:xfrm>
            <a:off x="4956240" y="3808732"/>
            <a:ext cx="1365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Logistic regression</a:t>
            </a:r>
            <a:endParaRPr lang="en-CN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29A02C-9F20-AA45-882F-602FA27298D8}"/>
              </a:ext>
            </a:extLst>
          </p:cNvPr>
          <p:cNvSpPr txBox="1"/>
          <p:nvPr/>
        </p:nvSpPr>
        <p:spPr>
          <a:xfrm>
            <a:off x="4860365" y="2049343"/>
            <a:ext cx="1461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sz="1400" dirty="0"/>
              <a:t>Test Image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E8180C2A-80AA-574F-80A8-4F24A359A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6261" y="2341437"/>
            <a:ext cx="752205" cy="75220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24D49574-5804-3E4B-82D6-617E9A8D7A6C}"/>
              </a:ext>
            </a:extLst>
          </p:cNvPr>
          <p:cNvSpPr txBox="1"/>
          <p:nvPr/>
        </p:nvSpPr>
        <p:spPr>
          <a:xfrm>
            <a:off x="3128988" y="2833386"/>
            <a:ext cx="1365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Training set</a:t>
            </a:r>
            <a:endParaRPr lang="en-CN" dirty="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D6184B8-7BB8-664E-AA31-925ECBC00F85}"/>
              </a:ext>
            </a:extLst>
          </p:cNvPr>
          <p:cNvCxnSpPr>
            <a:cxnSpLocks/>
            <a:stCxn id="51" idx="2"/>
            <a:endCxn id="49" idx="0"/>
          </p:cNvCxnSpPr>
          <p:nvPr/>
        </p:nvCxnSpPr>
        <p:spPr>
          <a:xfrm flipH="1">
            <a:off x="5639130" y="3093642"/>
            <a:ext cx="3234" cy="7150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58123B2-5B56-E84A-BBC0-DB0A37A42DC0}"/>
              </a:ext>
            </a:extLst>
          </p:cNvPr>
          <p:cNvCxnSpPr>
            <a:cxnSpLocks/>
            <a:stCxn id="49" idx="2"/>
          </p:cNvCxnSpPr>
          <p:nvPr/>
        </p:nvCxnSpPr>
        <p:spPr>
          <a:xfrm>
            <a:off x="5639130" y="4455063"/>
            <a:ext cx="7034" cy="43136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62F4D467-7827-3844-A555-94231B7F5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5781" y="4881565"/>
            <a:ext cx="744796" cy="748800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3C5B7FA1-2596-A045-BDAC-AA7424EA0199}"/>
              </a:ext>
            </a:extLst>
          </p:cNvPr>
          <p:cNvSpPr txBox="1"/>
          <p:nvPr/>
        </p:nvSpPr>
        <p:spPr>
          <a:xfrm>
            <a:off x="4943061" y="5590579"/>
            <a:ext cx="1461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sz="1400" dirty="0"/>
              <a:t>Confidence map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D0702CD-7906-9F47-8A1C-7B2202F90C89}"/>
              </a:ext>
            </a:extLst>
          </p:cNvPr>
          <p:cNvSpPr txBox="1"/>
          <p:nvPr/>
        </p:nvSpPr>
        <p:spPr>
          <a:xfrm>
            <a:off x="116745" y="6338986"/>
            <a:ext cx="5154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logistic regression needs to be retrained for each support set.</a:t>
            </a:r>
          </a:p>
        </p:txBody>
      </p:sp>
      <p:sp>
        <p:nvSpPr>
          <p:cNvPr id="65" name="Manual Operation 64">
            <a:extLst>
              <a:ext uri="{FF2B5EF4-FFF2-40B4-BE49-F238E27FC236}">
                <a16:creationId xmlns:a16="http://schemas.microsoft.com/office/drawing/2014/main" id="{773337D9-CEE1-434D-909A-45DCD6FED67F}"/>
              </a:ext>
            </a:extLst>
          </p:cNvPr>
          <p:cNvSpPr/>
          <p:nvPr/>
        </p:nvSpPr>
        <p:spPr>
          <a:xfrm>
            <a:off x="5063095" y="3194294"/>
            <a:ext cx="1186043" cy="369332"/>
          </a:xfrm>
          <a:prstGeom prst="flowChartManualOperation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8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CN" sz="1100" dirty="0">
                <a:solidFill>
                  <a:schemeClr val="tx1"/>
                </a:solidFill>
              </a:rPr>
              <a:t>SAM encoder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229D4AC-8EE6-A247-A2D2-CFCFF4BF5BC4}"/>
              </a:ext>
            </a:extLst>
          </p:cNvPr>
          <p:cNvCxnSpPr>
            <a:cxnSpLocks/>
          </p:cNvCxnSpPr>
          <p:nvPr/>
        </p:nvCxnSpPr>
        <p:spPr>
          <a:xfrm>
            <a:off x="1385371" y="3533666"/>
            <a:ext cx="525502" cy="1159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rapezoid 29">
            <a:extLst>
              <a:ext uri="{FF2B5EF4-FFF2-40B4-BE49-F238E27FC236}">
                <a16:creationId xmlns:a16="http://schemas.microsoft.com/office/drawing/2014/main" id="{11C80AC3-87A5-7B44-AB47-74FCFF01BE65}"/>
              </a:ext>
            </a:extLst>
          </p:cNvPr>
          <p:cNvSpPr/>
          <p:nvPr/>
        </p:nvSpPr>
        <p:spPr>
          <a:xfrm rot="5400000">
            <a:off x="1150068" y="2997692"/>
            <a:ext cx="1992744" cy="1095141"/>
          </a:xfrm>
          <a:prstGeom prst="trapezoi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8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N" dirty="0">
                <a:solidFill>
                  <a:schemeClr val="tx1"/>
                </a:solidFill>
              </a:rPr>
              <a:t>SAM encoder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B14D97-C480-CC4F-9F93-87D017BE4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5AD53-3315-4C4F-951C-71ACF176562C}" type="slidenum">
              <a:rPr lang="en-CN" smtClean="0"/>
              <a:t>7</a:t>
            </a:fld>
            <a:endParaRPr lang="en-CN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20EC122-8967-5B42-86A4-25D32FE22136}"/>
              </a:ext>
            </a:extLst>
          </p:cNvPr>
          <p:cNvSpPr txBox="1"/>
          <p:nvPr/>
        </p:nvSpPr>
        <p:spPr>
          <a:xfrm>
            <a:off x="8005208" y="2454139"/>
            <a:ext cx="2102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Attention map</a:t>
            </a:r>
            <a:r>
              <a:rPr lang="zh-CN" altLang="en-US" sz="1200" dirty="0"/>
              <a:t> </a:t>
            </a:r>
            <a:r>
              <a:rPr lang="en-US" altLang="zh-CN" sz="1200" i="1" dirty="0">
                <a:latin typeface="Times" pitchFamily="2" charset="0"/>
              </a:rPr>
              <a:t>A(x)</a:t>
            </a:r>
            <a:endParaRPr lang="en-CN" sz="1200" i="1" dirty="0">
              <a:latin typeface="Times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2DE7FC4-35EE-884D-97A3-55BE27FCB311}"/>
                  </a:ext>
                </a:extLst>
              </p:cNvPr>
              <p:cNvSpPr txBox="1"/>
              <p:nvPr/>
            </p:nvSpPr>
            <p:spPr>
              <a:xfrm>
                <a:off x="7393500" y="3450752"/>
                <a:ext cx="1650215" cy="392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dirty="0" smtClean="0">
                              <a:latin typeface="Cambria Math" panose="02040503050406030204" pitchFamily="18" charset="0"/>
                              <a:cs typeface="Angsana New" panose="02020603050405020304" pitchFamily="18" charset="-34"/>
                            </a:rPr>
                          </m:ctrlPr>
                        </m:sSub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Angsana New" panose="02020603050405020304" pitchFamily="18" charset="-34"/>
                            </a:rPr>
                            <m:t>𝐷𝑒𝑐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  <a:cs typeface="Angsana New" panose="02020603050405020304" pitchFamily="18" charset="-34"/>
                            </a:rPr>
                            <m:t>𝐼𝐶𝐿</m:t>
                          </m:r>
                        </m:sub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  <a:cs typeface="Angsana New" panose="02020603050405020304" pitchFamily="18" charset="-34"/>
                            </a:rPr>
                            <m:t>𝑖</m:t>
                          </m:r>
                        </m:sup>
                      </m:sSubSup>
                      <m:r>
                        <a:rPr lang="en-CN" i="1" dirty="0" smtClean="0">
                          <a:latin typeface="Cambria Math" panose="02040503050406030204" pitchFamily="18" charset="0"/>
                          <a:cs typeface="Angsana New" panose="02020603050405020304" pitchFamily="18" charset="-34"/>
                        </a:rPr>
                        <m:t>(</m:t>
                      </m:r>
                      <m:r>
                        <a:rPr lang="en-CN" i="1" dirty="0" smtClean="0">
                          <a:latin typeface="Cambria Math" panose="02040503050406030204" pitchFamily="18" charset="0"/>
                          <a:cs typeface="Angsana New" panose="02020603050405020304" pitchFamily="18" charset="-34"/>
                        </a:rPr>
                        <m:t>𝑥</m:t>
                      </m:r>
                      <m:r>
                        <a:rPr lang="en-CN" i="1" dirty="0" smtClean="0">
                          <a:latin typeface="Cambria Math" panose="02040503050406030204" pitchFamily="18" charset="0"/>
                          <a:cs typeface="Angsana New" panose="02020603050405020304" pitchFamily="18" charset="-34"/>
                        </a:rPr>
                        <m:t>)</m:t>
                      </m:r>
                    </m:oMath>
                  </m:oMathPara>
                </a14:m>
                <a:endParaRPr lang="en-CN" i="1" dirty="0">
                  <a:latin typeface="Times" pitchFamily="2" charset="0"/>
                  <a:cs typeface="Angsana New" panose="02020603050405020304" pitchFamily="18" charset="-34"/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2DE7FC4-35EE-884D-97A3-55BE27FCB3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3500" y="3450752"/>
                <a:ext cx="1650215" cy="392095"/>
              </a:xfrm>
              <a:prstGeom prst="rect">
                <a:avLst/>
              </a:prstGeom>
              <a:blipFill>
                <a:blip r:embed="rId5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806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14" grpId="0"/>
      <p:bldP spid="15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3403E6-3148-8642-88FA-26A5A6B8A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171" y="840037"/>
            <a:ext cx="10319657" cy="55276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2550401-4CDD-4441-93E3-CC85959DE401}"/>
              </a:ext>
            </a:extLst>
          </p:cNvPr>
          <p:cNvSpPr/>
          <p:nvPr/>
        </p:nvSpPr>
        <p:spPr>
          <a:xfrm>
            <a:off x="729343" y="555171"/>
            <a:ext cx="3766457" cy="478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693990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4A6609B0-4FA6-7C4D-B9E1-DC4077D8F9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895" y="1004865"/>
            <a:ext cx="11558086" cy="5476022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3BB70A6-0261-0146-B651-28BA98784CEE}"/>
              </a:ext>
            </a:extLst>
          </p:cNvPr>
          <p:cNvSpPr/>
          <p:nvPr/>
        </p:nvSpPr>
        <p:spPr>
          <a:xfrm>
            <a:off x="0" y="794657"/>
            <a:ext cx="4321629" cy="544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952601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11534</TotalTime>
  <Words>379</Words>
  <Application>Microsoft Macintosh PowerPoint</Application>
  <PresentationFormat>Widescreen</PresentationFormat>
  <Paragraphs>138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Times</vt:lpstr>
      <vt:lpstr>Office Theme</vt:lpstr>
      <vt:lpstr>Universal segmentation in medical imaging</vt:lpstr>
      <vt:lpstr>PowerPoint Presentation</vt:lpstr>
      <vt:lpstr>Our work</vt:lpstr>
      <vt:lpstr>Our work</vt:lpstr>
      <vt:lpstr>Our work</vt:lpstr>
      <vt:lpstr>PowerPoint Presentation</vt:lpstr>
      <vt:lpstr>Our work</vt:lpstr>
      <vt:lpstr>PowerPoint Presentation</vt:lpstr>
      <vt:lpstr>PowerPoint Presentation</vt:lpstr>
      <vt:lpstr>曲线图+补充SAM</vt:lpstr>
      <vt:lpstr>放几个分割结果演示</vt:lpstr>
      <vt:lpstr>PowerPoint Presentation</vt:lpstr>
      <vt:lpstr>实现 ablation study</vt:lpstr>
      <vt:lpstr>放原始SAM+UniverSeg</vt:lpstr>
      <vt:lpstr>附录放  更多实验结果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segmentation in medical imaging</dc:title>
  <dc:creator>Microsoft Office User</dc:creator>
  <cp:lastModifiedBy>Microsoft Office User</cp:lastModifiedBy>
  <cp:revision>25</cp:revision>
  <dcterms:created xsi:type="dcterms:W3CDTF">2024-01-09T08:21:41Z</dcterms:created>
  <dcterms:modified xsi:type="dcterms:W3CDTF">2024-05-27T03:57:52Z</dcterms:modified>
</cp:coreProperties>
</file>