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_rels/.rels" ContentType="application/vnd.openxmlformats-package.relationships+xml"/>
  <Override PartName="/customXml/item1.xml" ContentType="application/xml"/>
  <Override PartName="/customXml/itemProps1.xml" ContentType="application/vnd.openxmlformats-officedocument.customXmlProperties+xml"/>
  <Override PartName="/customXml/item2.xml" ContentType="application/xml"/>
  <Override PartName="/customXml/_rels/item2.xml.rels" ContentType="application/vnd.openxmlformats-package.relationships+xml"/>
  <Override PartName="/customXml/_rels/item1.xml.rels" ContentType="application/vnd.openxmlformats-package.relationships+xml"/>
  <Override PartName="/customXml/itemProps2.xml" ContentType="application/vnd.openxmlformats-officedocument.customXml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_rels/presentation.xml.rels" ContentType="application/vnd.openxmlformats-package.relationships+xml"/>
  <Override PartName="/ppt/media/image10.png" ContentType="image/png"/>
  <Override PartName="/ppt/media/image5.wmf" ContentType="image/x-wmf"/>
  <Override PartName="/ppt/media/image9.png" ContentType="image/png"/>
  <Override PartName="/ppt/media/image13.png" ContentType="image/png"/>
  <Override PartName="/ppt/media/image8.png" ContentType="image/png"/>
  <Override PartName="/ppt/media/image12.png" ContentType="image/png"/>
  <Override PartName="/ppt/media/image7.png" ContentType="image/png"/>
  <Override PartName="/ppt/media/image11.png" ContentType="image/png"/>
  <Override PartName="/ppt/media/image6.png" ContentType="image/png"/>
  <Override PartName="/ppt/media/image22.png" ContentType="image/png"/>
  <Override PartName="/ppt/media/media21.mp4" ContentType="video/mp4"/>
  <Override PartName="/ppt/media/image19.png" ContentType="image/png"/>
  <Override PartName="/ppt/media/image16.png" ContentType="image/png"/>
  <Override PartName="/ppt/media/image15.gif" ContentType="image/gif"/>
  <Override PartName="/ppt/media/image20.png" ContentType="image/png"/>
  <Override PartName="/ppt/media/image18.png" ContentType="image/png"/>
  <Override PartName="/ppt/media/image17.png" ContentType="image/png"/>
  <Override PartName="/ppt/media/image14.gif" ContentType="image/gif"/>
  <Override PartName="/ppt/media/image1.wmf" ContentType="image/x-wmf"/>
  <Override PartName="/ppt/media/image2.png" ContentType="image/png"/>
  <Override PartName="/ppt/media/image3.wmf" ContentType="image/x-wmf"/>
  <Override PartName="/ppt/media/image4.png" ContentType="image/png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customXml" Target="../customXml/item1.xml"/><Relationship Id="rId5" Type="http://schemas.openxmlformats.org/officeDocument/2006/relationships/customXml" Target="../customXml/item2.xml"/><Relationship Id="rId6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0969625" cy="6170613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987192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548280" y="3312720"/>
            <a:ext cx="987192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5606640" y="144360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/>
          </p:nvPr>
        </p:nvSpPr>
        <p:spPr>
          <a:xfrm>
            <a:off x="548280" y="331272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/>
          </p:nvPr>
        </p:nvSpPr>
        <p:spPr>
          <a:xfrm>
            <a:off x="5606640" y="331272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317844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/>
          </p:nvPr>
        </p:nvSpPr>
        <p:spPr>
          <a:xfrm>
            <a:off x="3886200" y="1443600"/>
            <a:ext cx="317844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/>
          </p:nvPr>
        </p:nvSpPr>
        <p:spPr>
          <a:xfrm>
            <a:off x="7223760" y="1443600"/>
            <a:ext cx="317844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/>
          </p:nvPr>
        </p:nvSpPr>
        <p:spPr>
          <a:xfrm>
            <a:off x="548280" y="3312720"/>
            <a:ext cx="317844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/>
          </p:nvPr>
        </p:nvSpPr>
        <p:spPr>
          <a:xfrm>
            <a:off x="3886200" y="3312720"/>
            <a:ext cx="317844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6" name="PlaceHolder 7"/>
          <p:cNvSpPr>
            <a:spLocks noGrp="1"/>
          </p:cNvSpPr>
          <p:nvPr>
            <p:ph/>
          </p:nvPr>
        </p:nvSpPr>
        <p:spPr>
          <a:xfrm>
            <a:off x="7223760" y="3312720"/>
            <a:ext cx="317844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13DCC219-9BE9-408F-AC5F-6D2E198D3A95}" type="slidenum">
              <a:t>&lt;#&gt;</a:t>
            </a:fld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subTitle"/>
          </p:nvPr>
        </p:nvSpPr>
        <p:spPr>
          <a:xfrm>
            <a:off x="548280" y="1443600"/>
            <a:ext cx="987192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3EF876B7-6A2E-4FC8-A623-04613EBA7C5F}" type="slidenum">
              <a:t>&lt;#&gt;</a:t>
            </a:fld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987192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CDAD78FD-D92A-4A57-B6BC-64CB10DDD319}" type="slidenum">
              <a:t>&lt;#&gt;</a:t>
            </a:fld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481716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/>
          </p:nvPr>
        </p:nvSpPr>
        <p:spPr>
          <a:xfrm>
            <a:off x="5606640" y="1443600"/>
            <a:ext cx="481716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1C390D30-3FF2-460E-BB14-58917A358FD1}" type="slidenum">
              <a:t>&lt;#&gt;</a:t>
            </a:fld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87BD2CB5-E055-4447-BC2A-274FB9EA09BE}" type="slidenum">
              <a:t>&lt;#&gt;</a:t>
            </a:fld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subTitle"/>
          </p:nvPr>
        </p:nvSpPr>
        <p:spPr>
          <a:xfrm>
            <a:off x="548280" y="245880"/>
            <a:ext cx="9871920" cy="4775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ACAFFD85-EB1D-4094-83A1-ABD2E06B804D}" type="slidenum">
              <a:t>&lt;#&gt;</a:t>
            </a:fld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5606640" y="1443600"/>
            <a:ext cx="481716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548280" y="331272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05C4D784-CED1-4184-8838-ABAE5B7FD9B2}" type="slidenum">
              <a:t>&lt;#&gt;</a:t>
            </a:fld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548280" y="1443600"/>
            <a:ext cx="987192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481716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5606640" y="144360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5606640" y="331272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109CBCAD-0521-4D6F-8D14-7DE77993A7C5}" type="slidenum">
              <a:t>&lt;#&gt;</a:t>
            </a:fld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5606640" y="144360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548280" y="3312720"/>
            <a:ext cx="987192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649D2A5F-350A-4E08-80B7-E0CEA94D243D}" type="slidenum">
              <a:t>&lt;#&gt;</a:t>
            </a:fld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987192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548280" y="3312720"/>
            <a:ext cx="987192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48FE2025-114B-475C-AB18-E58AF4059683}" type="slidenum">
              <a:t>&lt;#&gt;</a:t>
            </a:fld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/>
          </p:nvPr>
        </p:nvSpPr>
        <p:spPr>
          <a:xfrm>
            <a:off x="5606640" y="144360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/>
          </p:nvPr>
        </p:nvSpPr>
        <p:spPr>
          <a:xfrm>
            <a:off x="548280" y="331272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/>
          </p:nvPr>
        </p:nvSpPr>
        <p:spPr>
          <a:xfrm>
            <a:off x="5606640" y="331272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8A7A86B5-1677-4A2F-9A57-BAF830418C6C}" type="slidenum">
              <a:t>&lt;#&gt;</a:t>
            </a:fld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317844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/>
          </p:nvPr>
        </p:nvSpPr>
        <p:spPr>
          <a:xfrm>
            <a:off x="3886200" y="1443600"/>
            <a:ext cx="317844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/>
          </p:nvPr>
        </p:nvSpPr>
        <p:spPr>
          <a:xfrm>
            <a:off x="7223760" y="1443600"/>
            <a:ext cx="317844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91" name="PlaceHolder 5"/>
          <p:cNvSpPr>
            <a:spLocks noGrp="1"/>
          </p:cNvSpPr>
          <p:nvPr>
            <p:ph/>
          </p:nvPr>
        </p:nvSpPr>
        <p:spPr>
          <a:xfrm>
            <a:off x="548280" y="3312720"/>
            <a:ext cx="317844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92" name="PlaceHolder 6"/>
          <p:cNvSpPr>
            <a:spLocks noGrp="1"/>
          </p:cNvSpPr>
          <p:nvPr>
            <p:ph/>
          </p:nvPr>
        </p:nvSpPr>
        <p:spPr>
          <a:xfrm>
            <a:off x="3886200" y="3312720"/>
            <a:ext cx="317844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93" name="PlaceHolder 7"/>
          <p:cNvSpPr>
            <a:spLocks noGrp="1"/>
          </p:cNvSpPr>
          <p:nvPr>
            <p:ph/>
          </p:nvPr>
        </p:nvSpPr>
        <p:spPr>
          <a:xfrm>
            <a:off x="7223760" y="3312720"/>
            <a:ext cx="317844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A3FE1FE6-2890-42C7-8AF4-945014B69CE6}" type="slidenum">
              <a:t>&lt;#&gt;</a:t>
            </a:fld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987192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481716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5606640" y="1443600"/>
            <a:ext cx="481716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548280" y="245880"/>
            <a:ext cx="9871920" cy="4775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5606640" y="1443600"/>
            <a:ext cx="481716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548280" y="331272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481716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5606640" y="144360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5606640" y="331272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548280" y="144360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5606640" y="1443600"/>
            <a:ext cx="481716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548280" y="3312720"/>
            <a:ext cx="9871920" cy="170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wmf"/><Relationship Id="rId3" Type="http://schemas.openxmlformats.org/officeDocument/2006/relationships/image" Target="../media/image2.png"/><Relationship Id="rId4" Type="http://schemas.openxmlformats.org/officeDocument/2006/relationships/image" Target="../media/image3.wmf"/><Relationship Id="rId5" Type="http://schemas.openxmlformats.org/officeDocument/2006/relationships/image" Target="../media/image4.png"/><Relationship Id="rId6" Type="http://schemas.openxmlformats.org/officeDocument/2006/relationships/slideLayout" Target="../slideLayouts/slideLayout1.xml"/><Relationship Id="rId7" Type="http://schemas.openxmlformats.org/officeDocument/2006/relationships/slideLayout" Target="../slideLayouts/slideLayout2.xml"/><Relationship Id="rId8" Type="http://schemas.openxmlformats.org/officeDocument/2006/relationships/slideLayout" Target="../slideLayouts/slideLayout3.xml"/><Relationship Id="rId9" Type="http://schemas.openxmlformats.org/officeDocument/2006/relationships/slideLayout" Target="../slideLayouts/slideLayout4.xml"/><Relationship Id="rId10" Type="http://schemas.openxmlformats.org/officeDocument/2006/relationships/slideLayout" Target="../slideLayouts/slideLayout5.xml"/><Relationship Id="rId11" Type="http://schemas.openxmlformats.org/officeDocument/2006/relationships/slideLayout" Target="../slideLayouts/slideLayout6.xml"/><Relationship Id="rId12" Type="http://schemas.openxmlformats.org/officeDocument/2006/relationships/slideLayout" Target="../slideLayouts/slideLayout7.xml"/><Relationship Id="rId13" Type="http://schemas.openxmlformats.org/officeDocument/2006/relationships/slideLayout" Target="../slideLayouts/slideLayout8.xml"/><Relationship Id="rId14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11.xml"/><Relationship Id="rId17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5.wmf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Logo" descr=""/>
          <p:cNvPicPr/>
          <p:nvPr/>
        </p:nvPicPr>
        <p:blipFill>
          <a:blip r:embed="rId2"/>
          <a:stretch/>
        </p:blipFill>
        <p:spPr>
          <a:xfrm>
            <a:off x="9779040" y="5676120"/>
            <a:ext cx="1014480" cy="276120"/>
          </a:xfrm>
          <a:prstGeom prst="rect">
            <a:avLst/>
          </a:prstGeom>
          <a:ln w="0">
            <a:noFill/>
          </a:ln>
        </p:spPr>
      </p:pic>
      <p:sp>
        <p:nvSpPr>
          <p:cNvPr id="1" name="Bosch_footer_1" hidden="1"/>
          <p:cNvSpPr/>
          <p:nvPr/>
        </p:nvSpPr>
        <p:spPr>
          <a:xfrm>
            <a:off x="547200" y="5688000"/>
            <a:ext cx="9125280" cy="107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7000"/>
              </a:lnSpc>
              <a:spcAft>
                <a:spcPts val="99"/>
              </a:spcAft>
              <a:buNone/>
              <a:tabLst>
                <a:tab algn="l" pos="0"/>
              </a:tabLst>
            </a:pPr>
            <a:r>
              <a:rPr b="1" lang="en-US" sz="600" spc="-1" strike="noStrike">
                <a:solidFill>
                  <a:srgbClr val="d70012"/>
                </a:solidFill>
                <a:latin typeface="Bosch Office Sans"/>
                <a:ea typeface="DejaVu Sans"/>
              </a:rPr>
              <a:t>Internal</a:t>
            </a:r>
            <a:r>
              <a:rPr b="0" lang="en-US" sz="600" spc="-1" strike="noStrike">
                <a:solidFill>
                  <a:srgbClr val="000000"/>
                </a:solidFill>
                <a:latin typeface="Bosch Office Sans"/>
                <a:ea typeface="DejaVu Sans"/>
              </a:rPr>
              <a:t> | CR/AIR4.1 | 2024-04-10</a:t>
            </a:r>
            <a:endParaRPr b="0" lang="en-US" sz="6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99"/>
              </a:spcAft>
              <a:buNone/>
              <a:tabLst>
                <a:tab algn="l" pos="0"/>
              </a:tabLst>
            </a:pPr>
            <a:endParaRPr b="0" lang="en-US" sz="600" spc="-1" strike="noStrike">
              <a:latin typeface="Arial"/>
            </a:endParaRPr>
          </a:p>
        </p:txBody>
      </p:sp>
      <p:sp>
        <p:nvSpPr>
          <p:cNvPr id="2" name="Bosch_footer_2" hidden="1"/>
          <p:cNvSpPr/>
          <p:nvPr/>
        </p:nvSpPr>
        <p:spPr>
          <a:xfrm>
            <a:off x="547200" y="5793840"/>
            <a:ext cx="9125280" cy="21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20000"/>
              </a:lnSpc>
              <a:spcAft>
                <a:spcPts val="99"/>
              </a:spcAft>
              <a:buNone/>
            </a:pPr>
            <a:r>
              <a:rPr b="0" lang="en-US" sz="600" spc="-1" strike="noStrike">
                <a:solidFill>
                  <a:srgbClr val="b2b3b5"/>
                </a:solidFill>
                <a:latin typeface="Bosch Office Sans"/>
                <a:ea typeface="DejaVu Sans"/>
              </a:rPr>
              <a:t>© Robert Bosch GmbH 2024. All rights reserved, also regarding any disposal, exploitation, reproduction, editing, distribution, as well as in the event of applications for industrial property rights.</a:t>
            </a:r>
            <a:endParaRPr b="0" lang="en-US" sz="600" spc="-1" strike="noStrike">
              <a:latin typeface="Arial"/>
            </a:endParaRPr>
          </a:p>
        </p:txBody>
      </p:sp>
      <p:sp>
        <p:nvSpPr>
          <p:cNvPr id="3" name="Bosch_footer_1" hidden="1"/>
          <p:cNvSpPr/>
          <p:nvPr/>
        </p:nvSpPr>
        <p:spPr>
          <a:xfrm>
            <a:off x="816120" y="5383440"/>
            <a:ext cx="9154080" cy="107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7000"/>
              </a:lnSpc>
              <a:spcAft>
                <a:spcPts val="99"/>
              </a:spcAft>
              <a:buNone/>
              <a:tabLst>
                <a:tab algn="l" pos="0"/>
              </a:tabLst>
            </a:pPr>
            <a:r>
              <a:rPr b="1" lang="en-US" sz="600" spc="-1" strike="noStrike">
                <a:solidFill>
                  <a:srgbClr val="d70012"/>
                </a:solidFill>
                <a:latin typeface="Bosch Office Sans"/>
                <a:ea typeface="DejaVu Sans"/>
              </a:rPr>
              <a:t>%confidentiality%</a:t>
            </a:r>
            <a:r>
              <a:rPr b="0" lang="en-US" sz="600" spc="-1" strike="noStrike">
                <a:solidFill>
                  <a:srgbClr val="000000"/>
                </a:solidFill>
                <a:latin typeface="Bosch Office Sans"/>
                <a:ea typeface="DejaVu Sans"/>
              </a:rPr>
              <a:t>%businessunit%%departmentshort%%dateformat%</a:t>
            </a:r>
            <a:endParaRPr b="0" lang="en-US" sz="600" spc="-1" strike="noStrike">
              <a:latin typeface="Arial"/>
            </a:endParaRPr>
          </a:p>
        </p:txBody>
      </p:sp>
      <p:sp>
        <p:nvSpPr>
          <p:cNvPr id="4" name="Bosch_footer_2" hidden="1"/>
          <p:cNvSpPr/>
          <p:nvPr/>
        </p:nvSpPr>
        <p:spPr>
          <a:xfrm>
            <a:off x="592920" y="5748480"/>
            <a:ext cx="9152280" cy="21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20000"/>
              </a:lnSpc>
              <a:spcAft>
                <a:spcPts val="99"/>
              </a:spcAft>
              <a:buNone/>
            </a:pPr>
            <a:r>
              <a:rPr b="0" lang="en-US" sz="600" spc="-1" strike="noStrike">
                <a:solidFill>
                  <a:srgbClr val="000000"/>
                </a:solidFill>
                <a:latin typeface="Bosch Office Sans"/>
                <a:ea typeface="DejaVu Sans"/>
              </a:rPr>
              <a:t>%repositoryremark%</a:t>
            </a:r>
            <a:r>
              <a:rPr b="0" lang="en-US" sz="600" spc="-1" strike="noStrike">
                <a:solidFill>
                  <a:srgbClr val="b2b3b5"/>
                </a:solidFill>
                <a:latin typeface="Bosch Office Sans"/>
                <a:ea typeface="DejaVu Sans"/>
              </a:rPr>
              <a:t>%copyright%</a:t>
            </a:r>
            <a:endParaRPr b="0" lang="en-US" sz="600" spc="-1" strike="noStrike">
              <a:latin typeface="Arial"/>
            </a:endParaRPr>
          </a:p>
        </p:txBody>
      </p:sp>
      <p:sp>
        <p:nvSpPr>
          <p:cNvPr id="5" name="AttachmentRemark" hidden="1"/>
          <p:cNvSpPr/>
          <p:nvPr/>
        </p:nvSpPr>
        <p:spPr>
          <a:xfrm>
            <a:off x="9223920" y="259200"/>
            <a:ext cx="1690920" cy="776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7640" bIns="0" anchor="t">
            <a:normAutofit/>
          </a:bodyPr>
          <a:p>
            <a:pPr>
              <a:lnSpc>
                <a:spcPts val="901"/>
              </a:lnSpc>
              <a:buNone/>
            </a:pPr>
            <a:r>
              <a:rPr b="0" lang="en-US" sz="550" spc="-1" strike="noStrike">
                <a:solidFill>
                  <a:srgbClr val="000000"/>
                </a:solidFill>
                <a:latin typeface="Bosch Office Sans"/>
                <a:ea typeface="DejaVu Sans"/>
              </a:rPr>
              <a:t>%attachmentremark% </a:t>
            </a:r>
            <a:endParaRPr b="0" lang="en-US" sz="550" spc="-1" strike="noStrike">
              <a:latin typeface="Arial"/>
            </a:endParaRPr>
          </a:p>
        </p:txBody>
      </p:sp>
      <p:pic>
        <p:nvPicPr>
          <p:cNvPr id="6" name="SuperGraphic" descr=""/>
          <p:cNvPicPr/>
          <p:nvPr/>
        </p:nvPicPr>
        <p:blipFill>
          <a:blip r:embed="rId3"/>
          <a:stretch/>
        </p:blipFill>
        <p:spPr>
          <a:xfrm>
            <a:off x="0" y="6102000"/>
            <a:ext cx="10968480" cy="67680"/>
          </a:xfrm>
          <a:prstGeom prst="rect">
            <a:avLst/>
          </a:prstGeom>
          <a:ln w="0">
            <a:noFill/>
          </a:ln>
        </p:spPr>
      </p:pic>
      <p:pic>
        <p:nvPicPr>
          <p:cNvPr id="7" name="Logo" descr=""/>
          <p:cNvPicPr/>
          <p:nvPr/>
        </p:nvPicPr>
        <p:blipFill>
          <a:blip r:embed="rId4"/>
          <a:stretch/>
        </p:blipFill>
        <p:spPr>
          <a:xfrm>
            <a:off x="9779040" y="5676120"/>
            <a:ext cx="1014480" cy="276120"/>
          </a:xfrm>
          <a:prstGeom prst="rect">
            <a:avLst/>
          </a:prstGeom>
          <a:ln w="0">
            <a:noFill/>
          </a:ln>
        </p:spPr>
      </p:pic>
      <p:pic>
        <p:nvPicPr>
          <p:cNvPr id="8" name="SuperGraphic" descr=""/>
          <p:cNvPicPr/>
          <p:nvPr/>
        </p:nvPicPr>
        <p:blipFill>
          <a:blip r:embed="rId5"/>
          <a:stretch/>
        </p:blipFill>
        <p:spPr>
          <a:xfrm>
            <a:off x="0" y="0"/>
            <a:ext cx="10968480" cy="2055960"/>
          </a:xfrm>
          <a:prstGeom prst="rect">
            <a:avLst/>
          </a:prstGeom>
          <a:ln w="0">
            <a:noFill/>
          </a:ln>
        </p:spPr>
      </p:pic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Click to edit the title text format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8280" y="1443600"/>
            <a:ext cx="987192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Click to edit the outline text format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Second Outline Level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Third Outline Level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Fourth Outline Level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Fifth Outline Level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Sixth Outline Level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Seventh Outline Level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  <p:sldLayoutId id="2147483660" r:id="rId17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Logo" descr=""/>
          <p:cNvPicPr/>
          <p:nvPr/>
        </p:nvPicPr>
        <p:blipFill>
          <a:blip r:embed="rId2"/>
          <a:stretch/>
        </p:blipFill>
        <p:spPr>
          <a:xfrm>
            <a:off x="9779040" y="5676120"/>
            <a:ext cx="1014480" cy="276120"/>
          </a:xfrm>
          <a:prstGeom prst="rect">
            <a:avLst/>
          </a:prstGeom>
          <a:ln w="0">
            <a:noFill/>
          </a:ln>
        </p:spPr>
      </p:pic>
      <p:sp>
        <p:nvSpPr>
          <p:cNvPr id="48" name="Bosch_footer_1"/>
          <p:cNvSpPr/>
          <p:nvPr/>
        </p:nvSpPr>
        <p:spPr>
          <a:xfrm>
            <a:off x="547200" y="5688000"/>
            <a:ext cx="9125280" cy="107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7000"/>
              </a:lnSpc>
              <a:spcAft>
                <a:spcPts val="99"/>
              </a:spcAft>
              <a:buNone/>
              <a:tabLst>
                <a:tab algn="l" pos="0"/>
              </a:tabLst>
            </a:pPr>
            <a:r>
              <a:rPr b="1" lang="en-US" sz="600" spc="-1" strike="noStrike">
                <a:solidFill>
                  <a:srgbClr val="d70012"/>
                </a:solidFill>
                <a:latin typeface="Bosch Office Sans"/>
                <a:ea typeface="DejaVu Sans"/>
              </a:rPr>
              <a:t>Internal</a:t>
            </a:r>
            <a:r>
              <a:rPr b="0" lang="en-US" sz="600" spc="-1" strike="noStrike">
                <a:solidFill>
                  <a:srgbClr val="000000"/>
                </a:solidFill>
                <a:latin typeface="Bosch Office Sans"/>
                <a:ea typeface="DejaVu Sans"/>
              </a:rPr>
              <a:t> | CR/AIR4.1 | 2024-04-10</a:t>
            </a:r>
            <a:endParaRPr b="0" lang="en-US" sz="600" spc="-1" strike="noStrike">
              <a:latin typeface="Arial"/>
            </a:endParaRPr>
          </a:p>
          <a:p>
            <a:pPr>
              <a:lnSpc>
                <a:spcPct val="107000"/>
              </a:lnSpc>
              <a:spcAft>
                <a:spcPts val="99"/>
              </a:spcAft>
              <a:buNone/>
              <a:tabLst>
                <a:tab algn="l" pos="0"/>
              </a:tabLst>
            </a:pPr>
            <a:endParaRPr b="0" lang="en-US" sz="600" spc="-1" strike="noStrike">
              <a:latin typeface="Arial"/>
            </a:endParaRPr>
          </a:p>
        </p:txBody>
      </p:sp>
      <p:sp>
        <p:nvSpPr>
          <p:cNvPr id="49" name="Bosch_footer_2"/>
          <p:cNvSpPr/>
          <p:nvPr/>
        </p:nvSpPr>
        <p:spPr>
          <a:xfrm>
            <a:off x="547200" y="5793840"/>
            <a:ext cx="9125280" cy="21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20000"/>
              </a:lnSpc>
              <a:spcAft>
                <a:spcPts val="99"/>
              </a:spcAft>
              <a:buNone/>
            </a:pPr>
            <a:r>
              <a:rPr b="0" lang="en-US" sz="600" spc="-1" strike="noStrike">
                <a:solidFill>
                  <a:srgbClr val="b2b3b5"/>
                </a:solidFill>
                <a:latin typeface="Bosch Office Sans"/>
                <a:ea typeface="DejaVu Sans"/>
              </a:rPr>
              <a:t>© Robert Bosch GmbH 2024. All rights reserved, also regarding any disposal, exploitation, reproduction, editing, distribution, as well as in the event of applications for industrial property rights.</a:t>
            </a:r>
            <a:endParaRPr b="0" lang="en-US" sz="600" spc="-1" strike="noStrike">
              <a:latin typeface="Arial"/>
            </a:endParaRPr>
          </a:p>
        </p:txBody>
      </p:sp>
      <p:sp>
        <p:nvSpPr>
          <p:cNvPr id="50" name="Bosch_footer_1" hidden="1"/>
          <p:cNvSpPr/>
          <p:nvPr/>
        </p:nvSpPr>
        <p:spPr>
          <a:xfrm>
            <a:off x="816120" y="5383440"/>
            <a:ext cx="9154080" cy="107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7000"/>
              </a:lnSpc>
              <a:spcAft>
                <a:spcPts val="99"/>
              </a:spcAft>
              <a:buNone/>
              <a:tabLst>
                <a:tab algn="l" pos="0"/>
              </a:tabLst>
            </a:pPr>
            <a:r>
              <a:rPr b="1" lang="en-US" sz="600" spc="-1" strike="noStrike">
                <a:solidFill>
                  <a:srgbClr val="d70012"/>
                </a:solidFill>
                <a:latin typeface="Bosch Office Sans"/>
                <a:ea typeface="DejaVu Sans"/>
              </a:rPr>
              <a:t>%confidentiality%</a:t>
            </a:r>
            <a:r>
              <a:rPr b="0" lang="en-US" sz="600" spc="-1" strike="noStrike">
                <a:solidFill>
                  <a:srgbClr val="000000"/>
                </a:solidFill>
                <a:latin typeface="Bosch Office Sans"/>
                <a:ea typeface="DejaVu Sans"/>
              </a:rPr>
              <a:t>%businessunit%%departmentshort%%dateformat%</a:t>
            </a:r>
            <a:endParaRPr b="0" lang="en-US" sz="600" spc="-1" strike="noStrike">
              <a:latin typeface="Arial"/>
            </a:endParaRPr>
          </a:p>
        </p:txBody>
      </p:sp>
      <p:sp>
        <p:nvSpPr>
          <p:cNvPr id="51" name="Bosch_footer_2" hidden="1"/>
          <p:cNvSpPr/>
          <p:nvPr/>
        </p:nvSpPr>
        <p:spPr>
          <a:xfrm>
            <a:off x="592920" y="5748480"/>
            <a:ext cx="9152280" cy="21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20000"/>
              </a:lnSpc>
              <a:spcAft>
                <a:spcPts val="99"/>
              </a:spcAft>
              <a:buNone/>
            </a:pPr>
            <a:r>
              <a:rPr b="0" lang="en-US" sz="600" spc="-1" strike="noStrike">
                <a:solidFill>
                  <a:srgbClr val="000000"/>
                </a:solidFill>
                <a:latin typeface="Bosch Office Sans"/>
                <a:ea typeface="DejaVu Sans"/>
              </a:rPr>
              <a:t>%repositoryremark%</a:t>
            </a:r>
            <a:r>
              <a:rPr b="0" lang="en-US" sz="600" spc="-1" strike="noStrike">
                <a:solidFill>
                  <a:srgbClr val="b2b3b5"/>
                </a:solidFill>
                <a:latin typeface="Bosch Office Sans"/>
                <a:ea typeface="DejaVu Sans"/>
              </a:rPr>
              <a:t>%copyright%</a:t>
            </a:r>
            <a:endParaRPr b="0" lang="en-US" sz="600" spc="-1" strike="noStrike">
              <a:latin typeface="Arial"/>
            </a:endParaRPr>
          </a:p>
        </p:txBody>
      </p:sp>
      <p:sp>
        <p:nvSpPr>
          <p:cNvPr id="52" name="AttachmentRemark" hidden="1"/>
          <p:cNvSpPr/>
          <p:nvPr/>
        </p:nvSpPr>
        <p:spPr>
          <a:xfrm>
            <a:off x="9223920" y="259200"/>
            <a:ext cx="1690920" cy="776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7640" bIns="0" anchor="t">
            <a:normAutofit/>
          </a:bodyPr>
          <a:p>
            <a:pPr>
              <a:lnSpc>
                <a:spcPts val="901"/>
              </a:lnSpc>
              <a:buNone/>
            </a:pPr>
            <a:r>
              <a:rPr b="0" lang="en-US" sz="550" spc="-1" strike="noStrike">
                <a:solidFill>
                  <a:srgbClr val="000000"/>
                </a:solidFill>
                <a:latin typeface="Bosch Office Sans"/>
                <a:ea typeface="DejaVu Sans"/>
              </a:rPr>
              <a:t>%attachmentremark% </a:t>
            </a:r>
            <a:endParaRPr b="0" lang="en-US" sz="550" spc="-1" strike="noStrike">
              <a:latin typeface="Arial"/>
            </a:endParaRPr>
          </a:p>
        </p:txBody>
      </p:sp>
      <p:pic>
        <p:nvPicPr>
          <p:cNvPr id="53" name="SuperGraphic" descr=""/>
          <p:cNvPicPr/>
          <p:nvPr/>
        </p:nvPicPr>
        <p:blipFill>
          <a:blip r:embed="rId3"/>
          <a:stretch/>
        </p:blipFill>
        <p:spPr>
          <a:xfrm>
            <a:off x="0" y="6102000"/>
            <a:ext cx="10968480" cy="67680"/>
          </a:xfrm>
          <a:prstGeom prst="rect">
            <a:avLst/>
          </a:prstGeom>
          <a:ln w="0">
            <a:noFill/>
          </a:ln>
        </p:spPr>
      </p:pic>
      <p:sp>
        <p:nvSpPr>
          <p:cNvPr id="54" name="AttachmentRemark"/>
          <p:cNvSpPr/>
          <p:nvPr/>
        </p:nvSpPr>
        <p:spPr>
          <a:xfrm>
            <a:off x="9223920" y="259200"/>
            <a:ext cx="1690920" cy="776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7640" bIns="0" anchor="t">
            <a:normAutofit/>
          </a:bodyPr>
          <a:p>
            <a:pPr>
              <a:lnSpc>
                <a:spcPts val="901"/>
              </a:lnSpc>
              <a:buNone/>
            </a:pPr>
            <a:r>
              <a:rPr b="0" lang="en-US" sz="550" spc="-1" strike="noStrike">
                <a:solidFill>
                  <a:srgbClr val="000000"/>
                </a:solidFill>
                <a:latin typeface="Bosch Office Sans"/>
                <a:ea typeface="DejaVu Sans"/>
              </a:rPr>
              <a:t> </a:t>
            </a:r>
            <a:endParaRPr b="0" lang="en-US" sz="550" spc="-1" strike="noStrike">
              <a:latin typeface="Arial"/>
            </a:endParaRPr>
          </a:p>
        </p:txBody>
      </p:sp>
      <p:sp>
        <p:nvSpPr>
          <p:cNvPr id="55" name="PlaceHolder 1"/>
          <p:cNvSpPr>
            <a:spLocks noGrp="1"/>
          </p:cNvSpPr>
          <p:nvPr>
            <p:ph type="sldNum" idx="1"/>
          </p:nvPr>
        </p:nvSpPr>
        <p:spPr>
          <a:xfrm>
            <a:off x="205200" y="5666400"/>
            <a:ext cx="287640" cy="409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lnSpc>
                <a:spcPct val="100000"/>
              </a:lnSpc>
              <a:buNone/>
              <a:defRPr b="0" lang="en-US" sz="1200" spc="-1" strike="noStrike">
                <a:solidFill>
                  <a:srgbClr val="999fa6"/>
                </a:solidFill>
                <a:latin typeface="Bosch Office Sans"/>
              </a:defRPr>
            </a:lvl1pPr>
          </a:lstStyle>
          <a:p>
            <a:pPr>
              <a:lnSpc>
                <a:spcPct val="100000"/>
              </a:lnSpc>
              <a:buNone/>
            </a:pPr>
            <a:fld id="{D13B0B36-5031-462A-8C0E-51DF9DAA9B71}" type="slidenum">
              <a:rPr b="0" lang="en-US" sz="1200" spc="-1" strike="noStrike">
                <a:solidFill>
                  <a:srgbClr val="999fa6"/>
                </a:solidFill>
                <a:latin typeface="Bosch Office Sans"/>
              </a:rPr>
              <a:t>&lt;number&gt;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title"/>
          </p:nvPr>
        </p:nvSpPr>
        <p:spPr>
          <a:xfrm>
            <a:off x="548280" y="245880"/>
            <a:ext cx="9871920" cy="102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Click to edit the title text format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548280" y="1443600"/>
            <a:ext cx="9871920" cy="357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Click to edit the outline text format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Second Outline Level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Third Outline Level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Fourth Outline Level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Fifth Outline Level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Sixth Outline Level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Seventh Outline Level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gif"/><Relationship Id="rId9" Type="http://schemas.openxmlformats.org/officeDocument/2006/relationships/image" Target="../media/image15.gif"/><Relationship Id="rId10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video" Target="../media/media21.mp4"/><Relationship Id="rId2" Type="http://schemas.microsoft.com/office/2007/relationships/media" Target="../media/media21.mp4"/><Relationship Id="rId3" Type="http://schemas.openxmlformats.org/officeDocument/2006/relationships/image" Target="../media/image22.png"/><Relationship Id="rId4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547200" y="2528280"/>
            <a:ext cx="9267840" cy="1506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>
              <a:lnSpc>
                <a:spcPct val="100000"/>
              </a:lnSpc>
              <a:buNone/>
            </a:pPr>
            <a:r>
              <a:rPr b="1" lang="en-US" sz="320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Diff-HySAC: </a:t>
            </a:r>
            <a:br>
              <a:rPr sz="3200"/>
            </a:br>
            <a:r>
              <a:rPr b="1" lang="en-US" sz="320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Diffusion-Based Hybrid Soft Actor-Critic </a:t>
            </a:r>
            <a:br>
              <a:rPr sz="3200"/>
            </a:br>
            <a:r>
              <a:rPr b="1" lang="en-US" sz="320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for 6D Non-Prehensile Manipulation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547200" y="4140000"/>
            <a:ext cx="9306000" cy="1501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107000"/>
              </a:lnSpc>
              <a:spcBef>
                <a:spcPts val="499"/>
              </a:spcBef>
              <a:buNone/>
              <a:tabLst>
                <a:tab algn="l" pos="0"/>
              </a:tabLst>
            </a:pPr>
            <a:r>
              <a:rPr b="0" lang="en-US" sz="170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Huy Le </a:t>
            </a:r>
            <a:r>
              <a:rPr b="0" lang="en-US" sz="105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(1,2)</a:t>
            </a:r>
            <a:r>
              <a:rPr b="0" lang="en-US" sz="170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, Miroslav Gabriel </a:t>
            </a:r>
            <a:r>
              <a:rPr b="0" lang="en-US" sz="105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(1)</a:t>
            </a:r>
            <a:r>
              <a:rPr b="0" lang="en-US" sz="170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, Tai Hoang </a:t>
            </a:r>
            <a:r>
              <a:rPr b="0" lang="en-US" sz="105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(2)</a:t>
            </a:r>
            <a:r>
              <a:rPr b="0" lang="en-US" sz="170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, Gerhard Neumann </a:t>
            </a:r>
            <a:r>
              <a:rPr b="0" lang="en-US" sz="105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(2)</a:t>
            </a:r>
            <a:r>
              <a:rPr b="0" lang="en-US" sz="170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, and Vien Anh Ngo </a:t>
            </a:r>
            <a:r>
              <a:rPr b="0" lang="en-US" sz="1050" spc="-1" strike="noStrike">
                <a:solidFill>
                  <a:srgbClr val="000000"/>
                </a:solidFill>
                <a:latin typeface="Bosch Office Sans"/>
                <a:ea typeface="Bosch Office Sans"/>
              </a:rPr>
              <a:t>(1)</a:t>
            </a:r>
            <a:endParaRPr b="0" lang="en-US" sz="1050" spc="-1" strike="noStrike">
              <a:latin typeface="Arial"/>
            </a:endParaRPr>
          </a:p>
          <a:p>
            <a:pPr>
              <a:lnSpc>
                <a:spcPct val="107000"/>
              </a:lnSpc>
              <a:spcBef>
                <a:spcPts val="499"/>
              </a:spcBef>
              <a:buNone/>
              <a:tabLst>
                <a:tab algn="l" pos="0"/>
              </a:tabLst>
            </a:pPr>
            <a:endParaRPr b="0" lang="en-US" sz="1700" spc="-1" strike="noStrike">
              <a:latin typeface="Arial"/>
            </a:endParaRPr>
          </a:p>
          <a:p>
            <a:pPr>
              <a:lnSpc>
                <a:spcPct val="107000"/>
              </a:lnSpc>
              <a:spcBef>
                <a:spcPts val="499"/>
              </a:spcBef>
              <a:buNone/>
              <a:tabLst>
                <a:tab algn="l" pos="0"/>
              </a:tabLst>
            </a:pPr>
            <a:r>
              <a:rPr b="0" lang="en-US" sz="1600" spc="-1" strike="noStrike">
                <a:solidFill>
                  <a:srgbClr val="828282"/>
                </a:solidFill>
                <a:latin typeface="Bosch Office Sans"/>
                <a:ea typeface="Bosch Office Sans"/>
              </a:rPr>
              <a:t>(1) Robert Bosch GmbH, Bosch Center for Artificial Intelligence.</a:t>
            </a:r>
            <a:endParaRPr b="0" lang="en-US" sz="1600" spc="-1" strike="noStrike">
              <a:latin typeface="Arial"/>
            </a:endParaRPr>
          </a:p>
          <a:p>
            <a:pPr>
              <a:lnSpc>
                <a:spcPct val="107000"/>
              </a:lnSpc>
              <a:spcBef>
                <a:spcPts val="499"/>
              </a:spcBef>
              <a:buNone/>
              <a:tabLst>
                <a:tab algn="l" pos="0"/>
              </a:tabLst>
            </a:pPr>
            <a:r>
              <a:rPr b="0" lang="en-US" sz="1600" spc="-1" strike="noStrike">
                <a:solidFill>
                  <a:srgbClr val="828282"/>
                </a:solidFill>
                <a:latin typeface="Bosch Office Sans"/>
                <a:ea typeface="Bosch Office Sans"/>
              </a:rPr>
              <a:t>(2) Institute for Anthropomatics and Robotics, Karlsruhe Institute of Technology.</a:t>
            </a:r>
            <a:endParaRPr b="0" lang="en-US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080" cy="38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89000"/>
              </a:lnSpc>
              <a:buNone/>
            </a:pPr>
            <a:r>
              <a:rPr b="0" lang="en-US" sz="2800" spc="-1" strike="noStrike">
                <a:solidFill>
                  <a:srgbClr val="007bc0"/>
                </a:solidFill>
                <a:latin typeface="Bosch Office Sans"/>
              </a:rPr>
              <a:t>Object Manipulation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205200" y="259200"/>
            <a:ext cx="10558080" cy="38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89000"/>
              </a:lnSpc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Bosch Office Sans"/>
              </a:rPr>
              <a:t>Motivation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98" name="Picture 1" descr="A robot on a blue crate&#10;&#10;Description automatically generated"/>
          <p:cNvPicPr/>
          <p:nvPr/>
        </p:nvPicPr>
        <p:blipFill>
          <a:blip r:embed="rId1"/>
          <a:stretch/>
        </p:blipFill>
        <p:spPr>
          <a:xfrm>
            <a:off x="1317240" y="1147320"/>
            <a:ext cx="1827360" cy="1367280"/>
          </a:xfrm>
          <a:prstGeom prst="rect">
            <a:avLst/>
          </a:prstGeom>
          <a:ln w="0">
            <a:noFill/>
          </a:ln>
        </p:spPr>
      </p:pic>
      <p:pic>
        <p:nvPicPr>
          <p:cNvPr id="99" name="Picture 2" descr="A machine in a blue container&#10;&#10;Description automatically generated"/>
          <p:cNvPicPr/>
          <p:nvPr/>
        </p:nvPicPr>
        <p:blipFill>
          <a:blip r:embed="rId2"/>
          <a:stretch/>
        </p:blipFill>
        <p:spPr>
          <a:xfrm>
            <a:off x="3228120" y="1143360"/>
            <a:ext cx="1836000" cy="1367280"/>
          </a:xfrm>
          <a:prstGeom prst="rect">
            <a:avLst/>
          </a:prstGeom>
          <a:ln w="0">
            <a:noFill/>
          </a:ln>
        </p:spPr>
      </p:pic>
      <p:pic>
        <p:nvPicPr>
          <p:cNvPr id="100" name="Picture 4" descr="A machine on a blue container&#10;&#10;Description automatically generated"/>
          <p:cNvPicPr/>
          <p:nvPr/>
        </p:nvPicPr>
        <p:blipFill>
          <a:blip r:embed="rId3"/>
          <a:stretch/>
        </p:blipFill>
        <p:spPr>
          <a:xfrm>
            <a:off x="5133240" y="1135080"/>
            <a:ext cx="1834920" cy="1367280"/>
          </a:xfrm>
          <a:prstGeom prst="rect">
            <a:avLst/>
          </a:prstGeom>
          <a:ln w="0">
            <a:noFill/>
          </a:ln>
        </p:spPr>
      </p:pic>
      <p:pic>
        <p:nvPicPr>
          <p:cNvPr id="101" name="Picture 6" descr=""/>
          <p:cNvPicPr/>
          <p:nvPr/>
        </p:nvPicPr>
        <p:blipFill>
          <a:blip r:embed="rId4"/>
          <a:stretch/>
        </p:blipFill>
        <p:spPr>
          <a:xfrm>
            <a:off x="7029000" y="1134360"/>
            <a:ext cx="1827000" cy="1367280"/>
          </a:xfrm>
          <a:prstGeom prst="rect">
            <a:avLst/>
          </a:prstGeom>
          <a:ln w="0">
            <a:noFill/>
          </a:ln>
        </p:spPr>
      </p:pic>
      <p:pic>
        <p:nvPicPr>
          <p:cNvPr id="102" name="Picture 8" descr="A machine on a blue container&#10;&#10;Description automatically generated"/>
          <p:cNvPicPr/>
          <p:nvPr/>
        </p:nvPicPr>
        <p:blipFill>
          <a:blip r:embed="rId5"/>
          <a:stretch/>
        </p:blipFill>
        <p:spPr>
          <a:xfrm>
            <a:off x="8925480" y="1132920"/>
            <a:ext cx="1827000" cy="1367280"/>
          </a:xfrm>
          <a:prstGeom prst="rect">
            <a:avLst/>
          </a:prstGeom>
          <a:ln w="0">
            <a:noFill/>
          </a:ln>
        </p:spPr>
      </p:pic>
      <p:pic>
        <p:nvPicPr>
          <p:cNvPr id="103" name="Picture 9" descr="A group of toy blocks on a blue surface&#10;&#10;Description automatically generated"/>
          <p:cNvPicPr/>
          <p:nvPr/>
        </p:nvPicPr>
        <p:blipFill>
          <a:blip r:embed="rId6"/>
          <a:stretch/>
        </p:blipFill>
        <p:spPr>
          <a:xfrm>
            <a:off x="284400" y="1782720"/>
            <a:ext cx="804600" cy="730080"/>
          </a:xfrm>
          <a:prstGeom prst="rect">
            <a:avLst/>
          </a:prstGeom>
          <a:ln w="0">
            <a:noFill/>
          </a:ln>
        </p:spPr>
      </p:pic>
      <p:pic>
        <p:nvPicPr>
          <p:cNvPr id="104" name="Picture 12" descr=""/>
          <p:cNvPicPr/>
          <p:nvPr/>
        </p:nvPicPr>
        <p:blipFill>
          <a:blip r:embed="rId7"/>
          <a:stretch/>
        </p:blipFill>
        <p:spPr>
          <a:xfrm>
            <a:off x="203400" y="2923920"/>
            <a:ext cx="10508040" cy="8640"/>
          </a:xfrm>
          <a:prstGeom prst="rect">
            <a:avLst/>
          </a:prstGeom>
          <a:ln w="0">
            <a:noFill/>
          </a:ln>
        </p:spPr>
      </p:pic>
      <p:sp>
        <p:nvSpPr>
          <p:cNvPr id="105" name="Straight Arrow Connector 14"/>
          <p:cNvSpPr/>
          <p:nvPr/>
        </p:nvSpPr>
        <p:spPr>
          <a:xfrm>
            <a:off x="1195560" y="1143720"/>
            <a:ext cx="3600" cy="13514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0000"/>
            </a:solidFill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/>
        </p:style>
      </p:sp>
      <p:sp>
        <p:nvSpPr>
          <p:cNvPr id="106" name="TextBox 7"/>
          <p:cNvSpPr/>
          <p:nvPr/>
        </p:nvSpPr>
        <p:spPr>
          <a:xfrm>
            <a:off x="210240" y="1261440"/>
            <a:ext cx="961560" cy="39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vertOverflow="overflow" lIns="0" rIns="0" tIns="0" bIns="0" anchor="t">
            <a:spAutoFit/>
          </a:bodyPr>
          <a:p>
            <a:pPr algn="ctr">
              <a:lnSpc>
                <a:spcPct val="100000"/>
              </a:lnSpc>
              <a:spcBef>
                <a:spcPts val="499"/>
              </a:spcBef>
              <a:buNone/>
            </a:pPr>
            <a:r>
              <a:rPr b="1" lang="en-US" sz="1100" spc="-1" strike="noStrike">
                <a:solidFill>
                  <a:srgbClr val="00b050"/>
                </a:solidFill>
                <a:latin typeface="Bosch Office Sans"/>
                <a:ea typeface="DejaVu Sans"/>
              </a:rPr>
              <a:t>Target </a:t>
            </a:r>
            <a:endParaRPr b="0" lang="en-US" sz="11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99"/>
              </a:spcBef>
              <a:buNone/>
            </a:pPr>
            <a:r>
              <a:rPr b="1" lang="en-US" sz="1100" spc="-1" strike="noStrike">
                <a:solidFill>
                  <a:srgbClr val="00b050"/>
                </a:solidFill>
                <a:latin typeface="Bosch Office Sans"/>
                <a:ea typeface="DejaVu Sans"/>
              </a:rPr>
              <a:t>Object Pose</a:t>
            </a:r>
            <a:endParaRPr b="0" lang="en-US" sz="1100" spc="-1" strike="noStrike">
              <a:latin typeface="Arial"/>
            </a:endParaRPr>
          </a:p>
        </p:txBody>
      </p:sp>
      <p:sp>
        <p:nvSpPr>
          <p:cNvPr id="107" name="Straight Arrow Connector 10"/>
          <p:cNvSpPr/>
          <p:nvPr/>
        </p:nvSpPr>
        <p:spPr>
          <a:xfrm flipH="1">
            <a:off x="2234520" y="2026800"/>
            <a:ext cx="64440" cy="2577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0000"/>
            </a:solidFill>
            <a:tailEnd len="med" type="triangle" w="med"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08" name="Straight Arrow Connector 13"/>
          <p:cNvSpPr/>
          <p:nvPr/>
        </p:nvSpPr>
        <p:spPr>
          <a:xfrm>
            <a:off x="4104000" y="2043000"/>
            <a:ext cx="177120" cy="225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0000"/>
            </a:solidFill>
            <a:tailEnd len="med" type="triangle" w="med"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09" name="Straight Arrow Connector 16"/>
          <p:cNvSpPr/>
          <p:nvPr/>
        </p:nvSpPr>
        <p:spPr>
          <a:xfrm>
            <a:off x="5931360" y="2051280"/>
            <a:ext cx="225720" cy="128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0000"/>
            </a:solidFill>
            <a:tailEnd len="med" type="triangle" w="med"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10" name="Straight Arrow Connector 17"/>
          <p:cNvSpPr/>
          <p:nvPr/>
        </p:nvSpPr>
        <p:spPr>
          <a:xfrm>
            <a:off x="7622640" y="1954080"/>
            <a:ext cx="225720" cy="128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0000"/>
            </a:solidFill>
            <a:tailEnd len="med" type="triangle" w="med"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11" name="Straight Arrow Connector 18"/>
          <p:cNvSpPr/>
          <p:nvPr/>
        </p:nvSpPr>
        <p:spPr>
          <a:xfrm>
            <a:off x="9813960" y="1954080"/>
            <a:ext cx="152640" cy="241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0000"/>
            </a:solidFill>
            <a:tailEnd len="med" type="triangle" w="med"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pic>
        <p:nvPicPr>
          <p:cNvPr id="112" name="" descr=""/>
          <p:cNvPicPr/>
          <p:nvPr/>
        </p:nvPicPr>
        <p:blipFill>
          <a:blip r:embed="rId8"/>
          <a:stretch/>
        </p:blipFill>
        <p:spPr>
          <a:xfrm>
            <a:off x="5715000" y="3204360"/>
            <a:ext cx="3703320" cy="2084760"/>
          </a:xfrm>
          <a:prstGeom prst="rect">
            <a:avLst/>
          </a:prstGeom>
          <a:ln w="0">
            <a:noFill/>
          </a:ln>
        </p:spPr>
      </p:pic>
      <p:pic>
        <p:nvPicPr>
          <p:cNvPr id="113" name="" descr=""/>
          <p:cNvPicPr/>
          <p:nvPr/>
        </p:nvPicPr>
        <p:blipFill>
          <a:blip r:embed="rId9"/>
          <a:stretch/>
        </p:blipFill>
        <p:spPr>
          <a:xfrm>
            <a:off x="1786680" y="3200400"/>
            <a:ext cx="3699720" cy="2081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080" cy="38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89000"/>
              </a:lnSpc>
              <a:buNone/>
            </a:pPr>
            <a:r>
              <a:rPr b="0" lang="en-US" sz="2800" spc="-1" strike="noStrike">
                <a:solidFill>
                  <a:srgbClr val="007bc0"/>
                </a:solidFill>
                <a:latin typeface="Bosch Office Sans"/>
                <a:ea typeface="Bosch Office Sans"/>
              </a:rPr>
              <a:t>Object Manipulation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205200" y="259200"/>
            <a:ext cx="10558080" cy="38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89000"/>
              </a:lnSpc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Bosch Office Sans"/>
              </a:rPr>
              <a:t>Motivation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116" name="Picture 1" descr="A calendar and calendar with arrows&#10;&#10;Description automatically generated"/>
          <p:cNvPicPr/>
          <p:nvPr/>
        </p:nvPicPr>
        <p:blipFill>
          <a:blip r:embed="rId1"/>
          <a:stretch/>
        </p:blipFill>
        <p:spPr>
          <a:xfrm>
            <a:off x="1085400" y="1543680"/>
            <a:ext cx="8788320" cy="3266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080" cy="38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89000"/>
              </a:lnSpc>
              <a:buNone/>
            </a:pPr>
            <a:r>
              <a:rPr b="0" lang="en-US" sz="2800" spc="-1" strike="noStrike">
                <a:solidFill>
                  <a:srgbClr val="007bc0"/>
                </a:solidFill>
                <a:latin typeface="Bosch Office Sans"/>
                <a:ea typeface="Bosch Office Sans"/>
              </a:rPr>
              <a:t>HACMan: Hybrid Actor-Critic Maps for Manipulation. 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205200" y="259200"/>
            <a:ext cx="10558080" cy="38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89000"/>
              </a:lnSpc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Bosch Office Sans"/>
              </a:rPr>
              <a:t>Current Approach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19" name=""/>
          <p:cNvSpPr txBox="1"/>
          <p:nvPr/>
        </p:nvSpPr>
        <p:spPr>
          <a:xfrm>
            <a:off x="1371600" y="4572000"/>
            <a:ext cx="204624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en-US" sz="1600" spc="-1" strike="noStrike">
                <a:latin typeface="Arial"/>
              </a:rPr>
              <a:t>(Zhou et al., 2023)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120" name="" descr=""/>
          <p:cNvPicPr/>
          <p:nvPr/>
        </p:nvPicPr>
        <p:blipFill>
          <a:blip r:embed="rId1"/>
          <a:stretch/>
        </p:blipFill>
        <p:spPr>
          <a:xfrm>
            <a:off x="1143000" y="1627560"/>
            <a:ext cx="8229600" cy="2715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080" cy="38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89000"/>
              </a:lnSpc>
              <a:buNone/>
            </a:pPr>
            <a:r>
              <a:rPr b="0" lang="en-US" sz="2800" spc="-1" strike="noStrike">
                <a:solidFill>
                  <a:srgbClr val="007bc0"/>
                </a:solidFill>
                <a:latin typeface="Bosch Office Sans"/>
                <a:ea typeface="Bosch Office Sans"/>
              </a:rPr>
              <a:t>Diff-HySAC: Diffusion-Based Hybrid Soft Actor-Critic 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205200" y="259200"/>
            <a:ext cx="10558080" cy="38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89000"/>
              </a:lnSpc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Bosch Office Sans"/>
              </a:rPr>
              <a:t>Our Approach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23" name="Rectangle 2"/>
          <p:cNvSpPr/>
          <p:nvPr/>
        </p:nvSpPr>
        <p:spPr>
          <a:xfrm>
            <a:off x="4372200" y="1429560"/>
            <a:ext cx="2513880" cy="465480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24" name="TextBox 7"/>
          <p:cNvSpPr/>
          <p:nvPr/>
        </p:nvSpPr>
        <p:spPr>
          <a:xfrm>
            <a:off x="2514600" y="4858560"/>
            <a:ext cx="5431680" cy="274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vertOverflow="overflow" lIns="0" rIns="0" tIns="0" bIns="0" anchor="t">
            <a:spAutoFit/>
          </a:bodyPr>
          <a:p>
            <a:pPr algn="ctr">
              <a:lnSpc>
                <a:spcPct val="100000"/>
              </a:lnSpc>
              <a:spcBef>
                <a:spcPts val="499"/>
              </a:spcBef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Bosch Office Sans"/>
                <a:ea typeface="DejaVu Sans"/>
              </a:rPr>
              <a:t>Diff-HySAC: Diffusion-Based Hybrid Soft Actor-Critic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125" name="Picture 4" descr="A screenshot of a video game&#10;&#10;Description automatically generated"/>
          <p:cNvPicPr/>
          <p:nvPr/>
        </p:nvPicPr>
        <p:blipFill>
          <a:blip r:embed="rId1"/>
          <a:stretch/>
        </p:blipFill>
        <p:spPr>
          <a:xfrm>
            <a:off x="1456560" y="1544400"/>
            <a:ext cx="7903080" cy="3114360"/>
          </a:xfrm>
          <a:prstGeom prst="rect">
            <a:avLst/>
          </a:prstGeom>
          <a:ln w="0">
            <a:noFill/>
          </a:ln>
        </p:spPr>
      </p:pic>
      <p:sp>
        <p:nvSpPr>
          <p:cNvPr id="126" name="Rectangle 8"/>
          <p:cNvSpPr/>
          <p:nvPr/>
        </p:nvSpPr>
        <p:spPr>
          <a:xfrm>
            <a:off x="3765600" y="1286280"/>
            <a:ext cx="2513880" cy="465480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080" cy="38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89000"/>
              </a:lnSpc>
              <a:buNone/>
            </a:pPr>
            <a:r>
              <a:rPr b="0" lang="en-US" sz="2800" spc="-1" strike="noStrike">
                <a:solidFill>
                  <a:srgbClr val="007bc0"/>
                </a:solidFill>
                <a:latin typeface="Bosch Office Sans"/>
                <a:ea typeface="Bosch Office Sans"/>
              </a:rPr>
              <a:t>Experiment Results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/>
          </p:nvPr>
        </p:nvSpPr>
        <p:spPr>
          <a:xfrm>
            <a:off x="205200" y="259200"/>
            <a:ext cx="10558080" cy="38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89000"/>
              </a:lnSpc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Bosch Office Sans"/>
              </a:rPr>
              <a:t>Our Approach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29" name="Rectangle 2"/>
          <p:cNvSpPr/>
          <p:nvPr/>
        </p:nvSpPr>
        <p:spPr>
          <a:xfrm>
            <a:off x="4372200" y="1429560"/>
            <a:ext cx="2513880" cy="465480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Rectangle 8"/>
          <p:cNvSpPr/>
          <p:nvPr/>
        </p:nvSpPr>
        <p:spPr>
          <a:xfrm>
            <a:off x="3765600" y="1286280"/>
            <a:ext cx="2513880" cy="465480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131" name="" descr=""/>
          <p:cNvPicPr/>
          <p:nvPr/>
        </p:nvPicPr>
        <p:blipFill>
          <a:blip r:embed="rId1"/>
          <a:srcRect l="0" t="13185" r="0" b="0"/>
          <a:stretch/>
        </p:blipFill>
        <p:spPr>
          <a:xfrm>
            <a:off x="3200400" y="1371600"/>
            <a:ext cx="4114800" cy="1929240"/>
          </a:xfrm>
          <a:prstGeom prst="rect">
            <a:avLst/>
          </a:prstGeom>
          <a:ln w="0">
            <a:noFill/>
          </a:ln>
        </p:spPr>
      </p:pic>
      <p:pic>
        <p:nvPicPr>
          <p:cNvPr id="132" name="" descr=""/>
          <p:cNvPicPr/>
          <p:nvPr/>
        </p:nvPicPr>
        <p:blipFill>
          <a:blip r:embed="rId2"/>
          <a:srcRect l="0" t="5532" r="0" b="0"/>
          <a:stretch/>
        </p:blipFill>
        <p:spPr>
          <a:xfrm>
            <a:off x="2286000" y="3429000"/>
            <a:ext cx="6400800" cy="1536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080" cy="38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89000"/>
              </a:lnSpc>
              <a:buNone/>
            </a:pPr>
            <a:r>
              <a:rPr b="0" lang="en-US" sz="2800" spc="-1" strike="noStrike">
                <a:solidFill>
                  <a:srgbClr val="007bc0"/>
                </a:solidFill>
                <a:latin typeface="Bosch Office Sans"/>
                <a:ea typeface="Bosch Office Sans"/>
              </a:rPr>
              <a:t>Experiment Results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205200" y="259200"/>
            <a:ext cx="10558080" cy="388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89000"/>
              </a:lnSpc>
              <a:buNone/>
              <a:tabLst>
                <a:tab algn="l" pos="0"/>
              </a:tabLst>
            </a:pPr>
            <a:r>
              <a:rPr b="0" lang="en-US" sz="2800" spc="-1" strike="noStrike">
                <a:solidFill>
                  <a:srgbClr val="000000"/>
                </a:solidFill>
                <a:latin typeface="Bosch Office Sans"/>
              </a:rPr>
              <a:t>Our Approach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35" name="Rectangle 4"/>
          <p:cNvSpPr/>
          <p:nvPr/>
        </p:nvSpPr>
        <p:spPr>
          <a:xfrm>
            <a:off x="4372200" y="1429560"/>
            <a:ext cx="2513880" cy="465480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36" name="Rectangle 5"/>
          <p:cNvSpPr/>
          <p:nvPr/>
        </p:nvSpPr>
        <p:spPr>
          <a:xfrm>
            <a:off x="3765600" y="1286280"/>
            <a:ext cx="2513880" cy="465480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137" name="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28800" y="1143000"/>
            <a:ext cx="7315200" cy="4114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?>
<Relationships xmlns="http://schemas.openxmlformats.org/package/2006/relationships"><Relationship Id="rId1" Type="http://schemas.openxmlformats.org/officeDocument/2006/relationships/customXmlProps" Target="itemProps1.xml"/>
</Relationships>
</file>

<file path=customXml/_rels/item2.xml.rels><?xml version="1.0" encoding="UTF-8"?>
<Relationships xmlns="http://schemas.openxmlformats.org/package/2006/relationships"><Relationship Id="rId1" Type="http://schemas.openxmlformats.org/officeDocument/2006/relationships/customXmlProps" Target="itemProps2.xml"/>
</Relationships>
</file>

<file path=customXml/item1.xml><?xml version="1.0" encoding="utf-8"?>
<sax_Colors>
  <Line size="7">
    <Color val="9e2896" tooltip="Bosch Purple 40"/>
    <Color val="551151" tooltip="Bosch Purple 20"/>
  </Line>
  <Line size="7">
    <Color val="007bc0" tooltip="Bosch Blue 50"/>
    <Color val="004975" tooltip="Bosch Blue 30"/>
  </Line>
  <Line size="7">
    <Color val="18837e" tooltip="Bosch Turquoise 50"/>
    <Color val="0a4f4b" tooltip="Bosch Turquoise 30"/>
  </Line>
  <Line size="7">
    <Color val="00884a" tooltip="Bosch Green 50"/>
    <Color val="00512a" tooltip="Bosch Green 30"/>
  </Line>
</sax_Colors>
</file>

<file path=customXml/item2.xml><?xml version="1.0" encoding="utf-8"?>
<saxML>
  <saxMLTemplate>presentation_169</saxMLTemplate>
  <Variablen>
    <Variable>
      <Name>attachmentremark</Name>
      <OrgInhalt/>
      <Wert/>
      <Platzhalter>False</Platzhalter>
      <DocDatenDialog>True</DocDatenDialog>
      <Label>Attachment</Label>
      <FrageVar>False</FrageVar>
      <Prefix/>
      <Suffix/>
      <WegfallVar/>
      <MussFeld>False</MussFeld>
      <InDokument>True</InDokument>
      <Sektion>AttachmentRemark</Sektion>
      <Reihenfolge>0</Reihenfolge>
    </Variable>
    <Variable>
      <Name>departmentshort</Name>
      <OrgInhalt>CR/AIR4.1</OrgInhalt>
      <Wert>CR/AIR4.1</Wert>
      <Platzhalter>False</Platzhalter>
      <DocDatenDialog>True</DocDatenDialog>
      <Label>Authoring</Label>
      <FrageVar>False</FrageVar>
      <Prefix/>
      <Suffix/>
      <WegfallVar/>
      <MussFeld>False</MussFeld>
      <Trenner>
        <VariableVor>confidentiality</VariableVor>
        <VariableVor>businessunit</VariableVor>
        <Zwischen> | </Zwischen>
        <VariableNach>departmentshort</VariableNach>
      </Trenner>
      <InDokument>True</InDokument>
      <Sektion>Bosch_footer_1</Sektion>
      <Reihenfolge/>
    </Variable>
    <Variable>
      <Name>confidentiality</Name>
      <OrgInhalt>Internal</OrgInhalt>
      <Wert>Internal</Wert>
      <Platzhalter>False</Platzhalter>
      <DocDatenDialog>True</DocDatenDialog>
      <Label>Notation of confidentiality</Label>
      <FrageVar>False</FrageVar>
      <Prefix/>
      <Suffix/>
      <WegfallVar/>
      <ComboBox>
        <Option>Internal</Option>
        <Option>Confidential</Option>
        <Option>Strictly confidential</Option>
        <Option/>
      </ComboBox>
      <MussFeld>False</MussFeld>
      <InDokument>True</InDokument>
      <Sektion>Bosch_footer_1</Sektion>
      <Reihenfolge>0</Reihenfolge>
    </Variable>
    <Variable>
      <Name>copyright</Name>
      <OrgInhalt>© Robert Bosch GmbH 2024. All rights reserved, also regarding any disposal, exploitation, reproduction, editing, distribution, as well as in the event of applications for industrial property rights.</OrgInhalt>
      <Wert>© Robert Bosch GmbH 2024. All rights reserved, also regarding any disposal, exploitation, reproduction, editing, distribution, as well as in the event of applications for industrial property rights.</Wert>
      <Platzhalter>False</Platzhalter>
      <DocDatenDialog>False</DocDatenDialog>
      <Label>$tr_copyright$</Label>
      <FrageVar>False</FrageVar>
      <Prefix/>
      <Suffix/>
      <WegfallVar/>
      <MussFeld>False</MussFeld>
      <Trenner>
        <VariableVor>repositoryremark</VariableVor>
        <Zwischen>&lt;br&gt;</Zwischen>
        <VariableNach>copyright</VariableNach>
      </Trenner>
      <InDokument>True</InDokument>
      <Sektion>Bosch_footer_2</Sektion>
      <Reihenfolge/>
    </Variable>
    <Variable>
      <Name>dateformat</Name>
      <OrgInhalt>2024-04-10</OrgInhalt>
      <Wert>2024-04-10</Wert>
      <Platzhalter>False</Platzhalter>
      <DocDatenDialog>True</DocDatenDialog>
      <Label>Date</Label>
      <FrageVar>False</FrageVar>
      <Prefix/>
      <Suffix/>
      <WegfallVar/>
      <MussFeld>False</MussFeld>
      <Trenner>
        <VariableVor>departmentshort</VariableVor>
        <VariableVor>confidentiality</VariableVor>
        <VariableVor>businessunit</VariableVor>
        <Zwischen> | </Zwischen>
        <VariableNach>dateformat</VariableNach>
      </Trenner>
      <InDokument>True</InDokument>
      <Sektion>Bosch_footer_1</Sektion>
      <Reihenfolge>0</Reihenfolge>
    </Variable>
    <Variable>
      <Name>businessunit</Name>
      <OrgInhalt/>
      <Wert/>
      <Platzhalter>False</Platzhalter>
      <DocDatenDialog>False</DocDatenDialog>
      <Label>$tr_businessunit$</Label>
      <FrageVar>False</FrageVar>
      <Prefix/>
      <Suffix/>
      <WegfallVar/>
      <MussFeld>False</MussFeld>
      <Trenner>
        <VariableVor>confidentiality</VariableVor>
        <Zwischen> | </Zwischen>
        <VariableNach>businessunit</VariableNach>
      </Trenner>
      <InDokument>True</InDokument>
      <Sektion>Bosch_footer_1</Sektion>
      <Reihenfolge>0</Reihenfolge>
    </Variable>
    <Variable>
      <Name>repositoryremark</Name>
      <OrgInhalt/>
      <Wert/>
      <Platzhalter>False</Platzhalter>
      <DocDatenDialog>True</DocDatenDialog>
      <Label>Filing note</Label>
      <FrageVar>False</FrageVar>
      <Prefix/>
      <Suffix/>
      <WegfallVar/>
      <MussFeld>False</MussFeld>
      <InDokument>True</InDokument>
      <Sektion>Bosch_footer_2</Sektion>
      <Reihenfolge>0</Reihenfolge>
    </Variable>
  </Variablen>
</saxML>
</file>

<file path=customXml/itemProps1.xml><?xml version="1.0" encoding="utf-8"?>
<ds:datastoreItem xmlns:ds="http://schemas.openxmlformats.org/officeDocument/2006/customXml" ds:itemID="{D0252559-44F8-474C-B66D-E357B88E32C2}">
  <ds:schemaRefs/>
</ds:datastoreItem>
</file>

<file path=customXml/itemProps2.xml><?xml version="1.0" encoding="utf-8"?>
<ds:datastoreItem xmlns:ds="http://schemas.openxmlformats.org/officeDocument/2006/customXml" ds:itemID="{304CF217-3C90-4AA0-B541-CE45F9BD305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17</TotalTime>
  <Application>LibreOffice/7.3.7.2$Linux_X86_64 LibreOffice_project/30$Build-2</Application>
  <AppVersion>15.0000</AppVersion>
  <Words>239</Words>
  <Paragraphs>37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2024-04-10T13:34:38Z</dcterms:created>
  <dc:creator>Liu Yushi (CR/AIR4.1)</dc:creator>
  <dc:description/>
  <dc:language>en-US</dc:language>
  <cp:lastModifiedBy/>
  <dcterms:modified xsi:type="dcterms:W3CDTF">2024-10-30T22:53:43Z</dcterms:modified>
  <cp:revision>306</cp:revision>
  <dc:subject/>
  <dc:title>PowerPoint-Präsentation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PresentationFormat">
    <vt:lpwstr>Custom</vt:lpwstr>
  </property>
  <property fmtid="{D5CDD505-2E9C-101B-9397-08002B2CF9AE}" pid="4" name="Slides">
    <vt:i4>6</vt:i4>
  </property>
  <property fmtid="{D5CDD505-2E9C-101B-9397-08002B2CF9AE}" pid="5" name="attachmentremark">
    <vt:lpwstr>$attachmentremark$</vt:lpwstr>
  </property>
  <property fmtid="{D5CDD505-2E9C-101B-9397-08002B2CF9AE}" pid="6" name="businessunit">
    <vt:lpwstr>$businessunit$</vt:lpwstr>
  </property>
  <property fmtid="{D5CDD505-2E9C-101B-9397-08002B2CF9AE}" pid="7" name="confidentiality">
    <vt:lpwstr>$confidentiality_internal$</vt:lpwstr>
  </property>
  <property fmtid="{D5CDD505-2E9C-101B-9397-08002B2CF9AE}" pid="8" name="copyright">
    <vt:lpwstr>$copyright$</vt:lpwstr>
  </property>
  <property fmtid="{D5CDD505-2E9C-101B-9397-08002B2CF9AE}" pid="9" name="dateformat">
    <vt:lpwstr>$dateformat$</vt:lpwstr>
  </property>
  <property fmtid="{D5CDD505-2E9C-101B-9397-08002B2CF9AE}" pid="10" name="repositoryremark">
    <vt:lpwstr>$repositoryremark$</vt:lpwstr>
  </property>
</Properties>
</file>