
<file path=[Content_Types].xml><?xml version="1.0" encoding="utf-8"?>
<Types xmlns="http://schemas.openxmlformats.org/package/2006/content-types">
  <Default Extension="bin" ContentType="application/vnd.openxmlformats-officedocument.presentationml.printerSettings"/>
  <Default Extension="jpeg" ContentType="image/jpeg"/>
  <Default Extension="jpg" ContentType="image/jpe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thumbnail" Target="docProps/thumbnail.jpeg"/><Relationship Id="rId3" Type="http://schemas.openxmlformats.org/package/2006/relationships/metadata/core-properties" Target="docProps/core.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7"/>
    <p:sldId id="257" r:id="rId8"/>
    <p:sldId id="258" r:id="rId9"/>
    <p:sldId id="259" r:id="rId10"/>
    <p:sldId id="260" r:id="rId11"/>
    <p:sldId id="261" r:id="rId12"/>
    <p:sldId id="262" r:id="rId13"/>
    <p:sldId id="263" r:id="rId14"/>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124" d="100"/>
          <a:sy n="124" d="100"/>
        </p:scale>
        <p:origin x="-1512" y="-11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printerSettings" Target="printerSettings/printerSettings1.bin"/><Relationship Id="rId3" Type="http://schemas.openxmlformats.org/officeDocument/2006/relationships/presProps" Target="presProps.xml"/><Relationship Id="rId4" Type="http://schemas.openxmlformats.org/officeDocument/2006/relationships/viewProps" Target="viewProps.xml"/><Relationship Id="rId5" Type="http://schemas.openxmlformats.org/officeDocument/2006/relationships/theme" Target="theme/theme1.xml"/><Relationship Id="rId6" Type="http://schemas.openxmlformats.org/officeDocument/2006/relationships/tableStyles" Target="tableStyles.xml"/><Relationship Id="rId7" Type="http://schemas.openxmlformats.org/officeDocument/2006/relationships/slide" Target="slides/slide1.xml"/><Relationship Id="rId8" Type="http://schemas.openxmlformats.org/officeDocument/2006/relationships/slide" Target="slides/slide2.xml"/><Relationship Id="rId9" Type="http://schemas.openxmlformats.org/officeDocument/2006/relationships/slide" Target="slides/slide3.xml"/><Relationship Id="rId10" Type="http://schemas.openxmlformats.org/officeDocument/2006/relationships/slide" Target="slides/slide4.xml"/><Relationship Id="rId11" Type="http://schemas.openxmlformats.org/officeDocument/2006/relationships/slide" Target="slides/slide5.xml"/><Relationship Id="rId12" Type="http://schemas.openxmlformats.org/officeDocument/2006/relationships/slide" Target="slides/slide6.xml"/><Relationship Id="rId13" Type="http://schemas.openxmlformats.org/officeDocument/2006/relationships/slide" Target="slides/slide7.xml"/><Relationship Id="rId14"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5BCAD085-E8A6-8845-BD4E-CB4CCA059FC4}" type="datetimeFigureOut">
              <a:rPr lang="en-US" smtClean="0"/>
              <a:t>1/27/13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316807558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BCAD085-E8A6-8845-BD4E-CB4CCA059FC4}" type="datetimeFigureOut">
              <a:rPr lang="en-US" smtClean="0"/>
              <a:t>1/27/13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29109279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BCAD085-E8A6-8845-BD4E-CB4CCA059FC4}" type="datetimeFigureOut">
              <a:rPr lang="en-US" smtClean="0"/>
              <a:t>1/27/13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361222379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BCAD085-E8A6-8845-BD4E-CB4CCA059FC4}" type="datetimeFigureOut">
              <a:rPr lang="en-US" smtClean="0"/>
              <a:t>1/27/13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261431425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BCAD085-E8A6-8845-BD4E-CB4CCA059FC4}" type="datetimeFigureOut">
              <a:rPr lang="en-US" smtClean="0"/>
              <a:t>1/27/13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96064837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5BCAD085-E8A6-8845-BD4E-CB4CCA059FC4}" type="datetimeFigureOut">
              <a:rPr lang="en-US" smtClean="0"/>
              <a:t>1/27/13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278224494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5BCAD085-E8A6-8845-BD4E-CB4CCA059FC4}" type="datetimeFigureOut">
              <a:rPr lang="en-US" smtClean="0"/>
              <a:t>1/27/13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9901587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5BCAD085-E8A6-8845-BD4E-CB4CCA059FC4}" type="datetimeFigureOut">
              <a:rPr lang="en-US" smtClean="0"/>
              <a:t>1/27/13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72702771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BCAD085-E8A6-8845-BD4E-CB4CCA059FC4}" type="datetimeFigureOut">
              <a:rPr lang="en-US" smtClean="0"/>
              <a:t>1/27/13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121299981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BCAD085-E8A6-8845-BD4E-CB4CCA059FC4}" type="datetimeFigureOut">
              <a:rPr lang="en-US" smtClean="0"/>
              <a:t>1/27/13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184072656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BCAD085-E8A6-8845-BD4E-CB4CCA059FC4}" type="datetimeFigureOut">
              <a:rPr lang="en-US" smtClean="0"/>
              <a:t>1/27/13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3889236939"/>
      </p:ext>
    </p:extLst>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 Id="rId11" Type="http://schemas.openxmlformats.org/officeDocument/2006/relationships/slideLayout" Target="../slideLayouts/slideLayout11.xml"/><Relationship Id="rId12"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BCAD085-E8A6-8845-BD4E-CB4CCA059FC4}" type="datetimeFigureOut">
              <a:rPr lang="en-US" smtClean="0"/>
              <a:t>1/27/13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1FF6DA9-008F-8B48-92A6-B652298478BF}" type="slidenum">
              <a:rPr lang="en-US" smtClean="0"/>
              <a:t>‹#›</a:t>
            </a:fld>
            <a:endParaRPr lang="en-US"/>
          </a:p>
        </p:txBody>
      </p:sp>
    </p:spTree>
    <p:extLst>
      <p:ext uri="{BB962C8B-B14F-4D97-AF65-F5344CB8AC3E}">
        <p14:creationId xmlns:p14="http://schemas.microsoft.com/office/powerpoint/2010/main" val="220997751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jp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ctrTitle"/>
          </p:nvPr>
        </p:nvSpPr>
        <p:spPr/>
        <p:txBody>
          <a:bodyPr/>
          <a:lstStyle/>
          <a:p>
            <a:pPr>
              <a:defRPr sz="4400" b="1">
                <a:solidFill>
                  <a:srgbClr val="00B050"/>
                </a:solidFill>
              </a:defRPr>
            </a:pPr>
            <a:r>
              <a:t>Enhancing Patient Engagement through Modern CRM</a:t>
            </a:r>
          </a:p>
        </p:txBody>
      </p:sp>
      <p:sp>
        <p:nvSpPr>
          <p:cNvPr id="3" name="Subtitle 2"/>
          <p:cNvSpPr>
            <a:spLocks noGrp="1"/>
          </p:cNvSpPr>
          <p:nvPr>
            <p:ph type="subTitle" idx="1"/>
          </p:nvPr>
        </p:nvSpPr>
        <p:spPr/>
        <p:txBody>
          <a:bodyPr/>
          <a:lstStyle/>
          <a:p/>
        </p:txBody>
      </p:sp>
    </p:spTree>
  </p:cSld>
  <p:clrMapOvr>
    <a:masterClrMapping/>
  </p:clrMapOvr>
</p:sld>
</file>

<file path=ppt/slides/slide2.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pPr>
              <a:defRPr sz="3200" b="1">
                <a:solidFill>
                  <a:srgbClr val="00B050"/>
                </a:solidFill>
              </a:defRPr>
            </a:pPr>
            <a:r>
              <a:t>Introduction</a:t>
            </a:r>
          </a:p>
        </p:txBody>
      </p:sp>
      <p:sp>
        <p:nvSpPr>
          <p:cNvPr id="3" name="Content Placeholder 2"/>
          <p:cNvSpPr>
            <a:spLocks noGrp="1"/>
          </p:cNvSpPr>
          <p:nvPr>
            <p:ph idx="1"/>
          </p:nvPr>
        </p:nvSpPr>
        <p:spPr/>
        <p:txBody>
          <a:bodyPr/>
          <a:lstStyle/>
          <a:p/>
          <a:p>
            <a:pPr>
              <a:spcAft>
                <a:spcPts val="800"/>
              </a:spcAft>
              <a:defRPr sz="1800">
                <a:solidFill>
                  <a:srgbClr val="404040"/>
                </a:solidFill>
              </a:defRPr>
            </a:pPr>
            <a:r>
              <a:t>This presentation explores how cutting-edge CRM solutions can enhance patient engagement and retention for MediConn Solutions. As we aim to maintain our leadership in virtual healthcare, understanding emerging CRM trends is crucial for our growth strategy.</a:t>
            </a:r>
          </a:p>
        </p:txBody>
      </p:sp>
    </p:spTree>
  </p:cSld>
  <p:clrMapOvr>
    <a:masterClrMapping/>
  </p:clrMapOvr>
</p:sld>
</file>

<file path=ppt/slides/slide3.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pPr>
              <a:defRPr sz="3200" b="1">
                <a:solidFill>
                  <a:srgbClr val="00B050"/>
                </a:solidFill>
              </a:defRPr>
            </a:pPr>
            <a:r>
              <a:t>Current CRM Utilization in Healthcare</a:t>
            </a:r>
          </a:p>
        </p:txBody>
      </p:sp>
      <p:sp>
        <p:nvSpPr>
          <p:cNvPr id="3" name="Content Placeholder 2"/>
          <p:cNvSpPr>
            <a:spLocks noGrp="1"/>
          </p:cNvSpPr>
          <p:nvPr>
            <p:ph idx="1"/>
          </p:nvPr>
        </p:nvSpPr>
        <p:spPr/>
        <p:txBody>
          <a:bodyPr/>
          <a:lstStyle/>
          <a:p/>
          <a:p>
            <a:pPr>
              <a:spcAft>
                <a:spcPts val="600"/>
              </a:spcAft>
              <a:defRPr sz="1800">
                <a:solidFill>
                  <a:srgbClr val="404040"/>
                </a:solidFill>
              </a:defRPr>
            </a:pPr>
            <a:r>
              <a:t>AI-driven personalization in CRM systems is projected to enhance patient retention by 35% by Q2 2025, offering targeted and proactive care.</a:t>
            </a:r>
          </a:p>
          <a:p>
            <a:pPr>
              <a:spcAft>
                <a:spcPts val="600"/>
              </a:spcAft>
              <a:defRPr sz="1800">
                <a:solidFill>
                  <a:srgbClr val="404040"/>
                </a:solidFill>
              </a:defRPr>
            </a:pPr>
            <a:r>
              <a:t>Automation within CRM solutions is streamlining patient interactions, leading to increased engagement and satisfaction, positioning MediConn Solutions ahead in patient care services.</a:t>
            </a:r>
          </a:p>
          <a:p>
            <a:pPr>
              <a:spcAft>
                <a:spcPts val="600"/>
              </a:spcAft>
              <a:defRPr sz="1800">
                <a:solidFill>
                  <a:srgbClr val="FF8243"/>
                </a:solidFill>
              </a:defRPr>
            </a:pPr>
            <a:r>
              <a:t>By 2025, integrating AI with chronic care management tools will be essential for identifying high-risk patients early, improving health outcomes and retention rates.</a:t>
            </a:r>
          </a:p>
          <a:p>
            <a:pPr>
              <a:spcAft>
                <a:spcPts val="600"/>
              </a:spcAft>
              <a:defRPr sz="1800">
                <a:solidFill>
                  <a:srgbClr val="404040"/>
                </a:solidFill>
              </a:defRPr>
            </a:pPr>
            <a:r>
              <a:t>Enhanced patient data security in CRM platforms is crucial for building trust and improving retention, aligning with industry priorities for 2025.</a:t>
            </a:r>
          </a:p>
          <a:p>
            <a:pPr>
              <a:spcAft>
                <a:spcPts val="600"/>
              </a:spcAft>
              <a:defRPr sz="1800">
                <a:solidFill>
                  <a:srgbClr val="404040"/>
                </a:solidFill>
              </a:defRPr>
            </a:pPr>
            <a:r>
              <a:t>Cloud-based CRM systems are becoming integral, offering scalable solutions that improve operational efficiency and patient engagement across MediConn’s digital platforms.</a:t>
            </a:r>
          </a:p>
          <a:p>
            <a:pPr>
              <a:spcAft>
                <a:spcPts val="600"/>
              </a:spcAft>
              <a:defRPr sz="1800">
                <a:solidFill>
                  <a:srgbClr val="FF8243"/>
                </a:solidFill>
              </a:defRPr>
            </a:pPr>
            <a:r>
              <a:t>Strategic adoption of CRM advancements will support MediConn Solutions’ goals of accessible and cost-effective healthcare, pivotal for maintaining competitive advantage in a growing market.</a:t>
            </a:r>
          </a:p>
        </p:txBody>
      </p:sp>
    </p:spTree>
  </p:cSld>
  <p:clrMapOvr>
    <a:masterClrMapping/>
  </p:clrMapOvr>
</p:sld>
</file>

<file path=ppt/slides/slide4.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pPr>
              <a:defRPr sz="3200" b="1">
                <a:solidFill>
                  <a:srgbClr val="00B050"/>
                </a:solidFill>
              </a:defRPr>
            </a:pPr>
            <a:r>
              <a:t>Emerging Trends in Patient Engagement</a:t>
            </a:r>
          </a:p>
        </p:txBody>
      </p:sp>
      <p:sp>
        <p:nvSpPr>
          <p:cNvPr id="3" name="Content Placeholder 2"/>
          <p:cNvSpPr>
            <a:spLocks noGrp="1"/>
          </p:cNvSpPr>
          <p:nvPr>
            <p:ph idx="1"/>
          </p:nvPr>
        </p:nvSpPr>
        <p:spPr/>
        <p:txBody>
          <a:bodyPr/>
          <a:lstStyle/>
          <a:p/>
          <a:p>
            <a:pPr>
              <a:spcAft>
                <a:spcPts val="600"/>
              </a:spcAft>
              <a:defRPr sz="1800">
                <a:solidFill>
                  <a:srgbClr val="404040"/>
                </a:solidFill>
              </a:defRPr>
            </a:pPr>
            <a:r>
              <a:t>Wearable health technology is becoming more popular, providing patients with real-time health monitoring and feedback.</a:t>
            </a:r>
          </a:p>
          <a:p>
            <a:pPr>
              <a:spcAft>
                <a:spcPts val="600"/>
              </a:spcAft>
              <a:defRPr sz="1800">
                <a:solidFill>
                  <a:srgbClr val="404040"/>
                </a:solidFill>
              </a:defRPr>
            </a:pPr>
            <a:r>
              <a:t>Telehealth services are expanding, allowing patients to have virtual consultations with healthcare providers from their homes.</a:t>
            </a:r>
          </a:p>
          <a:p>
            <a:pPr>
              <a:spcAft>
                <a:spcPts val="600"/>
              </a:spcAft>
              <a:defRPr sz="1800">
                <a:solidFill>
                  <a:srgbClr val="FF8243"/>
                </a:solidFill>
              </a:defRPr>
            </a:pPr>
            <a:r>
              <a:t>Patient portals are increasingly used to offer easy access to personal health information and appointment scheduling.</a:t>
            </a:r>
          </a:p>
          <a:p>
            <a:pPr>
              <a:spcAft>
                <a:spcPts val="600"/>
              </a:spcAft>
              <a:defRPr sz="1800">
                <a:solidFill>
                  <a:srgbClr val="404040"/>
                </a:solidFill>
              </a:defRPr>
            </a:pPr>
            <a:r>
              <a:t>Gamification in healthcare is gaining traction, encouraging patients to engage more actively in their health management.</a:t>
            </a:r>
          </a:p>
          <a:p>
            <a:pPr>
              <a:spcAft>
                <a:spcPts val="600"/>
              </a:spcAft>
              <a:defRPr sz="1800">
                <a:solidFill>
                  <a:srgbClr val="404040"/>
                </a:solidFill>
              </a:defRPr>
            </a:pPr>
            <a:r>
              <a:t>Healthcare apps are being developed to help patients track medications and manage chronic conditions more effectively.</a:t>
            </a:r>
          </a:p>
          <a:p>
            <a:pPr>
              <a:spcAft>
                <a:spcPts val="600"/>
              </a:spcAft>
              <a:defRPr sz="1800">
                <a:solidFill>
                  <a:srgbClr val="FF8243"/>
                </a:solidFill>
              </a:defRPr>
            </a:pPr>
            <a:r>
              <a:t>Social media platforms are being used by healthcare organizations to engage with patients and provide educational content.</a:t>
            </a:r>
          </a:p>
          <a:p>
            <a:pPr>
              <a:spcAft>
                <a:spcPts val="600"/>
              </a:spcAft>
              <a:defRPr sz="1800">
                <a:solidFill>
                  <a:srgbClr val="404040"/>
                </a:solidFill>
              </a:defRPr>
            </a:pPr>
            <a:r>
              <a:t>The use of chatbots in healthcare is growing, providing patients with instant answers to common health queries.</a:t>
            </a:r>
          </a:p>
        </p:txBody>
      </p:sp>
    </p:spTree>
  </p:cSld>
  <p:clrMapOvr>
    <a:masterClrMapping/>
  </p:clrMapOvr>
</p:sld>
</file>

<file path=ppt/slides/slide5.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pPr>
              <a:defRPr sz="3200" b="1">
                <a:solidFill>
                  <a:srgbClr val="00B050"/>
                </a:solidFill>
              </a:defRPr>
            </a:pPr>
            <a:r>
              <a:t>Anticipating 2025 CRM Innovations</a:t>
            </a:r>
          </a:p>
        </p:txBody>
      </p:sp>
      <p:sp>
        <p:nvSpPr>
          <p:cNvPr id="3" name="Content Placeholder 2"/>
          <p:cNvSpPr>
            <a:spLocks noGrp="1"/>
          </p:cNvSpPr>
          <p:nvPr>
            <p:ph idx="1"/>
          </p:nvPr>
        </p:nvSpPr>
        <p:spPr>
          <a:xfrm>
            <a:off x="457200" y="1828800"/>
            <a:ext cx="4114800" cy="3657600"/>
          </a:xfrm>
        </p:spPr>
        <p:txBody>
          <a:bodyPr/>
          <a:lstStyle/>
          <a:p/>
          <a:p>
            <a:pPr>
              <a:spcAft>
                <a:spcPts val="400"/>
              </a:spcAft>
              <a:defRPr sz="1600">
                <a:solidFill>
                  <a:srgbClr val="404040"/>
                </a:solidFill>
              </a:defRPr>
            </a:pPr>
            <a:r>
              <a:t>The healthcare industry is exploring blockchain technology for secure patient data management and sharing.</a:t>
            </a:r>
          </a:p>
          <a:p>
            <a:pPr>
              <a:spcAft>
                <a:spcPts val="400"/>
              </a:spcAft>
              <a:defRPr sz="1600">
                <a:solidFill>
                  <a:srgbClr val="404040"/>
                </a:solidFill>
              </a:defRPr>
            </a:pPr>
            <a:r>
              <a:t>Virtual Reality (VR) is being considered for patient education and rehabilitation purposes in clinical settings.</a:t>
            </a:r>
          </a:p>
          <a:p>
            <a:pPr>
              <a:spcAft>
                <a:spcPts val="400"/>
              </a:spcAft>
              <a:defRPr sz="1600">
                <a:solidFill>
                  <a:srgbClr val="FF8243"/>
                </a:solidFill>
              </a:defRPr>
            </a:pPr>
            <a:r>
              <a:t>The Internet of Medical Things (IoMT) is anticipated to create a more connected healthcare ecosystem by 2025.</a:t>
            </a:r>
          </a:p>
          <a:p>
            <a:pPr>
              <a:spcAft>
                <a:spcPts val="400"/>
              </a:spcAft>
              <a:defRPr sz="1600">
                <a:solidFill>
                  <a:srgbClr val="404040"/>
                </a:solidFill>
              </a:defRPr>
            </a:pPr>
            <a:r>
              <a:t>Advances in genomics are leading to more personalized treatment plans, impacting patient care approaches.</a:t>
            </a:r>
          </a:p>
          <a:p>
            <a:pPr>
              <a:spcAft>
                <a:spcPts val="400"/>
              </a:spcAft>
              <a:defRPr sz="1600">
                <a:solidFill>
                  <a:srgbClr val="404040"/>
                </a:solidFill>
              </a:defRPr>
            </a:pPr>
            <a:r>
              <a:t>Quantum computing holds potential for complex data analysis, though its application in healthcare is still in early stages.</a:t>
            </a:r>
          </a:p>
          <a:p>
            <a:pPr>
              <a:spcAft>
                <a:spcPts val="400"/>
              </a:spcAft>
              <a:defRPr sz="1600">
                <a:solidFill>
                  <a:srgbClr val="FF8243"/>
                </a:solidFill>
              </a:defRPr>
            </a:pPr>
            <a:r>
              <a:t>Predictive analytics is being developed to forecast healthcare trends and patient needs more accurately.</a:t>
            </a:r>
          </a:p>
          <a:p>
            <a:pPr>
              <a:spcAft>
                <a:spcPts val="400"/>
              </a:spcAft>
              <a:defRPr sz="1600">
                <a:solidFill>
                  <a:srgbClr val="404040"/>
                </a:solidFill>
              </a:defRPr>
            </a:pPr>
            <a:r>
              <a:t>By 2025, the demand for cybersecurity measures in healthcare is expected to rise significantly to protect patient data.</a:t>
            </a:r>
          </a:p>
        </p:txBody>
      </p:sp>
      <p:pic>
        <p:nvPicPr>
          <p:cNvPr id="4" name="Picture 3" descr="image.jpg"/>
          <p:cNvPicPr>
            <a:picLocks noChangeAspect="1"/>
          </p:cNvPicPr>
          <p:nvPr/>
        </p:nvPicPr>
        <p:blipFill>
          <a:blip r:embed="rId2"/>
          <a:stretch>
            <a:fillRect/>
          </a:stretch>
        </p:blipFill>
        <p:spPr>
          <a:xfrm>
            <a:off x="5029200" y="1828800"/>
            <a:ext cx="3200400" cy="3200400"/>
          </a:xfrm>
          <a:prstGeom prst="rect">
            <a:avLst/>
          </a:prstGeom>
        </p:spPr>
      </p:pic>
    </p:spTree>
  </p:cSld>
  <p:clrMapOvr>
    <a:masterClrMapping/>
  </p:clrMapOvr>
</p:sld>
</file>

<file path=ppt/slides/slide6.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pPr>
              <a:defRPr sz="3200" b="1">
                <a:solidFill>
                  <a:srgbClr val="00B050"/>
                </a:solidFill>
              </a:defRPr>
            </a:pPr>
            <a:r>
              <a:t>Impact of CRM on Patient Retention</a:t>
            </a:r>
          </a:p>
        </p:txBody>
      </p:sp>
      <p:sp>
        <p:nvSpPr>
          <p:cNvPr id="3" name="Content Placeholder 2"/>
          <p:cNvSpPr>
            <a:spLocks noGrp="1"/>
          </p:cNvSpPr>
          <p:nvPr>
            <p:ph idx="1"/>
          </p:nvPr>
        </p:nvSpPr>
        <p:spPr/>
        <p:txBody>
          <a:bodyPr/>
          <a:lstStyle/>
          <a:p/>
          <a:p>
            <a:pPr>
              <a:spcAft>
                <a:spcPts val="600"/>
              </a:spcAft>
              <a:defRPr sz="1800">
                <a:solidFill>
                  <a:srgbClr val="404040"/>
                </a:solidFill>
              </a:defRPr>
            </a:pPr>
            <a:r>
              <a:t>Patient loyalty programs are being implemented to encourage repeat visits and long-term relationships with healthcare providers.</a:t>
            </a:r>
          </a:p>
          <a:p>
            <a:pPr>
              <a:spcAft>
                <a:spcPts val="600"/>
              </a:spcAft>
              <a:defRPr sz="1800">
                <a:solidFill>
                  <a:srgbClr val="404040"/>
                </a:solidFill>
              </a:defRPr>
            </a:pPr>
            <a:r>
              <a:t>The role of CRM systems in managing patient billing and financial interactions is often highlighted in healthcare management.</a:t>
            </a:r>
          </a:p>
          <a:p>
            <a:pPr>
              <a:spcAft>
                <a:spcPts val="600"/>
              </a:spcAft>
              <a:defRPr sz="1800">
                <a:solidFill>
                  <a:srgbClr val="FF8243"/>
                </a:solidFill>
              </a:defRPr>
            </a:pPr>
            <a:r>
              <a:t>CRM systems are used to track patient referral patterns, aiding in understanding patient flow and retention rates.</a:t>
            </a:r>
          </a:p>
          <a:p>
            <a:pPr>
              <a:spcAft>
                <a:spcPts val="600"/>
              </a:spcAft>
              <a:defRPr sz="1800">
                <a:solidFill>
                  <a:srgbClr val="404040"/>
                </a:solidFill>
              </a:defRPr>
            </a:pPr>
            <a:r>
              <a:t>Some healthcare providers use CRM tools to manage patient follow-up communications post-treatment.</a:t>
            </a:r>
          </a:p>
          <a:p>
            <a:pPr>
              <a:spcAft>
                <a:spcPts val="600"/>
              </a:spcAft>
              <a:defRPr sz="1800">
                <a:solidFill>
                  <a:srgbClr val="404040"/>
                </a:solidFill>
              </a:defRPr>
            </a:pPr>
            <a:r>
              <a:t>CRM data is occasionally analyzed to identify trends in patient demographics and service utilization.</a:t>
            </a:r>
          </a:p>
          <a:p>
            <a:pPr>
              <a:spcAft>
                <a:spcPts val="600"/>
              </a:spcAft>
              <a:defRPr sz="1800">
                <a:solidFill>
                  <a:srgbClr val="FF8243"/>
                </a:solidFill>
              </a:defRPr>
            </a:pPr>
            <a:r>
              <a:t>Healthcare organizations conduct regular patient satisfaction surveys to assess the impact of their services.</a:t>
            </a:r>
          </a:p>
          <a:p>
            <a:pPr>
              <a:spcAft>
                <a:spcPts val="600"/>
              </a:spcAft>
              <a:defRPr sz="1800">
                <a:solidFill>
                  <a:srgbClr val="404040"/>
                </a:solidFill>
              </a:defRPr>
            </a:pPr>
            <a:r>
              <a:t>The use of CRM systems for managing healthcare provider networks and partnerships is a growing area of focus.</a:t>
            </a:r>
          </a:p>
        </p:txBody>
      </p:sp>
    </p:spTree>
  </p:cSld>
  <p:clrMapOvr>
    <a:masterClrMapping/>
  </p:clrMapOvr>
</p:sld>
</file>

<file path=ppt/slides/slide7.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pPr>
              <a:defRPr sz="3200" b="1">
                <a:solidFill>
                  <a:srgbClr val="00B050"/>
                </a:solidFill>
              </a:defRPr>
            </a:pPr>
            <a:r>
              <a:t>Integrating CRM with Healthcare Platforms</a:t>
            </a:r>
          </a:p>
        </p:txBody>
      </p:sp>
      <p:sp>
        <p:nvSpPr>
          <p:cNvPr id="3" name="Content Placeholder 2"/>
          <p:cNvSpPr>
            <a:spLocks noGrp="1"/>
          </p:cNvSpPr>
          <p:nvPr>
            <p:ph idx="1"/>
          </p:nvPr>
        </p:nvSpPr>
        <p:spPr/>
        <p:txBody>
          <a:bodyPr/>
          <a:lstStyle/>
          <a:p/>
          <a:p>
            <a:pPr>
              <a:spcAft>
                <a:spcPts val="600"/>
              </a:spcAft>
              <a:defRPr sz="1800">
                <a:solidFill>
                  <a:srgbClr val="404040"/>
                </a:solidFill>
              </a:defRPr>
            </a:pPr>
            <a:r>
              <a:t>The integration of CRM systems with laboratory information systems (LIS) is being explored for streamlined operations.</a:t>
            </a:r>
          </a:p>
          <a:p>
            <a:pPr>
              <a:spcAft>
                <a:spcPts val="600"/>
              </a:spcAft>
              <a:defRPr sz="1800">
                <a:solidFill>
                  <a:srgbClr val="404040"/>
                </a:solidFill>
              </a:defRPr>
            </a:pPr>
            <a:r>
              <a:t>Healthcare providers face challenges when integrating legacy systems with modern CRM solutions.</a:t>
            </a:r>
          </a:p>
          <a:p>
            <a:pPr>
              <a:spcAft>
                <a:spcPts val="600"/>
              </a:spcAft>
              <a:defRPr sz="1800">
                <a:solidFill>
                  <a:srgbClr val="FF8243"/>
                </a:solidFill>
              </a:defRPr>
            </a:pPr>
            <a:r>
              <a:t>Data interoperability remains a critical issue in integrating CRM with various healthcare platforms.</a:t>
            </a:r>
          </a:p>
          <a:p>
            <a:pPr>
              <a:spcAft>
                <a:spcPts val="600"/>
              </a:spcAft>
              <a:defRPr sz="1800">
                <a:solidFill>
                  <a:srgbClr val="404040"/>
                </a:solidFill>
              </a:defRPr>
            </a:pPr>
            <a:r>
              <a:t>Training staff on CRM integration processes is a priority to ensure successful implementation.</a:t>
            </a:r>
          </a:p>
          <a:p>
            <a:pPr>
              <a:spcAft>
                <a:spcPts val="600"/>
              </a:spcAft>
              <a:defRPr sz="1800">
                <a:solidFill>
                  <a:srgbClr val="404040"/>
                </a:solidFill>
              </a:defRPr>
            </a:pPr>
            <a:r>
              <a:t>The cost of CRM integration projects in healthcare can vary significantly based on system complexity.</a:t>
            </a:r>
          </a:p>
          <a:p>
            <a:pPr>
              <a:spcAft>
                <a:spcPts val="600"/>
              </a:spcAft>
              <a:defRPr sz="1800">
                <a:solidFill>
                  <a:srgbClr val="FF8243"/>
                </a:solidFill>
              </a:defRPr>
            </a:pPr>
            <a:r>
              <a:t>Security protocols for data exchange between CRM systems and healthcare applications are continually being enhanced.</a:t>
            </a:r>
          </a:p>
          <a:p>
            <a:pPr>
              <a:spcAft>
                <a:spcPts val="600"/>
              </a:spcAft>
              <a:defRPr sz="1800">
                <a:solidFill>
                  <a:srgbClr val="404040"/>
                </a:solidFill>
              </a:defRPr>
            </a:pPr>
            <a:r>
              <a:t>Some healthcare systems use middleware solutions to facilitate CRM integration with other healthcare applications.</a:t>
            </a:r>
          </a:p>
        </p:txBody>
      </p:sp>
    </p:spTree>
  </p:cSld>
  <p:clrMapOvr>
    <a:masterClrMapping/>
  </p:clrMapOvr>
</p:sld>
</file>

<file path=ppt/slides/slide8.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pPr>
              <a:defRPr sz="3200" b="1">
                <a:solidFill>
                  <a:srgbClr val="00B050"/>
                </a:solidFill>
              </a:defRPr>
            </a:pPr>
            <a:r>
              <a:t>Conclusion</a:t>
            </a:r>
          </a:p>
        </p:txBody>
      </p:sp>
      <p:sp>
        <p:nvSpPr>
          <p:cNvPr id="3" name="Content Placeholder 2"/>
          <p:cNvSpPr>
            <a:spLocks noGrp="1"/>
          </p:cNvSpPr>
          <p:nvPr>
            <p:ph idx="1"/>
          </p:nvPr>
        </p:nvSpPr>
        <p:spPr/>
        <p:txBody>
          <a:bodyPr/>
          <a:lstStyle/>
          <a:p/>
          <a:p>
            <a:pPr>
              <a:spcAft>
                <a:spcPts val="800"/>
              </a:spcAft>
              <a:defRPr sz="1800" b="1">
                <a:solidFill>
                  <a:srgbClr val="FF8243"/>
                </a:solidFill>
              </a:defRPr>
            </a:pPr>
            <a:r>
              <a:t>Leveraging new CRM technologies will be pivotal for enhancing patient engagement and retention. Our next steps involve evaluating potential CRM solutions that align with our strategic goals for 2025.</a:t>
            </a: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TotalTime>
  <Words>0</Words>
  <Application>Microsoft Macintosh PowerPoint</Application>
  <PresentationFormat>On-screen Show (4:3)</PresentationFormat>
  <Paragraphs>0</Paragraphs>
  <Slides>0</Slides>
  <Notes>0</Notes>
  <HiddenSlides>0</HiddenSlides>
  <MMClips>0</MMClips>
  <ScaleCrop>false</ScaleCrop>
  <HeadingPairs>
    <vt:vector size="4" baseType="variant">
      <vt:variant>
        <vt:lpstr>Theme</vt:lpstr>
      </vt:variant>
      <vt:variant>
        <vt:i4>1</vt:i4>
      </vt:variant>
      <vt:variant>
        <vt:lpstr>Slide Titles</vt:lpstr>
      </vt:variant>
      <vt:variant>
        <vt:i4>0</vt:i4>
      </vt:variant>
    </vt:vector>
  </HeadingPairs>
  <TitlesOfParts>
    <vt:vector size="1" baseType="lpstr">
      <vt:lpstr>Office Theme</vt:lpstr>
    </vt:vector>
  </TitlesOfParts>
  <Manager/>
  <Company/>
  <LinksUpToDate>false</LinksUpToDate>
  <SharedDoc>false</SharedDoc>
  <HyperlinkBase/>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subject/>
  <dc:creator/>
  <cp:keywords/>
  <dc:description>generated using python-pptx</dc:description>
  <cp:lastModifiedBy>Steve Canny</cp:lastModifiedBy>
  <cp:revision>1</cp:revision>
  <dcterms:created xsi:type="dcterms:W3CDTF">2013-01-27T09:14:16Z</dcterms:created>
  <dcterms:modified xsi:type="dcterms:W3CDTF">2013-01-27T09:15:58Z</dcterms:modified>
  <cp:category/>
</cp:coreProperties>
</file>