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1" r:id="rId16"/>
    <p:sldId id="270" r:id="rId17"/>
    <p:sldId id="271" r:id="rId18"/>
    <p:sldId id="272" r:id="rId19"/>
    <p:sldId id="273" r:id="rId20"/>
    <p:sldId id="285" r:id="rId21"/>
    <p:sldId id="286" r:id="rId22"/>
    <p:sldId id="274" r:id="rId23"/>
    <p:sldId id="275" r:id="rId24"/>
    <p:sldId id="276" r:id="rId25"/>
    <p:sldId id="277" r:id="rId26"/>
    <p:sldId id="278" r:id="rId27"/>
    <p:sldId id="287" r:id="rId28"/>
    <p:sldId id="288" r:id="rId29"/>
    <p:sldId id="289" r:id="rId30"/>
    <p:sldId id="279" r:id="rId31"/>
    <p:sldId id="292" r:id="rId32"/>
    <p:sldId id="280" r:id="rId33"/>
    <p:sldId id="290" r:id="rId34"/>
    <p:sldId id="281" r:id="rId35"/>
    <p:sldId id="284" r:id="rId36"/>
    <p:sldId id="282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3B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AC328C-8D0B-4021-8868-14831384C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3CEB237-2BBB-4626-AB33-7D3EE57965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843240-FC43-41BC-A922-CEC8323E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F343D1-B2E6-459C-89BF-174987064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EFBA5D-4E1C-4D77-A2EA-70929D55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758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75F249-0F50-4BE3-843E-81FBF1A7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28976F7-4604-414D-B04B-73E4E08DA8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E2CBA7-0A6C-43CC-BB37-30D4EE997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F1688F-4134-4BDE-9E27-CA95B1F44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8E56CD6-4FAB-4EF8-88C2-FE10B8FE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55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6FCE9EC-8E96-447B-88B7-2E167E59C7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84E0F62-77AA-4485-8996-316F7AA6FA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8807E0-E9BB-457F-A1BB-08EC913EC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93CF56-002F-4716-A3D2-D16A775F2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33607E-EAB3-42FE-BF1C-040EB9059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32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2F4FF2-8A0C-448D-8E07-729D8767F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28CFB4-5250-4DC9-9E9B-21A4BD013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B538CD-8F71-4369-B861-A84401A35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86DB6C-953C-4298-835F-DDB86D8C0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8DBBB5-E209-4506-B4FD-100ED784A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99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FC103D-1B66-4115-B194-C131C6400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EB79D1-9B81-4246-BF5D-EB6DA300D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1FC35E-DC87-42EC-B7AC-115E0EA7C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B34CB4-E001-4F49-AA83-1765C5D4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1C9EC1-B29C-4245-B214-827DD91F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56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32F6C7-4088-43C9-81C8-C36385E49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BEB54A4-9E18-4806-9F9F-2E71B6DBB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644B3E4-CF87-4B9F-9D55-33117F00A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64492E-1285-4FFA-A9C8-4F8F8C21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2D30CE-41FA-4EE2-AA70-EE146582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91DE123-EF9D-49CA-B5C3-CCEF91744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27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B7A6E-282B-44C9-B9B0-3CABF2115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73B0F2E-46D9-49D8-A385-AE18E394D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907BFB-A1B0-4CB8-91A6-1E4DA071D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F8D410F-5612-43BB-8E56-E8D631793B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89C29D7-DA74-4E6B-B20F-3B406475C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9957F5A-E943-4818-BB5B-16A157C97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2AF7006-8E20-4CBE-B690-FA36C9B1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D0C449-F2F8-40F4-84EC-965735849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16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BE4805-27F9-4FFC-AE0D-AD957287F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1849495-ACB1-437E-830A-AF97015AD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8E5333D-1453-47D4-B035-4D0250A4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11ADA8B-2248-4DAB-8A31-D40AAC52F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91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2DA4FE3-B5A2-4412-92A1-761F0B4E6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A700941-D7CB-4CF6-A68E-9B543B3D8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44C2A1-09F9-4A5B-A8EF-53F7337C2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73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685141-F255-42D8-A231-A7ACEE167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5EEE64-F264-455F-816B-3E33AA583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F18BEF-5909-410B-AB79-05A3B310D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203F58B-2C6B-4209-8455-99672434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FF2147-4E5D-4943-9DC1-2511FB9CA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3205147-AB5C-4B76-92AB-F3801509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30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676C72-6A8A-478F-8AF9-9AE90A9A3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C44C40E-F7CF-45C4-A448-9B2DE9AC1D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675447-02B7-4C97-8BA8-FCAC0BC40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76EEE0A-A009-4B73-808E-63C62F2B6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709A8F-7C22-46B0-BB0A-835A090D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11BFCA-2DE1-4ECF-9658-828C2427B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80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EB1C502-80D3-4E1D-990A-BC2267FF7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E277755-1295-4BDE-8793-BB613187C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2C10A3-7AC8-4D1C-B719-D260BE519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E252-26A2-496C-B3B5-31F180E58E06}" type="datetimeFigureOut">
              <a:rPr lang="zh-CN" altLang="en-US" smtClean="0"/>
              <a:t>2024/5/22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D81B7DF-1F6F-437F-B655-02634DCE2E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BAB291-1441-46A0-8749-48C514F0B2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7E5B4-3175-4539-B19F-34E66D431F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39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B7A03359-136B-405C-B604-04759EF7FB8D}"/>
              </a:ext>
            </a:extLst>
          </p:cNvPr>
          <p:cNvSpPr/>
          <p:nvPr/>
        </p:nvSpPr>
        <p:spPr>
          <a:xfrm>
            <a:off x="728262" y="2389547"/>
            <a:ext cx="10735475" cy="1465709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Investigations and Practical Enhancements on Tail Task Risk Minimization in Meta Learning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026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8FC849E-08C4-44C4-91CA-D33AED7A7C7F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Minimization Principles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E549A02-F642-41A5-B638-93A57F608C47}"/>
                  </a:ext>
                </a:extLst>
              </p:cNvPr>
              <p:cNvSpPr/>
              <p:nvPr/>
            </p:nvSpPr>
            <p:spPr>
              <a:xfrm>
                <a:off x="549105" y="1383779"/>
                <a:ext cx="11093789" cy="15950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900"/>
                  </a:spcBef>
                  <a:spcAft>
                    <a:spcPts val="9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Expected Risk Minimization.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It minimizes meta risk based on the sampling chance of tasks from the original task distribution: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lim>
                            </m:limLow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ℰ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d>
                            <m:box>
                              <m:box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ox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:=</m:t>
                                </m:r>
                              </m:e>
                            </m:box>
                            <m:sSub>
                              <m:sSub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𝔼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𝓁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zh-CN" altLang="zh-CN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𝔇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𝜏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𝑄</m:t>
                                        </m:r>
                                      </m:sup>
                                    </m:sSub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sSubSup>
                                      <m:sSubSupPr>
                                        <m:ctrlPr>
                                          <a:rPr lang="zh-CN" altLang="zh-CN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𝔇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𝜏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𝑆</m:t>
                                        </m:r>
                                      </m:sup>
                                    </m:sSub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;</m:t>
                                    </m:r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</m:e>
                        </m:mr>
                      </m:m>
                    </m:oMath>
                  </m:oMathPara>
                </a14:m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E549A02-F642-41A5-B638-93A57F608C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05" y="1383779"/>
                <a:ext cx="11093789" cy="1595052"/>
              </a:xfrm>
              <a:prstGeom prst="rect">
                <a:avLst/>
              </a:prstGeom>
              <a:blipFill>
                <a:blip r:embed="rId2"/>
                <a:stretch>
                  <a:fillRect l="-714" t="-26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B8CA153C-24B5-44EA-93F2-EABE82A05921}"/>
                  </a:ext>
                </a:extLst>
              </p:cNvPr>
              <p:cNvSpPr/>
              <p:nvPr/>
            </p:nvSpPr>
            <p:spPr>
              <a:xfrm>
                <a:off x="549105" y="3636497"/>
                <a:ext cx="11163591" cy="19665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900"/>
                  </a:spcBef>
                  <a:spcAft>
                    <a:spcPts val="9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Worst-case Risk Minimization.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Noticing that the worst fast adaptation can be disastrous in some risk sensitive scenarios,  [4] proposes to conduct the worst-case optimization in meta learning: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lim>
                            </m:limLow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max</m:t>
                                </m:r>
                                <m:r>
                                  <a:rPr lang="en-US" altLang="zh-CN" sz="2400" b="0" i="0" smtClean="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𝜏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𝒯</m:t>
                                </m:r>
                              </m:lim>
                            </m:limLow>
                            <m:sSub>
                              <m:sSub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ℰ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altLang="zh-CN" sz="2400">
                                    <a:latin typeface="Arial" panose="020B0604020202020204" pitchFamily="34" charset="0"/>
                                    <a:ea typeface="宋体" panose="02010600030101010101" pitchFamily="2" charset="-122"/>
                                    <a:cs typeface="Arial" panose="020B0604020202020204" pitchFamily="34" charset="0"/>
                                  </a:rPr>
                                  <m:t>w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d>
                            <m:box>
                              <m:box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ox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:=</m:t>
                                </m:r>
                              </m:e>
                            </m:box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𝓁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𝔇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sub>
                                  <m: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𝑄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𝔇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sub>
                                  <m: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𝑆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;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</m:e>
                        </m:mr>
                      </m:m>
                    </m:oMath>
                  </m:oMathPara>
                </a14:m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B8CA153C-24B5-44EA-93F2-EABE82A0592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105" y="3636497"/>
                <a:ext cx="11163591" cy="1966500"/>
              </a:xfrm>
              <a:prstGeom prst="rect">
                <a:avLst/>
              </a:prstGeom>
              <a:blipFill>
                <a:blip r:embed="rId3"/>
                <a:stretch>
                  <a:fillRect l="-710" t="-2174" r="-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6988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7D35B76-0BE2-45BF-8EFE-81F2C99FE94D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Minimization Principles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DBD8D652-EE90-4FD3-886E-594715BC6C39}"/>
                  </a:ext>
                </a:extLst>
              </p:cNvPr>
              <p:cNvSpPr/>
              <p:nvPr/>
            </p:nvSpPr>
            <p:spPr>
              <a:xfrm>
                <a:off x="282048" y="1408854"/>
                <a:ext cx="11627904" cy="37067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900"/>
                  </a:spcBef>
                  <a:spcAft>
                    <a:spcPts val="9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Expected Tail Risk Minimization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C00000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).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To balance the average performance and the worst-case performance,  [3] minimizes the expected tail risk, or equivalently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4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risk measure: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𝜉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ℝ</m:t>
                                </m:r>
                              </m:lim>
                            </m:limLow>
                            <m:sSub>
                              <m:sSub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ℰ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𝜉</m:t>
                                </m:r>
                              </m:e>
                            </m:d>
                            <m:box>
                              <m:box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ox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:=</m:t>
                                </m:r>
                              </m:e>
                            </m:box>
                            <m:f>
                              <m:f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1−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den>
                            </m:f>
                            <m:nary>
                              <m:naryPr>
                                <m:limLoc m:val="subSup"/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sub>
                              <m:sup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𝛽</m:t>
                                    </m:r>
                                  </m:sub>
                                </m:sSub>
                              </m:e>
                            </m:nary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𝑑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𝛽</m:t>
                            </m:r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=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𝜉</m:t>
                            </m:r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1−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𝔼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zh-CN" altLang="zh-CN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𝓁</m:t>
                                        </m:r>
                                        <m:d>
                                          <m:dPr>
                                            <m:ctrlPr>
                                              <a:rPr lang="zh-CN" altLang="zh-CN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zh-CN" altLang="zh-CN" sz="24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𝑄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altLang="zh-CN" sz="2400"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,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zh-CN" altLang="zh-CN" sz="2400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altLang="zh-CN" sz="2400" i="1"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𝑆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altLang="zh-CN" sz="2400"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;</m:t>
                                            </m:r>
                                            <m:r>
                                              <a:rPr lang="en-US" altLang="zh-CN" sz="2400" i="1"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</m:d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𝜉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</m:e>
                        </m:mr>
                        <m:mr>
                          <m:e/>
                        </m:mr>
                      </m:m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 lvl="1">
                  <a:spcBef>
                    <a:spcPts val="900"/>
                  </a:spcBef>
                  <a:spcAft>
                    <a:spcPts val="9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sub>
                    </m:sSub>
                    <m:box>
                      <m:box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:=</m:t>
                        </m:r>
                      </m:e>
                    </m:box>
                    <m:sSubSup>
                      <m:sSubSup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bSup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denotes the quantile statistics </a:t>
                </a:r>
              </a:p>
              <a:p>
                <a:pPr lvl="1">
                  <a:spcBef>
                    <a:spcPts val="900"/>
                  </a:spcBef>
                  <a:spcAft>
                    <a:spcPts val="9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𝓁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𝔇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sub>
                                  <m: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𝑄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sSubSup>
                                  <m:sSubSup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𝔇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sub>
                                  <m: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𝑆</m:t>
                                    </m:r>
                                  </m:sup>
                                </m:sSubSup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;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𝜉</m:t>
                            </m:r>
                          </m:e>
                        </m:d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  <m:box>
                      <m:box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:=</m:t>
                        </m:r>
                      </m:e>
                    </m:box>
                    <m:r>
                      <m:rPr>
                        <m:sty m:val="p"/>
                      </m:rP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max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{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𝓁</m:t>
                    </m:r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sup>
                        </m:sSubSup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sup>
                        </m:sSubSup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𝜉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the hinge risk.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DBD8D652-EE90-4FD3-886E-594715BC6C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48" y="1408854"/>
                <a:ext cx="11627904" cy="3706784"/>
              </a:xfrm>
              <a:prstGeom prst="rect">
                <a:avLst/>
              </a:prstGeom>
              <a:blipFill>
                <a:blip r:embed="rId2"/>
                <a:stretch>
                  <a:fillRect l="-681" t="-1151" r="-629" b="-1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8019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D3BA68D-3405-4EFF-899A-250190A1D71D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61D95C09-01CF-4010-AE4F-0DB2CF8C3418}"/>
                  </a:ext>
                </a:extLst>
              </p:cNvPr>
              <p:cNvSpPr/>
              <p:nvPr/>
            </p:nvSpPr>
            <p:spPr>
              <a:xfrm>
                <a:off x="872836" y="1805050"/>
                <a:ext cx="10656124" cy="345572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Example 1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(DR-MAML ). 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Given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𝑝</m:t>
                    </m:r>
                    <m:d>
                      <m:dPr>
                        <m:ctrlPr>
                          <a:rPr lang="zh-CN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vanilla MAML [1], the </a:t>
                </a:r>
                <a:r>
                  <a:rPr lang="en-US" altLang="zh-CN" sz="2000" i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distributionally</a:t>
                </a: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robust MAML within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can be written as a bi-level optimization problem: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limLow>
                              <m:limLowPr>
                                <m:ctrlPr>
                                  <a:rPr lang="zh-CN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min</m:t>
                                </m:r>
                              </m:e>
                              <m:lim>
                                <m:m>
                                  <m:mPr>
                                    <m:plcHide m:val="on"/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zh-CN" altLang="zh-CN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a:rPr lang="en-US" altLang="zh-C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𝜃</m:t>
                                      </m:r>
                                      <m:r>
                                        <a:rPr lang="en-US" altLang="zh-CN" sz="20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∈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Θ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altLang="zh-C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𝜉</m:t>
                                      </m:r>
                                      <m:r>
                                        <a:rPr lang="en-US" altLang="zh-CN" sz="20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∈</m:t>
                                      </m:r>
                                      <m:r>
                                        <a:rPr lang="en-US" altLang="zh-C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ℝ</m:t>
                                      </m:r>
                                    </m:e>
                                  </m:mr>
                                </m:m>
                              </m:lim>
                            </m:limLow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𝜉</m:t>
                            </m:r>
                            <m:r>
                              <a:rPr lang="en-US" altLang="zh-CN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1−</m:t>
                                </m:r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𝛼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zh-CN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𝔼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zh-CN" altLang="zh-CN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zh-CN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zh-CN" altLang="zh-CN" sz="20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zh-CN" altLang="zh-CN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𝓁</m:t>
                                        </m:r>
                                        <m:d>
                                          <m:dPr>
                                            <m:ctrlPr>
                                              <a:rPr lang="zh-CN" altLang="zh-CN" sz="20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zh-CN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𝑄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en-US" altLang="zh-CN" sz="200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;</m:t>
                                            </m:r>
                                            <m:r>
                                              <a:rPr lang="en-US" altLang="zh-CN" sz="20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𝜃</m:t>
                                            </m:r>
                                            <m:r>
                                              <a:rPr lang="en-US" altLang="zh-CN" sz="20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en-US" altLang="zh-CN" sz="20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𝜆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zh-CN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zh-CN" sz="200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𝜃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altLang="zh-CN" sz="200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𝓁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zh-CN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Sup>
                                                  <m:sSubSupPr>
                                                    <m:ctrlPr>
                                                      <a:rPr lang="zh-CN" altLang="zh-CN" sz="2000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US" altLang="zh-CN" sz="2000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宋体" panose="02010600030101010101" pitchFamily="2" charset="-122"/>
                                                        <a:cs typeface="Times New Roman" panose="02020603050405020304" pitchFamily="18" charset="0"/>
                                                      </a:rPr>
                                                      <m:t>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altLang="zh-CN" sz="2000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宋体" panose="02010600030101010101" pitchFamily="2" charset="-122"/>
                                                        <a:cs typeface="Times New Roman" panose="02020603050405020304" pitchFamily="18" charset="0"/>
                                                      </a:rPr>
                                                      <m:t>𝜏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US" altLang="zh-CN" sz="2000" i="1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宋体" panose="02010600030101010101" pitchFamily="2" charset="-122"/>
                                                        <a:cs typeface="Times New Roman" panose="02020603050405020304" pitchFamily="18" charset="0"/>
                                                      </a:rPr>
                                                      <m:t>𝑆</m:t>
                                                    </m:r>
                                                  </m:sup>
                                                </m:sSubSup>
                                                <m:r>
                                                  <a:rPr lang="en-US" altLang="zh-CN" sz="200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;</m:t>
                                                </m:r>
                                                <m:r>
                                                  <a:rPr lang="en-US" altLang="zh-CN" sz="200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宋体" panose="02010600030101010101" pitchFamily="2" charset="-122"/>
                                                    <a:cs typeface="Times New Roman" panose="02020603050405020304" pitchFamily="18" charset="0"/>
                                                  </a:rPr>
                                                  <m:t>𝜃</m:t>
                                                </m:r>
                                              </m:e>
                                            </m:d>
                                          </m:e>
                                        </m:d>
                                        <m:r>
                                          <a:rPr lang="en-US" altLang="zh-CN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sz="20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𝜉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zh-CN" sz="200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altLang="zh-CN" sz="20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en-US" altLang="zh-CN" sz="2000" i="1" dirty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where the gradient update </a:t>
                </a:r>
                <a:r>
                  <a:rPr lang="en-US" altLang="zh-CN" sz="2000" i="1" dirty="0" err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the support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𝓁</m:t>
                    </m:r>
                    <m:d>
                      <m:dPr>
                        <m:ctrlPr>
                          <a:rPr lang="zh-CN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sup>
                        </m:sSubSup>
                        <m:r>
                          <a:rPr lang="en-US" altLang="zh-CN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indicates the inner loop with a learning rate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𝜆</m:t>
                    </m:r>
                  </m:oMath>
                </a14:m>
                <a:r>
                  <a:rPr lang="en-US" altLang="zh-CN" sz="2000" i="1" dirty="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The outer loop executes the gradient updates and seeks the robust meta initialization in the parameter space. </a:t>
                </a:r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61D95C09-01CF-4010-AE4F-0DB2CF8C34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836" y="1805050"/>
                <a:ext cx="10656124" cy="3455720"/>
              </a:xfrm>
              <a:prstGeom prst="rect">
                <a:avLst/>
              </a:prstGeom>
              <a:blipFill>
                <a:blip r:embed="rId2"/>
                <a:stretch>
                  <a:fillRect l="-85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484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F1A1358-1A66-4634-87E0-E52587F9FF81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Two-Stage Optimization Strategies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37307F8-E2E6-4C27-8D36-02EAF16729A7}"/>
                  </a:ext>
                </a:extLst>
              </p:cNvPr>
              <p:cNvSpPr/>
              <p:nvPr/>
            </p:nvSpPr>
            <p:spPr>
              <a:xfrm>
                <a:off x="6095163" y="2660981"/>
                <a:ext cx="5215850" cy="2115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sup>
                            </m:sSubSup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meta</m:t>
                                </m:r>
                              </m:sup>
                            </m:sSubSup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∇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b>
                            </m:sSub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𝓁</m:t>
                            </m:r>
                            <m:d>
                              <m:d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𝔇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𝜏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p>
                                </m:sSubSup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, 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=1,…,</m:t>
                            </m:r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ℬ</m:t>
                            </m:r>
                          </m:e>
                        </m:mr>
                        <m:mr>
                          <m:e>
                            <m:acc>
                              <m:accPr>
                                <m:chr m:val="̂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𝜉</m:t>
                                </m:r>
                              </m:e>
                            </m:acc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MC</m:t>
                                </m:r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sub>
                              <m:sup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  <m:m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d>
                              <m:d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=1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𝓁</m:t>
                                </m:r>
                                <m:d>
                                  <m:d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zh-CN" altLang="en-US">
                                            <a:latin typeface="Cambria Math" panose="02040503050406030204" pitchFamily="18" charset="0"/>
                                          </a:rPr>
                                          <m:t>𝔇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sub>
                                      <m:sup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sup>
                                    </m:sSubSup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;</m:t>
                                    </m:r>
                                    <m:sSubSup>
                                      <m:sSubSup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  <m:sup>
                                        <m:sSub>
                                          <m:sSub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sup>
                                    </m:sSubSup>
                                  </m:e>
                                </m:d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𝜉</m:t>
                                    </m:r>
                                  </m:e>
                                </m:acc>
                              </m:e>
                            </m:d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, 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=1,…,</m:t>
                            </m:r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ℬ</m:t>
                            </m:r>
                          </m:e>
                        </m:mr>
                        <m:mr>
                          <m:e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meta</m:t>
                                </m:r>
                              </m:sup>
                            </m:sSubSup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←</m:t>
                            </m:r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meta</m:t>
                                </m:r>
                              </m:sup>
                            </m:sSubSup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sub>
                                <m:r>
                                  <a:rPr lang="zh-CN" alt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ℬ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zh-CN" altLang="en-US">
                                            <a:latin typeface="Cambria Math" panose="02040503050406030204" pitchFamily="18" charset="0"/>
                                          </a:rPr>
                                          <m:t>∇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sub>
                                    </m:sSub>
                                  </m:e>
                                </m:nary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𝜏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r>
                                      <a:rPr lang="zh-CN" altLang="en-US">
                                        <a:latin typeface="Cambria Math" panose="02040503050406030204" pitchFamily="18" charset="0"/>
                                      </a:rPr>
                                      <m:t>𝓁</m:t>
                                    </m:r>
                                    <m:d>
                                      <m:d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zh-CN" altLang="en-US">
                                                <a:latin typeface="Cambria Math" panose="02040503050406030204" pitchFamily="18" charset="0"/>
                                              </a:rPr>
                                              <m:t>𝔇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sub>
                                          <m:sup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sup>
                                        </m:sSubSup>
                                        <m:r>
                                          <a:rPr lang="zh-CN" altLang="en-US">
                                            <a:latin typeface="Cambria Math" panose="02040503050406030204" pitchFamily="18" charset="0"/>
                                          </a:rPr>
                                          <m:t>;</m:t>
                                        </m:r>
                                        <m:sSubSup>
                                          <m:sSubSup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sub>
                                          <m:sup>
                                            <m:sSub>
                                              <m:sSub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sup>
                                        </m:sSubSup>
                                      </m:e>
                                    </m:d>
                                  </m:e>
                                </m:d>
                              </m:e>
                            </m:d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</m:mr>
                      </m:m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37307F8-E2E6-4C27-8D36-02EAF16729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163" y="2660981"/>
                <a:ext cx="5215850" cy="21159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68F816FE-45A5-4CD4-A4D3-AB51853DCF6B}"/>
              </a:ext>
            </a:extLst>
          </p:cNvPr>
          <p:cNvSpPr/>
          <p:nvPr/>
        </p:nvSpPr>
        <p:spPr>
          <a:xfrm>
            <a:off x="573265" y="1235510"/>
            <a:ext cx="5786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pipelines of DR-MAML (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Example 1):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AB923EF-0C16-4AB2-89A5-C97A398A8099}"/>
              </a:ext>
            </a:extLst>
          </p:cNvPr>
          <p:cNvSpPr/>
          <p:nvPr/>
        </p:nvSpPr>
        <p:spPr>
          <a:xfrm>
            <a:off x="818165" y="2404677"/>
            <a:ext cx="539798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Stage-I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includes the fast adaptation </a:t>
            </a:r>
            <a:r>
              <a:rPr lang="en-US" altLang="zh-CN" sz="2400" i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w.r.t.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individual task in Eq. (1) and the quantile estimate in Eq. (2)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Stage-II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applies the sub-gradient updates to the model parameters in Eq. (3)/(4). 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9C2DDF4E-6061-486B-AF73-61AB608A46B1}"/>
              </a:ext>
            </a:extLst>
          </p:cNvPr>
          <p:cNvGrpSpPr/>
          <p:nvPr/>
        </p:nvGrpSpPr>
        <p:grpSpPr>
          <a:xfrm>
            <a:off x="11144977" y="2713045"/>
            <a:ext cx="921667" cy="1742016"/>
            <a:chOff x="11124037" y="2161613"/>
            <a:chExt cx="921667" cy="1742016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D0587E52-533C-4C32-B5AF-510585E2717F}"/>
                </a:ext>
              </a:extLst>
            </p:cNvPr>
            <p:cNvSpPr txBox="1"/>
            <p:nvPr/>
          </p:nvSpPr>
          <p:spPr>
            <a:xfrm>
              <a:off x="11124037" y="2161613"/>
              <a:ext cx="530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(1)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5C5F8D9-02EA-4D3D-8DF9-1067B3F35B07}"/>
                </a:ext>
              </a:extLst>
            </p:cNvPr>
            <p:cNvSpPr/>
            <p:nvPr/>
          </p:nvSpPr>
          <p:spPr>
            <a:xfrm>
              <a:off x="11177839" y="3534297"/>
              <a:ext cx="86786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(4)</a:t>
              </a:r>
              <a:endParaRPr lang="zh-CN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6A874D95-A528-463C-807D-EAFBB9D2AD58}"/>
                </a:ext>
              </a:extLst>
            </p:cNvPr>
            <p:cNvSpPr/>
            <p:nvPr/>
          </p:nvSpPr>
          <p:spPr>
            <a:xfrm>
              <a:off x="11144978" y="2584605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(2)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8124CF0-E108-46E1-9973-C1E37502B35B}"/>
                </a:ext>
              </a:extLst>
            </p:cNvPr>
            <p:cNvSpPr/>
            <p:nvPr/>
          </p:nvSpPr>
          <p:spPr>
            <a:xfrm>
              <a:off x="11144978" y="2927761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(3)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6981CF3E-A840-4818-8B11-5ED25665C5E8}"/>
              </a:ext>
            </a:extLst>
          </p:cNvPr>
          <p:cNvSpPr/>
          <p:nvPr/>
        </p:nvSpPr>
        <p:spPr>
          <a:xfrm>
            <a:off x="818165" y="5369031"/>
            <a:ext cx="10679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These two stages repeat until reaching the convergence required iterations.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381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3329A1D5-0723-4556-A05E-E3E995E6068A}"/>
              </a:ext>
            </a:extLst>
          </p:cNvPr>
          <p:cNvSpPr/>
          <p:nvPr/>
        </p:nvSpPr>
        <p:spPr>
          <a:xfrm>
            <a:off x="260592" y="2954349"/>
            <a:ext cx="11670815" cy="949301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Investigations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155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ED4731A-0C41-474C-BEE8-7B0927AE7D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06" y="1141453"/>
            <a:ext cx="11267759" cy="372599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ECFC159-BB96-46A9-A5B9-19ED5EFE172A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Sketch of our Study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17639EA-EEB9-4E1D-84F4-FDA6432C6C95}"/>
              </a:ext>
            </a:extLst>
          </p:cNvPr>
          <p:cNvSpPr/>
          <p:nvPr/>
        </p:nvSpPr>
        <p:spPr>
          <a:xfrm>
            <a:off x="535577" y="5060326"/>
            <a:ext cx="11521439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the left side is the two-stage distributionally robust strategy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contributed theoretical understanding 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is right-down, with the right-up the 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empirical improvement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760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B93BB9A-2AF8-425C-94A0-285BF402C00C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Max-Min Optimization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BD903B9D-4737-479F-9DC7-7C64F2A7438C}"/>
                  </a:ext>
                </a:extLst>
              </p:cNvPr>
              <p:cNvSpPr/>
              <p:nvPr/>
            </p:nvSpPr>
            <p:spPr>
              <a:xfrm>
                <a:off x="364131" y="2971769"/>
                <a:ext cx="11606829" cy="30378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Max-Min Optimization.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With the pre-assigned decision-making orders, the studied problem can be characterized as: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max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sSub>
                                  <m:sSub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𝒬</m:t>
                                    </m:r>
                                  </m:e>
                                  <m:sub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𝛼</m:t>
                                    </m:r>
                                  </m:sub>
                                </m:sSub>
                              </m:lim>
                            </m:limLow>
                            <m:limLow>
                              <m:limLow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min</m:t>
                                </m:r>
                              </m:e>
                              <m:lim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∈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lim>
                            </m:limLow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ℱ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</m:t>
                                </m:r>
                              </m:e>
                            </m:d>
                            <m:box>
                              <m:box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oxPr>
                              <m:e>
                                <m:r>
                                  <a:rPr lang="en-US" altLang="zh-CN" sz="24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:=</m:t>
                                </m:r>
                              </m:e>
                            </m:box>
                            <m:sSub>
                              <m:sSubPr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𝔼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𝑞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𝜏</m:t>
                                    </m:r>
                                  </m:e>
                                </m:d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zh-CN" altLang="zh-CN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𝓁</m:t>
                                </m:r>
                                <m:d>
                                  <m:dPr>
                                    <m:ctrlPr>
                                      <a:rPr lang="zh-CN" altLang="zh-CN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zh-CN" altLang="zh-CN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𝔇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𝜏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𝑄</m:t>
                                        </m:r>
                                      </m:sup>
                                    </m:sSub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sSubSup>
                                      <m:sSubSupPr>
                                        <m:ctrlPr>
                                          <a:rPr lang="zh-CN" altLang="zh-CN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𝔇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𝜏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𝑆</m:t>
                                        </m:r>
                                      </m:sup>
                                    </m:sSubSup>
                                    <m:r>
                                      <a:rPr lang="en-US" altLang="zh-CN" sz="24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;</m:t>
                                    </m:r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altLang="zh-CN" sz="24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𝒬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box>
                      <m:box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:=</m:t>
                        </m:r>
                      </m:e>
                    </m:box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{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𝑞</m:t>
                    </m:r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|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𝒯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⊆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𝒯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nary>
                      <m:naryPr>
                        <m:limLoc m:val="subSup"/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∈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𝒯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​</m:t>
                        </m:r>
                      </m:sup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nary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𝑑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1−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constitutes a collection of uncertainty sets over task subspace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𝒯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𝑞</m:t>
                    </m:r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the normalized probability density over the task subspace.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BD903B9D-4737-479F-9DC7-7C64F2A743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131" y="2971769"/>
                <a:ext cx="11606829" cy="3037819"/>
              </a:xfrm>
              <a:prstGeom prst="rect">
                <a:avLst/>
              </a:prstGeom>
              <a:blipFill>
                <a:blip r:embed="rId2"/>
                <a:stretch>
                  <a:fillRect l="-840" t="-1403" r="-1208" b="-2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7E9C1377-F356-451D-93ED-40457FB07248}"/>
              </a:ext>
            </a:extLst>
          </p:cNvPr>
          <p:cNvSpPr/>
          <p:nvPr/>
        </p:nvSpPr>
        <p:spPr>
          <a:xfrm>
            <a:off x="364131" y="1324168"/>
            <a:ext cx="11463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the two-stage optimization strategy, the default is the minimization of the risk measure </a:t>
            </a:r>
            <a:r>
              <a:rPr lang="en-US" altLang="zh-CN" sz="2400" i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w.r.t.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the parameter space after the maximization of the risk measure </a:t>
            </a:r>
            <a:r>
              <a:rPr lang="en-US" altLang="zh-CN" sz="2400" i="1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w.r.t.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the task subspace.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54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87F7C92-1D20-4F42-8AC3-42C3296CBD5C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Stackelberg</a:t>
            </a: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Game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01F94A3-B2D9-46E3-968E-2F9D7E7A43D4}"/>
                  </a:ext>
                </a:extLst>
              </p:cNvPr>
              <p:cNvSpPr/>
              <p:nvPr/>
            </p:nvSpPr>
            <p:spPr>
              <a:xfrm>
                <a:off x="556085" y="1462934"/>
                <a:ext cx="11384554" cy="1354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Stackelberg Game: 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example pipelines can be understood as approximately solving a stochastic two-player zero-sum Stackelberg game 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𝒮𝒢</m:t>
                    </m:r>
                    <m:box>
                      <m:box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boxPr>
                      <m:e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:=</m:t>
                        </m:r>
                      </m:e>
                    </m:box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⟨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𝒫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𝒫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;{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𝒬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},{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};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ℱ</m:t>
                    </m:r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⟩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01F94A3-B2D9-46E3-968E-2F9D7E7A43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85" y="1462934"/>
                <a:ext cx="11384554" cy="1354217"/>
              </a:xfrm>
              <a:prstGeom prst="rect">
                <a:avLst/>
              </a:prstGeom>
              <a:blipFill>
                <a:blip r:embed="rId3"/>
                <a:stretch>
                  <a:fillRect l="-696" t="-3153" r="-1071" b="-99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04C4F7CF-CFB1-47F2-AEA4-D14327C642F8}"/>
                  </a:ext>
                </a:extLst>
              </p:cNvPr>
              <p:cNvSpPr/>
              <p:nvPr/>
            </p:nvSpPr>
            <p:spPr>
              <a:xfrm>
                <a:off x="1550614" y="3653607"/>
                <a:ext cx="3907865" cy="1891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zh-CN" altLang="en-US">
                                <a:latin typeface="Cambria Math" panose="02040503050406030204" pitchFamily="18" charset="0"/>
                              </a:rPr>
                              <m:t>𝒮</m:t>
                            </m:r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𝒢</m:t>
                            </m:r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: </m:t>
                            </m:r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limLow>
                              <m:limLow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limLow>
                                  <m:limLow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arg</m:t>
                                    </m:r>
                                    <m:limLow>
                                      <m:limLow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limLow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max</m:t>
                                        </m:r>
                                      </m:e>
                                      <m:lim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∈</m:t>
                                        </m:r>
                                        <m:sSub>
                                          <m:sSub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i="0">
                                                <a:latin typeface="Cambria Math" panose="02040503050406030204" pitchFamily="18" charset="0"/>
                                              </a:rPr>
                                              <m:t>𝒬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sub>
                                        </m:sSub>
                                      </m:lim>
                                    </m:limLow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𝔼</m:t>
                                        </m:r>
                                      </m:e>
                                      <m:sub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sub>
                                    </m:sSub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𝓁</m:t>
                                        </m:r>
                                        <m:d>
                                          <m:d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zh-CN" altLang="en-US" i="0">
                                                    <a:latin typeface="Cambria Math" panose="020405030504060302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zh-CN" altLang="en-US" i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zh-CN" altLang="en-US" i="0">
                                                    <a:latin typeface="Cambria Math" panose="020405030504060302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zh-CN" altLang="en-US" i="0">
                                                <a:latin typeface="Cambria Math" panose="02040503050406030204" pitchFamily="18" charset="0"/>
                                              </a:rPr>
                                              <m:t>;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𝑡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d>
                                  </m:e>
                                  <m:lim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⏟</m:t>
                                    </m:r>
                                  </m:lim>
                                </m:limLow>
                              </m:e>
                              <m:lim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Leader</m:t>
                                </m:r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Player</m:t>
                                </m:r>
                              </m:lim>
                            </m:limLow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limLow>
                              <m:limLow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limLow>
                                  <m:limLow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limLow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arg</m:t>
                                    </m:r>
                                    <m:limLow>
                                      <m:limLow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limLow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e>
                                      <m:lim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∈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altLang="zh-CN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Θ</m:t>
                                        </m:r>
                                      </m:lim>
                                    </m:limLow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𝔼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𝑡</m:t>
                                            </m:r>
                                          </m:sub>
                                        </m:sSub>
                                      </m:sub>
                                    </m:sSub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𝓁</m:t>
                                        </m:r>
                                        <m:d>
                                          <m:dPr>
                                            <m:ctrlP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Sup>
                                              <m:sSubSup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zh-CN" altLang="en-US" i="0">
                                                    <a:latin typeface="Cambria Math" panose="020405030504060302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𝑄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zh-CN" altLang="en-US" i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zh-CN" altLang="en-US" i="0">
                                                    <a:latin typeface="Cambria Math" panose="02040503050406030204" pitchFamily="18" charset="0"/>
                                                  </a:rPr>
                                                  <m:t>𝔇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zh-CN" altLang="en-US" i="1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sup>
                                            </m:sSubSup>
                                            <m:r>
                                              <a:rPr lang="zh-CN" altLang="en-US" i="0">
                                                <a:latin typeface="Cambria Math" panose="02040503050406030204" pitchFamily="18" charset="0"/>
                                              </a:rPr>
                                              <m:t>;</m:t>
                                            </m:r>
                                            <m:r>
                                              <a:rPr lang="zh-CN" altLang="en-US" i="1">
                                                <a:latin typeface="Cambria Math" panose="02040503050406030204" pitchFamily="18" charset="0"/>
                                              </a:rPr>
                                              <m:t>𝜃</m:t>
                                            </m:r>
                                          </m:e>
                                        </m:d>
                                      </m:e>
                                    </m:d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</m:e>
                                  <m:lim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⏟</m:t>
                                    </m:r>
                                  </m:lim>
                                </m:limLow>
                              </m:e>
                              <m:lim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Follower</m:t>
                                </m:r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Player</m:t>
                                </m:r>
                              </m:lim>
                            </m:limLow>
                          </m:e>
                        </m:mr>
                      </m:m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04C4F7CF-CFB1-47F2-AEA4-D14327C642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614" y="3653607"/>
                <a:ext cx="3907865" cy="18914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03EB5B08-4B3D-47F9-86AD-FC987A107BED}"/>
              </a:ext>
            </a:extLst>
          </p:cNvPr>
          <p:cNvSpPr/>
          <p:nvPr/>
        </p:nvSpPr>
        <p:spPr>
          <a:xfrm>
            <a:off x="556085" y="3076090"/>
            <a:ext cx="3029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Best Responses: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CAE3070-EA57-4343-B889-2CE2E19BA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1336" y="2817151"/>
            <a:ext cx="6577255" cy="333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3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C1CF203-2700-4DBB-908A-D6B64744F556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Concept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ED1AAE6-BAEE-4692-8230-AC589006D8E4}"/>
                  </a:ext>
                </a:extLst>
              </p:cNvPr>
              <p:cNvSpPr/>
              <p:nvPr/>
            </p:nvSpPr>
            <p:spPr>
              <a:xfrm>
                <a:off x="395036" y="1295123"/>
                <a:ext cx="11452976" cy="18004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900"/>
                  </a:spcBef>
                  <a:spcAft>
                    <a:spcPts val="9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Definition </a:t>
                </a:r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(Local Stackelberg Equilibrium).  </a:t>
                </a:r>
              </a:p>
              <a:p>
                <a:pPr lvl="1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Let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𝒬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be the solution. With the leader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𝒬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the follower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called a </a:t>
                </a:r>
                <a:r>
                  <a:rPr lang="en-US" altLang="zh-CN" sz="24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local </a:t>
                </a:r>
                <a:r>
                  <a:rPr lang="en-US" altLang="zh-CN" sz="24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Stackelberg</a:t>
                </a:r>
                <a:r>
                  <a:rPr lang="en-US" altLang="zh-CN" sz="24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equilibrium</a:t>
                </a: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for the leader if the following inequalities hold, 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ED1AAE6-BAEE-4692-8230-AC589006D8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36" y="1295123"/>
                <a:ext cx="11452976" cy="1800493"/>
              </a:xfrm>
              <a:prstGeom prst="rect">
                <a:avLst/>
              </a:prstGeom>
              <a:blipFill>
                <a:blip r:embed="rId2"/>
                <a:stretch>
                  <a:fillRect l="-745" t="-2365" b="-67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6A8B75C6-3D3A-490C-AA92-6718CD62B430}"/>
                  </a:ext>
                </a:extLst>
              </p:cNvPr>
              <p:cNvSpPr/>
              <p:nvPr/>
            </p:nvSpPr>
            <p:spPr>
              <a:xfrm>
                <a:off x="2814373" y="3057635"/>
                <a:ext cx="6096000" cy="111755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inf</m:t>
                          </m:r>
                        </m:e>
                        <m:lim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𝒮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Θ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∗</m:t>
                                  </m:r>
                                </m:sub>
                              </m:sSub>
                            </m:e>
                          </m:d>
                        </m:lim>
                      </m:limLow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ℱ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b>
                          </m:sSub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≥</m:t>
                      </m:r>
                      <m:limLow>
                        <m:limLow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inf</m:t>
                          </m:r>
                        </m:e>
                        <m:lim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𝒮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Θ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</m:d>
                        </m:lim>
                      </m:limLow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ℱ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sz="2000">
                          <a:latin typeface="Arial" panose="020B0604020202020204" pitchFamily="34" charset="0"/>
                          <a:ea typeface="宋体" panose="02010600030101010101" pitchFamily="2" charset="-122"/>
                          <a:cs typeface="Arial" panose="020B0604020202020204" pitchFamily="34" charset="0"/>
                        </a:rPr>
                        <m:t>where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 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𝒮</m:t>
                          </m:r>
                        </m:e>
                        <m:sub>
                          <m:sSup>
                            <m:sSup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Θ</m:t>
                              </m:r>
                            </m:e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</m:d>
                      <m:box>
                        <m:box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boxPr>
                        <m:e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:=</m:t>
                          </m:r>
                        </m:e>
                      </m:box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{</m:t>
                      </m:r>
                      <m:acc>
                        <m:accPr>
                          <m:chr m:val="‾"/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acc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ℱ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acc>
                            <m:accPr>
                              <m:chr m:val="‾"/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≤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ℱ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𝑞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,∀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𝜃</m:t>
                      </m:r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∈</m:t>
                      </m:r>
                      <m:sSup>
                        <m:sSup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}.</m:t>
                      </m:r>
                    </m:oMath>
                  </m:oMathPara>
                </a14:m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6A8B75C6-3D3A-490C-AA92-6718CD62B4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373" y="3057635"/>
                <a:ext cx="6096000" cy="11175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5ED07643-9605-F167-1166-7E4677AF10DF}"/>
                  </a:ext>
                </a:extLst>
              </p:cNvPr>
              <p:cNvSpPr/>
              <p:nvPr/>
            </p:nvSpPr>
            <p:spPr>
              <a:xfrm>
                <a:off x="395034" y="4207560"/>
                <a:ext cx="11517251" cy="18004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900"/>
                  </a:spcBef>
                  <a:spcAft>
                    <a:spcPts val="9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Interpretation of the Obtained Equilibrium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en-US" altLang="zh-CN" sz="2400" b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altLang="zh-CN" sz="24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altLang="zh-CN" sz="24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sz="2400" b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4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 </a:t>
                </a:r>
              </a:p>
              <a:p>
                <a:pPr lvl="1"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Given the follower's decision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and the induced task risk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</m:sSub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sSub>
                          <m:sSub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the leader cannot further raise a proposal of a task subset with a probability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1−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to degrade the tailed expected performance.</a:t>
                </a:r>
                <a:endParaRPr lang="zh-CN" altLang="zh-CN" sz="24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5ED07643-9605-F167-1166-7E4677AF10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034" y="4207560"/>
                <a:ext cx="11517251" cy="1800493"/>
              </a:xfrm>
              <a:prstGeom prst="rect">
                <a:avLst/>
              </a:prstGeom>
              <a:blipFill>
                <a:blip r:embed="rId4"/>
                <a:stretch>
                  <a:fillRect l="-741" t="-2365" b="-67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0872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39119C2-E159-4E6A-9DDD-419E9D094220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Convergence Rate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7169003-65E9-4F27-B443-0E74BD22FC4F}"/>
                  </a:ext>
                </a:extLst>
              </p:cNvPr>
              <p:cNvSpPr/>
              <p:nvPr/>
            </p:nvSpPr>
            <p:spPr>
              <a:xfrm>
                <a:off x="297820" y="1195390"/>
                <a:ext cx="11742943" cy="298549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Assumption 1 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meta risk function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𝓁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sup>
                        </m:sSubSup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sup>
                        </m:sSubSup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-Lipschitz continuous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; 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cumulative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</m:sSub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-Lipschitz continuous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and the normalized density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-Lipschitz continuous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; 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For arbitrary valid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corresponding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𝓁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sup>
                        </m:sSubSup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𝔇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sup>
                        </m:sSubSup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bounded: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sup</m:t>
                          </m:r>
                        </m:e>
                        <m:lim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𝜏</m:t>
                          </m:r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𝛺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  <m:r>
                                <a:rPr lang="en-US" altLang="zh-CN" sz="20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sub>
                          </m:sSub>
                        </m:lim>
                      </m:limLow>
                      <m:r>
                        <a:rPr lang="en-US" altLang="zh-CN" sz="20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𝓁</m:t>
                      </m:r>
                      <m:d>
                        <m:d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sup>
                          </m:sSubSup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zh-CN" altLang="zh-CN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𝔇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zh-CN" altLang="zh-CN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altLang="zh-CN" sz="20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sup>
                          </m:sSubSup>
                          <m: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;</m:t>
                          </m:r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altLang="zh-CN" sz="20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.</m:t>
                      </m:r>
                    </m:oMath>
                  </m:oMathPara>
                </a14:m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7169003-65E9-4F27-B443-0E74BD22FC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20" y="1195390"/>
                <a:ext cx="11742943" cy="2985497"/>
              </a:xfrm>
              <a:prstGeom prst="rect">
                <a:avLst/>
              </a:prstGeom>
              <a:blipFill>
                <a:blip r:embed="rId2"/>
                <a:stretch>
                  <a:fillRect l="-727" t="-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FD9B8A6-02CB-4B49-B927-BE99DC27D9D2}"/>
                  </a:ext>
                </a:extLst>
              </p:cNvPr>
              <p:cNvSpPr/>
              <p:nvPr/>
            </p:nvSpPr>
            <p:spPr>
              <a:xfrm>
                <a:off x="297820" y="4768615"/>
                <a:ext cx="11742943" cy="125476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Assumption 2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implicit function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h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⋅</m:t>
                        </m:r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-Lipschitz continuous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𝜃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ℱ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-Lipschitz continuous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w.r.t.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𝒬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FD9B8A6-02CB-4B49-B927-BE99DC27D9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820" y="4768615"/>
                <a:ext cx="11742943" cy="1254767"/>
              </a:xfrm>
              <a:prstGeom prst="rect">
                <a:avLst/>
              </a:prstGeom>
              <a:blipFill>
                <a:blip r:embed="rId3"/>
                <a:stretch>
                  <a:fillRect l="-727" t="-3398" b="-77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596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08CD45DD-651E-4452-86BD-D64C886716C9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80AEF94-D88C-48EE-A33C-8CB5A7524736}"/>
              </a:ext>
            </a:extLst>
          </p:cNvPr>
          <p:cNvSpPr txBox="1"/>
          <p:nvPr/>
        </p:nvSpPr>
        <p:spPr>
          <a:xfrm>
            <a:off x="829234" y="865538"/>
            <a:ext cx="7505205" cy="5425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Preliminaries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Theoretical Investigations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Empirical Findings</a:t>
            </a:r>
          </a:p>
          <a:p>
            <a:pPr marL="342900" indent="-342900">
              <a:lnSpc>
                <a:spcPct val="300000"/>
              </a:lnSpc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208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39119C2-E159-4E6A-9DDD-419E9D094220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Convergence Rate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7169003-65E9-4F27-B443-0E74BD22FC4F}"/>
                  </a:ext>
                </a:extLst>
              </p:cNvPr>
              <p:cNvSpPr/>
              <p:nvPr/>
            </p:nvSpPr>
            <p:spPr>
              <a:xfrm>
                <a:off x="581681" y="2067999"/>
                <a:ext cx="10740128" cy="21650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 1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(Convergence Rate for the Second Player). 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Let the iteration sequence in optimization be: </a:t>
                </a:r>
                <a14:m>
                  <m:oMath xmlns:m="http://schemas.openxmlformats.org/officeDocument/2006/math"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⋯↦{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}↦{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}↦⋯↦{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∗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}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with the converged </a:t>
                </a:r>
                <a:r>
                  <a:rPr lang="en-US" altLang="zh-CN" sz="2000" i="1" dirty="0" err="1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equilibirum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sz="20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Under the </a:t>
                </a:r>
                <a:r>
                  <a:rPr lang="en-US" altLang="zh-CN" sz="2000" b="1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Assumption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2</a:t>
                </a:r>
                <a:r>
                  <a:rPr lang="en-US" altLang="zh-CN" sz="2000" i="1" dirty="0">
                    <a:solidFill>
                      <a:srgbClr val="4F81BD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and suppose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𝐼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𝜆</m:t>
                            </m:r>
                            <m:sSubSup>
                              <m:sSubSup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∇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𝜃𝜃</m:t>
                                </m:r>
                              </m:sub>
                              <m: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ℱ</m:t>
                            </m:r>
                            <m:d>
                              <m:d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  <m:r>
                                  <a:rPr lang="en-US" altLang="zh-CN" sz="20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1−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𝜆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sub>
                    </m:sSub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we can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lim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→∞</m:t>
                        </m:r>
                      </m:sub>
                    </m:sSub>
                    <m:f>
                      <m:f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CN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  <m:r>
                                      <a:rPr lang="en-US" altLang="zh-CN" sz="20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CN" sz="2000" i="1" smtClean="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and the iteration converges with the rate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CN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𝐼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𝜆</m:t>
                                </m:r>
                                <m:sSubSup>
                                  <m:sSubSup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zh-CN" sz="20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∇</m:t>
                                    </m:r>
                                  </m:e>
                                  <m:sub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𝜃𝜃</m:t>
                                    </m:r>
                                  </m:sub>
                                  <m:sup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ℱ</m:t>
                                </m:r>
                                <m:d>
                                  <m:dPr>
                                    <m:ctrlPr>
                                      <a:rPr lang="zh-CN" altLang="zh-CN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altLang="zh-CN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𝑞</m:t>
                                        </m:r>
                                      </m:e>
                                      <m:sub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∗</m:t>
                                        </m:r>
                                      </m:sub>
                                    </m:sSub>
                                    <m:r>
                                      <a:rPr lang="en-US" altLang="zh-CN" sz="2000"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zh-CN" altLang="zh-CN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US" altLang="zh-CN" sz="2000" i="1"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∗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b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E7169003-65E9-4F27-B443-0E74BD22FC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681" y="2067999"/>
                <a:ext cx="10740128" cy="2165016"/>
              </a:xfrm>
              <a:prstGeom prst="rect">
                <a:avLst/>
              </a:prstGeom>
              <a:blipFill>
                <a:blip r:embed="rId2"/>
                <a:stretch>
                  <a:fillRect l="-568" t="-1127" b="-22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3402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39119C2-E159-4E6A-9DDD-419E9D094220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Convergence Rate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FD9B8A6-02CB-4B49-B927-BE99DC27D9D2}"/>
                  </a:ext>
                </a:extLst>
              </p:cNvPr>
              <p:cNvSpPr/>
              <p:nvPr/>
            </p:nvSpPr>
            <p:spPr>
              <a:xfrm>
                <a:off x="297558" y="1574577"/>
                <a:ext cx="7315816" cy="1194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 2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(Asymptotic Performance Gap in Tail Task Risk). 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Under the </a:t>
                </a:r>
                <a:r>
                  <a:rPr lang="en-US" altLang="zh-CN" sz="2000" b="1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Assumption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1 and given a batch of tasks </a:t>
                </a:r>
                <a14:m>
                  <m:oMath xmlns:m="http://schemas.openxmlformats.org/officeDocument/2006/math"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{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sSubSup>
                      <m:sSubSup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}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ℬ</m:t>
                        </m:r>
                      </m:sup>
                    </m:sSubSup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we can have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FD9B8A6-02CB-4B49-B927-BE99DC27D9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558" y="1574577"/>
                <a:ext cx="7315816" cy="1194751"/>
              </a:xfrm>
              <a:prstGeom prst="rect">
                <a:avLst/>
              </a:prstGeom>
              <a:blipFill>
                <a:blip r:embed="rId2"/>
                <a:stretch>
                  <a:fillRect l="-917" t="-2041" r="-2583" b="-8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7A17F4D7-057A-4452-B264-AA51A0299E87}"/>
                  </a:ext>
                </a:extLst>
              </p:cNvPr>
              <p:cNvSpPr/>
              <p:nvPr/>
            </p:nvSpPr>
            <p:spPr>
              <a:xfrm>
                <a:off x="888426" y="2957006"/>
                <a:ext cx="5996450" cy="11844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sz="20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zh-CN" altLang="en-US" sz="2000" i="1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CVaR</m:t>
                                </m:r>
                              </m:e>
                              <m:sub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m:rPr>
                                        <m:nor/>
                                      </m:rPr>
                                      <a:rPr lang="zh-CN" altLang="en-US" sz="2000" i="1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  <m:t>meta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zh-CN" altLang="en-US" sz="2000" i="1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CVaR</m:t>
                                </m:r>
                              </m:e>
                              <m:sub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zh-CN" altLang="en-US" sz="200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sub>
                            </m:sSub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∥</m:t>
                            </m:r>
                            <m:sSubSup>
                              <m:sSubSup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b>
                              <m:sup>
                                <m:r>
                                  <m:rPr>
                                    <m:nor/>
                                  </m:rPr>
                                  <a:rPr lang="zh-CN" altLang="en-US" sz="2000" i="1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meta</m:t>
                                </m:r>
                              </m:sup>
                            </m:sSubSup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zh-CN" altLang="en-US" sz="200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b>
                            </m:sSub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∥</m:t>
                            </m:r>
                          </m:e>
                        </m:mr>
                        <m:mr>
                          <m:e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𝑉𝑎𝑅</m:t>
                                    </m:r>
                                  </m:e>
                                  <m:sub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sub>
                                  <m:sup>
                                    <m:r>
                                      <a:rPr lang="en-US" altLang="zh-CN" sz="2000" i="1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zh-CN" altLang="en-US" sz="200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2000">
                                    <a:latin typeface="Cambria Math" panose="02040503050406030204" pitchFamily="18" charset="0"/>
                                  </a:rPr>
                                  <m:t>ℙ</m:t>
                                </m:r>
                                <m:d>
                                  <m:d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000">
                                            <a:latin typeface="Cambria Math" panose="02040503050406030204" pitchFamily="18" charset="0"/>
                                          </a:rPr>
                                          <m:t>𝒯</m:t>
                                        </m:r>
                                      </m:e>
                                      <m:sub>
                                        <m:r>
                                          <a:rPr lang="zh-CN" altLang="en-US" sz="200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zh-CN" altLang="en-US" sz="200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zh-CN" altLang="en-US" sz="2000">
                                    <a:latin typeface="Cambria Math" panose="02040503050406030204" pitchFamily="18" charset="0"/>
                                  </a:rPr>
                                  <m:t>ℙ</m:t>
                                </m:r>
                                <m:d>
                                  <m:d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000">
                                            <a:latin typeface="Cambria Math" panose="02040503050406030204" pitchFamily="18" charset="0"/>
                                          </a:rPr>
                                          <m:t>𝒯</m:t>
                                        </m:r>
                                      </m:e>
                                      <m:sub>
                                        <m:r>
                                          <a:rPr lang="zh-CN" altLang="en-US" sz="200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7A17F4D7-057A-4452-B264-AA51A0299E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426" y="2957006"/>
                <a:ext cx="5996450" cy="11844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81FC7086-096D-4A36-A007-34B96FB1FE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566" y="2016194"/>
            <a:ext cx="4744173" cy="29243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533F24BE-3CB6-4B70-9BA2-621C9F883C79}"/>
                  </a:ext>
                </a:extLst>
              </p:cNvPr>
              <p:cNvSpPr/>
              <p:nvPr/>
            </p:nvSpPr>
            <p:spPr>
              <a:xfrm>
                <a:off x="500740" y="5128218"/>
                <a:ext cx="1117055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For sufficiently large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the first term can be bounded by a small number due to the convergence, and the second term vanishes.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533F24BE-3CB6-4B70-9BA2-621C9F883C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740" y="5128218"/>
                <a:ext cx="11170559" cy="707886"/>
              </a:xfrm>
              <a:prstGeom prst="rect">
                <a:avLst/>
              </a:prstGeom>
              <a:blipFill>
                <a:blip r:embed="rId5"/>
                <a:stretch>
                  <a:fillRect l="-546" t="-3448" r="-109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0561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6F85C00-E66F-4E3B-A984-E9E66152283F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Generalization Bound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3B708D6-AB75-4201-A3DC-500E7E48E0A7}"/>
                  </a:ext>
                </a:extLst>
              </p:cNvPr>
              <p:cNvSpPr/>
              <p:nvPr/>
            </p:nvSpPr>
            <p:spPr>
              <a:xfrm>
                <a:off x="542125" y="1358666"/>
                <a:ext cx="11128690" cy="1194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 3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(Generalization Bound in the Tail Risk Cases). 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Given a collection of task samples </a:t>
                </a:r>
                <a14:m>
                  <m:oMath xmlns:m="http://schemas.openxmlformats.org/officeDocument/2006/math"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{</m:t>
                    </m:r>
                    <m:sSub>
                      <m:sSub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sSubSup>
                      <m:sSubSup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}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ℬ</m:t>
                        </m:r>
                      </m:sup>
                    </m:sSubSup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corresponding meta datasets, we can derive the following generalization bound in the presence of tail risk: 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33B708D6-AB75-4201-A3DC-500E7E48E0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25" y="1358666"/>
                <a:ext cx="11128690" cy="1194751"/>
              </a:xfrm>
              <a:prstGeom prst="rect">
                <a:avLst/>
              </a:prstGeom>
              <a:blipFill>
                <a:blip r:embed="rId2"/>
                <a:stretch>
                  <a:fillRect l="-602" t="-2551" b="-8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A69FF9E6-C58B-4EBE-A80B-5F15D54E5C83}"/>
                  </a:ext>
                </a:extLst>
              </p:cNvPr>
              <p:cNvSpPr/>
              <p:nvPr/>
            </p:nvSpPr>
            <p:spPr>
              <a:xfrm>
                <a:off x="2105011" y="2698431"/>
                <a:ext cx="7981977" cy="19407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/>
                          <m:e>
                            <m:r>
                              <a:rPr lang="zh-CN" altLang="en-US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zh-CN" altLang="en-US" sz="2000" i="0">
                                <a:latin typeface="Cambria Math" panose="02040503050406030204" pitchFamily="18" charset="0"/>
                              </a:rPr>
                              <m:t>≤</m:t>
                            </m:r>
                            <m:acc>
                              <m:accPr>
                                <m:chr m:val="̂"/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</m:acc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zh-CN" altLang="en-US" sz="2000">
                                <a:latin typeface="Cambria Math" panose="02040503050406030204" pitchFamily="18" charset="0"/>
                              </a:rPr>
                              <m:t>+</m:t>
                            </m:r>
                            <m:rad>
                              <m:radPr>
                                <m:degHide m:val="on"/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0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d>
                                      <m:d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num>
                                          <m:den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1−</m:t>
                                            </m:r>
                                            <m: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den>
                                        </m:f>
                                        <m:sSubSup>
                                          <m:sSubSup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ℒ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max</m:t>
                                            </m:r>
                                          </m:sub>
                                          <m:sup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zh-CN" altLang="en-US" sz="200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𝕍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∼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𝛼</m:t>
                                                </m:r>
                                              </m:sub>
                                            </m:sSub>
                                            <m:d>
                                              <m:d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</m:d>
                                          </m:sub>
                                        </m:sSub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𝓁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Sup>
                                                  <m:sSubSupPr>
                                                    <m:ctrlP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zh-CN" altLang="en-US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𝔇</m:t>
                                                    </m:r>
                                                  </m:e>
                                                  <m:sub>
                                                    <m:sSub>
                                                      <m:sSubPr>
                                                        <m:ctrlP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𝑖</m:t>
                                                        </m:r>
                                                      </m:sub>
                                                    </m:sSub>
                                                  </m:sub>
                                                  <m:sup>
                                                    <m: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𝑄</m:t>
                                                    </m:r>
                                                  </m:sup>
                                                </m:sSubSup>
                                                <m:r>
                                                  <a:rPr lang="zh-CN" altLang="en-US" sz="2000">
                                                    <a:latin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zh-CN" altLang="en-US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𝔇</m:t>
                                                    </m:r>
                                                  </m:e>
                                                  <m:sub>
                                                    <m:sSub>
                                                      <m:sSubPr>
                                                        <m:ctrlP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𝜏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a:rPr lang="zh-CN" altLang="en-US" sz="2000" i="1"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𝑖</m:t>
                                                        </m:r>
                                                      </m:sub>
                                                    </m:sSub>
                                                  </m:sub>
                                                  <m:sup>
                                                    <m: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𝑆</m:t>
                                                    </m:r>
                                                  </m:sup>
                                                </m:sSubSup>
                                                <m:r>
                                                  <a:rPr lang="zh-CN" altLang="en-US" sz="2000">
                                                    <a:latin typeface="Cambria Math" panose="02040503050406030204" pitchFamily="18" charset="0"/>
                                                  </a:rPr>
                                                  <m:t>;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zh-CN" altLang="en-US" sz="20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𝜃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zh-CN" altLang="en-US" sz="2000">
                                                        <a:latin typeface="Cambria Math" panose="02040503050406030204" pitchFamily="18" charset="0"/>
                                                      </a:rPr>
                                                      <m:t>∗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</m:d>
                                    <m:r>
                                      <m:rPr>
                                        <m:sty m:val="p"/>
                                      </m:rPr>
                                      <a:rPr lang="zh-CN" altLang="en-US" sz="2000">
                                        <a:latin typeface="Cambria Math" panose="02040503050406030204" pitchFamily="18" charset="0"/>
                                      </a:rPr>
                                      <m:t>ln</m:t>
                                    </m:r>
                                    <m:d>
                                      <m:d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zh-CN" altLang="en-US" sz="200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𝜖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num>
                                  <m:den>
                                    <m:r>
                                      <a:rPr lang="zh-CN" altLang="en-US" sz="2000">
                                        <a:latin typeface="Cambria Math" panose="02040503050406030204" pitchFamily="18" charset="0"/>
                                      </a:rPr>
                                      <m:t>ℬ</m:t>
                                    </m:r>
                                  </m:den>
                                </m:f>
                              </m:e>
                            </m:rad>
                          </m:e>
                        </m:mr>
                        <m:mr>
                          <m:e/>
                          <m:e/>
                        </m:mr>
                        <m:mr>
                          <m:e/>
                          <m:e>
                            <m:r>
                              <a:rPr lang="zh-CN" altLang="en-US" sz="2000" i="0">
                                <a:latin typeface="Cambria Math" panose="02040503050406030204" pitchFamily="18" charset="0"/>
                              </a:rPr>
                              <m:t> +</m:t>
                            </m:r>
                            <m:f>
                              <m:f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d>
                                  <m:d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d>
                              </m:den>
                            </m:f>
                            <m:f>
                              <m:f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  <m:d>
                                  <m:d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zh-CN" altLang="en-US" sz="2000" i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  <m:t>𝜖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+3</m:t>
                                </m:r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e>
                            </m:d>
                            <m:r>
                              <a:rPr lang="zh-CN" altLang="en-US" sz="20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A69FF9E6-C58B-4EBE-A80B-5F15D54E5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011" y="2698431"/>
                <a:ext cx="7981977" cy="19407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33BFD1E2-2E6E-43C8-80FE-891A785DED89}"/>
                  </a:ext>
                </a:extLst>
              </p:cNvPr>
              <p:cNvSpPr/>
              <p:nvPr/>
            </p:nvSpPr>
            <p:spPr>
              <a:xfrm>
                <a:off x="542125" y="4984598"/>
                <a:ext cx="1112869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where the inequality holds with probability at least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1−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𝜖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𝜖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∈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𝕍</m:t>
                    </m:r>
                    <m:d>
                      <m:dPr>
                        <m:begChr m:val="["/>
                        <m:endChr m:val="]"/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⋅</m:t>
                        </m:r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denotes the variance operation,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from the </a:t>
                </a:r>
                <a:r>
                  <a:rPr lang="en-US" altLang="zh-CN" sz="2000" b="1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Assumption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1.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33BFD1E2-2E6E-43C8-80FE-891A785DED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125" y="4984598"/>
                <a:ext cx="11128690" cy="707886"/>
              </a:xfrm>
              <a:prstGeom prst="rect">
                <a:avLst/>
              </a:prstGeom>
              <a:blipFill>
                <a:blip r:embed="rId4"/>
                <a:stretch>
                  <a:fillRect l="-602" t="-4310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366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DE83634-18A3-475D-BF5D-ABDAC548835D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 Enhancements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CA47F54-1E22-49BE-99C9-454D8BE754DD}"/>
              </a:ext>
            </a:extLst>
          </p:cNvPr>
          <p:cNvSpPr/>
          <p:nvPr/>
        </p:nvSpPr>
        <p:spPr>
          <a:xfrm>
            <a:off x="544453" y="1360797"/>
            <a:ext cx="112240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KDE can handle arbitrary complex distributions compared to crude Monte Carlo (MC) methods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C85AADD-D5C8-4A1E-B863-A46CC3BA01ED}"/>
                  </a:ext>
                </a:extLst>
              </p:cNvPr>
              <p:cNvSpPr/>
              <p:nvPr/>
            </p:nvSpPr>
            <p:spPr>
              <a:xfrm>
                <a:off x="2911206" y="1953860"/>
                <a:ext cx="6138925" cy="964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𝓁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1" smtClean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−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2000" b="0" i="1" smtClean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KDE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  <m:r>
                              <a:rPr lang="zh-CN" altLang="en-US" sz="2000" i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nary>
                              <m:naryPr>
                                <m:limLoc m:val="subSup"/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−∞</m:t>
                                </m:r>
                              </m:sub>
                              <m:sup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sup>
                              <m:e>
                                <m:f>
                                  <m:f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ℬ</m:t>
                                    </m:r>
                                    <m:sSub>
                                      <m:sSub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zh-CN" altLang="en-US" sz="2000" i="0">
                                            <a:latin typeface="Cambria Math" panose="02040503050406030204" pitchFamily="18" charset="0"/>
                                          </a:rPr>
                                          <m:t>𝓁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nary>
                            <m:nary>
                              <m:naryPr>
                                <m:chr m:val="∑"/>
                                <m:limLoc m:val="undOvr"/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zh-CN" altLang="en-US" sz="2000" i="0">
                                    <a:latin typeface="Cambria Math" panose="02040503050406030204" pitchFamily="18" charset="0"/>
                                  </a:rPr>
                                  <m:t>ℬ</m:t>
                                </m:r>
                              </m:sup>
                              <m:e>
                                <m: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</m:nary>
                            <m:d>
                              <m:dPr>
                                <m:ctrlPr>
                                  <a:rPr lang="zh-CN" alt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zh-CN" altLang="en-US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zh-CN" altLang="en-US" sz="2000" i="0">
                                        <a:latin typeface="Cambria Math" panose="02040503050406030204" pitchFamily="18" charset="0"/>
                                      </a:rPr>
                                      <m:t>𝓁</m:t>
                                    </m:r>
                                    <m:d>
                                      <m:d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zh-CN" altLang="en-US" sz="2000" i="0">
                                                <a:latin typeface="Cambria Math" panose="02040503050406030204" pitchFamily="18" charset="0"/>
                                              </a:rPr>
                                              <m:t>𝔇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sub>
                                          <m:sup>
                                            <m: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sup>
                                        </m:sSubSup>
                                        <m:r>
                                          <a:rPr lang="zh-CN" altLang="en-US" sz="2000" i="0"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sSubSup>
                                          <m:sSubSupPr>
                                            <m:ctrlP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zh-CN" altLang="en-US" sz="2000" i="0">
                                                <a:latin typeface="Cambria Math" panose="02040503050406030204" pitchFamily="18" charset="0"/>
                                              </a:rPr>
                                              <m:t>𝔇</m:t>
                                            </m:r>
                                          </m:e>
                                          <m:sub>
                                            <m:sSub>
                                              <m:sSubPr>
                                                <m:ctrlP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𝜏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zh-CN" altLang="en-US" sz="2000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</m:sub>
                                          <m:sup>
                                            <m:r>
                                              <a:rPr lang="zh-CN" altLang="en-US" sz="2000" i="1">
                                                <a:latin typeface="Cambria Math" panose="02040503050406030204" pitchFamily="18" charset="0"/>
                                              </a:rPr>
                                              <m:t>𝑆</m:t>
                                            </m:r>
                                          </m:sup>
                                        </m:sSubSup>
                                        <m:r>
                                          <a:rPr lang="zh-CN" altLang="en-US" sz="2000" i="0">
                                            <a:latin typeface="Cambria Math" panose="02040503050406030204" pitchFamily="18" charset="0"/>
                                          </a:rPr>
                                          <m:t>;</m:t>
                                        </m:r>
                                        <m: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2000" i="1"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e>
                                      <m:sub>
                                        <m:r>
                                          <a:rPr lang="zh-CN" altLang="en-US" sz="2000" i="0">
                                            <a:latin typeface="Cambria Math" panose="02040503050406030204" pitchFamily="18" charset="0"/>
                                          </a:rPr>
                                          <m:t>𝓁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  <m:r>
                              <a:rPr lang="zh-CN" altLang="en-US" sz="2000" i="1">
                                <a:latin typeface="Cambria Math" panose="02040503050406030204" pitchFamily="18" charset="0"/>
                              </a:rPr>
                              <m:t>𝑑𝑡</m:t>
                            </m:r>
                            <m:r>
                              <a:rPr lang="zh-CN" altLang="en-US" sz="2000" i="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</m:mr>
                      </m:m>
                    </m:oMath>
                  </m:oMathPara>
                </a14:m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C85AADD-D5C8-4A1E-B863-A46CC3BA01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206" y="1953860"/>
                <a:ext cx="6138925" cy="9646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FE17F99-8CFE-4F73-AD37-C6BE00E84236}"/>
                  </a:ext>
                </a:extLst>
              </p:cNvPr>
              <p:cNvSpPr/>
              <p:nvPr/>
            </p:nvSpPr>
            <p:spPr>
              <a:xfrm>
                <a:off x="516533" y="3568603"/>
                <a:ext cx="11279924" cy="1399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 4</a:t>
                </a:r>
                <a:r>
                  <a:rPr lang="en-US" altLang="zh-CN" sz="2000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 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  <m:r>
                          <m:rPr>
                            <m:nor/>
                          </m:rPr>
                          <a:rPr lang="en-US" altLang="zh-CN" sz="2000" i="1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KDE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bSup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VaR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KDE</m:t>
                        </m:r>
                      </m:sup>
                    </m:sSubSup>
                    <m:d>
                      <m:dPr>
                        <m:begChr m:val="["/>
                        <m:endChr m:val="]"/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𝒯</m:t>
                            </m:r>
                            <m:r>
                              <a:rPr lang="en-US" altLang="zh-CN" sz="20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bSup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VaR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𝒯</m:t>
                            </m:r>
                            <m:r>
                              <a:rPr lang="en-US" altLang="zh-CN" sz="20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Suppose that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𝐾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is lower bounded by a constant, </a:t>
                </a:r>
                <a14:m>
                  <m:oMath xmlns:m="http://schemas.openxmlformats.org/officeDocument/2006/math"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∀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For any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𝜖</m:t>
                    </m:r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with probability at least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1−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𝜖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we can have the following bound: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sup</m:t>
                        </m:r>
                      </m:e>
                      <m:lim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Θ</m:t>
                        </m:r>
                      </m:lim>
                    </m:limLow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 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𝓁</m:t>
                            </m:r>
                            <m:r>
                              <m:rPr>
                                <m:nor/>
                              </m:rPr>
                              <a:rPr lang="en-US" altLang="zh-CN" sz="2000" i="1">
                                <a:latin typeface="Arial" panose="020B0604020202020204" pitchFamily="34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2000">
                                <a:latin typeface="Arial" panose="020B0604020202020204" pitchFamily="34" charset="0"/>
                                <a:ea typeface="宋体" panose="02010600030101010101" pitchFamily="2" charset="-122"/>
                                <a:cs typeface="Arial" panose="020B0604020202020204" pitchFamily="34" charset="0"/>
                              </a:rPr>
                              <m:t>KDE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p>
                        </m:sSubSup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𝛼</m:t>
                            </m:r>
                            <m:r>
                              <a:rPr lang="en-US" altLang="zh-CN" sz="20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;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𝓁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−1</m:t>
                            </m:r>
                          </m:sup>
                        </m:sSubSup>
                        <m:d>
                          <m:d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𝛼</m:t>
                            </m:r>
                            <m:r>
                              <a:rPr lang="en-US" altLang="zh-CN" sz="2000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;</m:t>
                            </m:r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</m:d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𝒪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𝓁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ℬ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log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ℬ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FE17F99-8CFE-4F73-AD37-C6BE00E842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33" y="3568603"/>
                <a:ext cx="11279924" cy="1399807"/>
              </a:xfrm>
              <a:prstGeom prst="rect">
                <a:avLst/>
              </a:prstGeom>
              <a:blipFill>
                <a:blip r:embed="rId3"/>
                <a:stretch>
                  <a:fillRect l="-4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75E6C1F-96DC-4D49-A5A9-E1D9ED5DF93C}"/>
                  </a:ext>
                </a:extLst>
              </p:cNvPr>
              <p:cNvSpPr/>
              <p:nvPr/>
            </p:nvSpPr>
            <p:spPr>
              <a:xfrm>
                <a:off x="516533" y="5224449"/>
                <a:ext cx="11279924" cy="11203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000" b="1" dirty="0">
                    <a:solidFill>
                      <a:srgbClr val="C00000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Remark 1. 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crude Monte Carlo used in  typically incurs an error of approximately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𝒪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ℬ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in estimating quantiles . In contrast, that of KDE is no more than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𝒪</m:t>
                    </m:r>
                    <m:d>
                      <m:d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𝓁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zh-CN" altLang="zh-CN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ℬ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zh-CN" sz="2000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log</m:t>
                                </m:r>
                                <m:r>
                                  <a:rPr lang="en-US" altLang="zh-CN" sz="2000" i="1"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ℬ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from </a:t>
                </a: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4.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475E6C1F-96DC-4D49-A5A9-E1D9ED5DF9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33" y="5224449"/>
                <a:ext cx="11279924" cy="1120307"/>
              </a:xfrm>
              <a:prstGeom prst="rect">
                <a:avLst/>
              </a:prstGeom>
              <a:blipFill>
                <a:blip r:embed="rId4"/>
                <a:stretch>
                  <a:fillRect l="-4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2629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40C7FD30-9A63-48E4-8739-5E0F24A8B633}"/>
              </a:ext>
            </a:extLst>
          </p:cNvPr>
          <p:cNvSpPr/>
          <p:nvPr/>
        </p:nvSpPr>
        <p:spPr>
          <a:xfrm>
            <a:off x="260592" y="2954349"/>
            <a:ext cx="11670815" cy="949301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Empirical Findings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073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F28A1AF-6F0B-44C0-A80D-2FB2D089E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736" y="1641153"/>
            <a:ext cx="10183646" cy="190526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68F79A1-F6B6-4595-9787-190A78D88AC1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Benchmarks &amp; Baselines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946B352-0403-410E-BF0C-83EBE42926AD}"/>
              </a:ext>
            </a:extLst>
          </p:cNvPr>
          <p:cNvSpPr txBox="1"/>
          <p:nvPr/>
        </p:nvSpPr>
        <p:spPr>
          <a:xfrm>
            <a:off x="591670" y="1128839"/>
            <a:ext cx="2429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Benchmarks.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2938CDB-1A96-41B6-A14C-98BAF74B3B86}"/>
              </a:ext>
            </a:extLst>
          </p:cNvPr>
          <p:cNvSpPr txBox="1"/>
          <p:nvPr/>
        </p:nvSpPr>
        <p:spPr>
          <a:xfrm>
            <a:off x="591670" y="4055942"/>
            <a:ext cx="10885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Baselines.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MAML mainly works as the base meta learner, and we consider vanilla MAML , TR-MAML , DRO-MAML  and DR-MAML.  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94131E2-205B-4B07-A023-ACF95817D0FE}"/>
                  </a:ext>
                </a:extLst>
              </p:cNvPr>
              <p:cNvSpPr txBox="1"/>
              <p:nvPr/>
            </p:nvSpPr>
            <p:spPr>
              <a:xfrm>
                <a:off x="591670" y="5273351"/>
                <a:ext cx="1096433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n"/>
                </a:pPr>
                <a:r>
                  <a:rPr lang="en-US" altLang="zh-CN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Evaluations. </a:t>
                </a: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Expected/empirical risk minimization (Average), worst-case risk minimization (Worst), and tail risk minimization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E94131E2-205B-4B07-A023-ACF95817D0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70" y="5273351"/>
                <a:ext cx="10964330" cy="707886"/>
              </a:xfrm>
              <a:prstGeom prst="rect">
                <a:avLst/>
              </a:prstGeom>
              <a:blipFill>
                <a:blip r:embed="rId3"/>
                <a:stretch>
                  <a:fillRect l="-500" t="-3448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47707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727EE15-267D-4619-AD72-9702DD0DC3DC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Sinusoid Regression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17CF3EF-327D-48E7-BE15-34EE7ECE4F4B}"/>
                  </a:ext>
                </a:extLst>
              </p:cNvPr>
              <p:cNvSpPr/>
              <p:nvPr/>
            </p:nvSpPr>
            <p:spPr>
              <a:xfrm>
                <a:off x="318759" y="1189783"/>
                <a:ext cx="1122641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n"/>
                </a:pP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Problem Setup. 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goal of the sinusoid regression  is to quickly fit an underlying function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𝐴</m:t>
                    </m:r>
                    <m:r>
                      <m:rPr>
                        <m:sty m:val="p"/>
                      </m:rPr>
                      <a:rPr lang="en-US" altLang="zh-CN" sz="20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sin</m:t>
                    </m:r>
                    <m:d>
                      <m:d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from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𝐾</m:t>
                    </m:r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randomly sampled data points, and tasks are specified by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𝐴</m:t>
                        </m:r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. 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17CF3EF-327D-48E7-BE15-34EE7ECE4F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59" y="1189783"/>
                <a:ext cx="11226412" cy="707886"/>
              </a:xfrm>
              <a:prstGeom prst="rect">
                <a:avLst/>
              </a:prstGeom>
              <a:blipFill>
                <a:blip r:embed="rId2"/>
                <a:stretch>
                  <a:fillRect l="-489" t="-3448" b="-155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0ACEE4F4-3C84-4A56-8AEB-4F5FDFF97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847" y="1974909"/>
            <a:ext cx="6788242" cy="27127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5470EA-5B44-4CC1-8488-D806A544CB33}"/>
                  </a:ext>
                </a:extLst>
              </p:cNvPr>
              <p:cNvSpPr/>
              <p:nvPr/>
            </p:nvSpPr>
            <p:spPr>
              <a:xfrm>
                <a:off x="318759" y="4848647"/>
                <a:ext cx="11701063" cy="1785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n"/>
                </a:pP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Result Analysis.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(1) DR-MAML+ consistently outperforms all baselines across average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indicators in the </a:t>
                </a:r>
                <a:r>
                  <a:rPr lang="en-US" altLang="zh-CN" sz="20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5-shot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case. DR-MAML+ exhibits more robustness in challenging task distributions, </a:t>
                </a:r>
                <a:r>
                  <a:rPr lang="en-US" altLang="zh-CN" sz="2000" i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e.g.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, </a:t>
                </a:r>
                <a:r>
                  <a:rPr lang="en-US" altLang="zh-CN" sz="2000" b="1" dirty="0">
                    <a:effectLst/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5-shot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case. 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(2) The standard error associated with our method is significantly smaller than others, underscoring the stability of DR-MAML+.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5470EA-5B44-4CC1-8488-D806A544CB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59" y="4848647"/>
                <a:ext cx="11701063" cy="1785104"/>
              </a:xfrm>
              <a:prstGeom prst="rect">
                <a:avLst/>
              </a:prstGeom>
              <a:blipFill>
                <a:blip r:embed="rId4"/>
                <a:stretch>
                  <a:fillRect l="-469" t="-1365" b="-54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52701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727EE15-267D-4619-AD72-9702DD0DC3DC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Identification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17CF3EF-327D-48E7-BE15-34EE7ECE4F4B}"/>
              </a:ext>
            </a:extLst>
          </p:cNvPr>
          <p:cNvSpPr/>
          <p:nvPr/>
        </p:nvSpPr>
        <p:spPr>
          <a:xfrm>
            <a:off x="318759" y="1189783"/>
            <a:ext cx="1122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Problem Setup.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system identification corresponds to learning a dynamics model from a few collected transitions in physics systems.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5470EA-5B44-4CC1-8488-D806A544CB33}"/>
                  </a:ext>
                </a:extLst>
              </p:cNvPr>
              <p:cNvSpPr/>
              <p:nvPr/>
            </p:nvSpPr>
            <p:spPr>
              <a:xfrm>
                <a:off x="318759" y="4848647"/>
                <a:ext cx="11309241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n"/>
                </a:pP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Result Analysis.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(1) There is no significant difference between </a:t>
                </a: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10-shot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and </a:t>
                </a: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20-shot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cases. DR-MAML+ dominates the performance across all indicators in both cases. 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(2) TR-MAML behaves well in the worst-case but sacrifices too much average performance.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(3) DR-MAML+ exhibits an advantage over DR-MAML regarding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0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415470EA-5B44-4CC1-8488-D806A544CB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759" y="4848647"/>
                <a:ext cx="11309241" cy="1631216"/>
              </a:xfrm>
              <a:prstGeom prst="rect">
                <a:avLst/>
              </a:prstGeom>
              <a:blipFill>
                <a:blip r:embed="rId2"/>
                <a:stretch>
                  <a:fillRect l="-485" t="-1493" b="-59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>
            <a:extLst>
              <a:ext uri="{FF2B5EF4-FFF2-40B4-BE49-F238E27FC236}">
                <a16:creationId xmlns:a16="http://schemas.microsoft.com/office/drawing/2014/main" id="{67855EA2-1ABE-4C07-BDAC-2FDBCE4EF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084" y="1897669"/>
            <a:ext cx="7274305" cy="292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85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727EE15-267D-4619-AD72-9702DD0DC3DC}"/>
              </a:ext>
            </a:extLst>
          </p:cNvPr>
          <p:cNvSpPr/>
          <p:nvPr/>
        </p:nvSpPr>
        <p:spPr>
          <a:xfrm>
            <a:off x="0" y="27436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Few-Shot Image Classification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17CF3EF-327D-48E7-BE15-34EE7ECE4F4B}"/>
              </a:ext>
            </a:extLst>
          </p:cNvPr>
          <p:cNvSpPr/>
          <p:nvPr/>
        </p:nvSpPr>
        <p:spPr>
          <a:xfrm>
            <a:off x="318759" y="1189783"/>
            <a:ext cx="1122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Problem Setup.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task is a 5-way 1-shot classification problem. And 64 classes are selected for constructing meta-training tasks, with the remaining 32 classes for meta-testing.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15470EA-5B44-4CC1-8488-D806A544CB33}"/>
              </a:ext>
            </a:extLst>
          </p:cNvPr>
          <p:cNvSpPr/>
          <p:nvPr/>
        </p:nvSpPr>
        <p:spPr>
          <a:xfrm>
            <a:off x="318759" y="4863613"/>
            <a:ext cx="1146044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Result Analysis.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(1) Methods within a two-stage </a:t>
            </a:r>
            <a:r>
              <a:rPr lang="en-US" altLang="zh-CN" sz="2000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distributionally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robust strategy, namely DR-MAML and DR-MAML+, show superiority to others across all indicators in both training and testing scenarios.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(2) DR-MAML+ and DR-MAML are comparable in most scenarios, and we attribute this to the small batch size in training, which weakens KDE’ quantile approximation advantage.</a:t>
            </a:r>
            <a:endParaRPr lang="zh-CN" altLang="zh-CN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A95BC29-542B-4BE4-ABB1-7DB79D3F8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541" y="1965860"/>
            <a:ext cx="10456819" cy="287662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EEE8EBD-EBCF-47AF-8225-3325BEB5A99A}"/>
              </a:ext>
            </a:extLst>
          </p:cNvPr>
          <p:cNvSpPr/>
          <p:nvPr/>
        </p:nvSpPr>
        <p:spPr>
          <a:xfrm>
            <a:off x="751114" y="4388924"/>
            <a:ext cx="10071464" cy="379019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57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727EE15-267D-4619-AD72-9702DD0DC3DC}"/>
              </a:ext>
            </a:extLst>
          </p:cNvPr>
          <p:cNvSpPr/>
          <p:nvPr/>
        </p:nvSpPr>
        <p:spPr>
          <a:xfrm>
            <a:off x="0" y="27436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Reinforcement Learning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17CF3EF-327D-48E7-BE15-34EE7ECE4F4B}"/>
              </a:ext>
            </a:extLst>
          </p:cNvPr>
          <p:cNvSpPr/>
          <p:nvPr/>
        </p:nvSpPr>
        <p:spPr>
          <a:xfrm>
            <a:off x="318759" y="1189783"/>
            <a:ext cx="112264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Problem Setup.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Take 2-D point robot navigation as the benchmark. The goal is to reach the target destination with the help of a few exploration transitions for fast adaptation.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15470EA-5B44-4CC1-8488-D806A544CB33}"/>
              </a:ext>
            </a:extLst>
          </p:cNvPr>
          <p:cNvSpPr/>
          <p:nvPr/>
        </p:nvSpPr>
        <p:spPr>
          <a:xfrm>
            <a:off x="318759" y="4920467"/>
            <a:ext cx="11338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Result Analysis.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(1) DR-MAML+ benefits from a more reliable quantile estimate and achieves superior performance.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(2) The application of distributional robustness to reinforcement learning yields improvements in returns.</a:t>
            </a:r>
            <a:endParaRPr lang="zh-CN" altLang="zh-CN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DC5915C-B8DD-4B05-BCB0-AF91D0263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865" y="2194478"/>
            <a:ext cx="7236822" cy="22756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C1C83965-1B29-42E3-89E2-969B7AC908CB}"/>
              </a:ext>
            </a:extLst>
          </p:cNvPr>
          <p:cNvSpPr/>
          <p:nvPr/>
        </p:nvSpPr>
        <p:spPr>
          <a:xfrm>
            <a:off x="1992087" y="4023164"/>
            <a:ext cx="6936377" cy="379019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441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118B18AA-2BF7-4253-BD5E-95F3DE5D1D31}"/>
              </a:ext>
            </a:extLst>
          </p:cNvPr>
          <p:cNvSpPr/>
          <p:nvPr/>
        </p:nvSpPr>
        <p:spPr>
          <a:xfrm>
            <a:off x="260592" y="2954349"/>
            <a:ext cx="11670815" cy="949301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70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74B1FF-1D15-4062-815A-782D133F1926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of Quantile Estimators 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EFD7960-ED29-47C6-A9BF-712D1D28D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350" y="1637240"/>
            <a:ext cx="6645106" cy="2271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25E828AD-DAFE-4BBE-B827-878DDA67C040}"/>
                  </a:ext>
                </a:extLst>
              </p:cNvPr>
              <p:cNvSpPr/>
              <p:nvPr/>
            </p:nvSpPr>
            <p:spPr>
              <a:xfrm>
                <a:off x="1665931" y="4349474"/>
                <a:ext cx="9949044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00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rPr>
                          <m:t>VaR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approximation error decreases with more tasks.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KDE produces more accurate estimates with a sharper decreasing trend. </a:t>
                </a:r>
              </a:p>
              <a:p>
                <a:pPr>
                  <a:spcBef>
                    <a:spcPts val="900"/>
                  </a:spcBef>
                  <a:spcAft>
                    <a:spcPts val="900"/>
                  </a:spcAft>
                </a:pP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 above well verifies the conclusion in </a:t>
                </a:r>
                <a:r>
                  <a:rPr lang="en-US" altLang="zh-CN" sz="2000" b="1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Theorem</a:t>
                </a:r>
                <a:r>
                  <a:rPr lang="en-US" altLang="zh-CN" sz="2000" dirty="0">
                    <a:latin typeface="Arial" panose="020B0604020202020204" pitchFamily="34" charset="0"/>
                    <a:ea typeface="宋体" panose="02010600030101010101" pitchFamily="2" charset="-122"/>
                    <a:cs typeface="Arial" panose="020B0604020202020204" pitchFamily="34" charset="0"/>
                  </a:rPr>
                  <a:t> 3.</a:t>
                </a:r>
                <a:endParaRPr lang="zh-CN" altLang="zh-CN" sz="2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25E828AD-DAFE-4BBE-B827-878DDA67C0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931" y="4349474"/>
                <a:ext cx="9949044" cy="1477328"/>
              </a:xfrm>
              <a:prstGeom prst="rect">
                <a:avLst/>
              </a:prstGeom>
              <a:blipFill>
                <a:blip r:embed="rId3"/>
                <a:stretch>
                  <a:fillRect l="-613" t="-1646" b="-6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30307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FA74B1FF-1D15-4062-815A-782D133F1926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Investigations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0C2A12C-E010-492F-BA48-45896DAABCE4}"/>
              </a:ext>
            </a:extLst>
          </p:cNvPr>
          <p:cNvSpPr/>
          <p:nvPr/>
        </p:nvSpPr>
        <p:spPr>
          <a:xfrm>
            <a:off x="181927" y="1261663"/>
            <a:ext cx="5926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Evaluation with Other Robust Meta Learners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664DF92-A547-4BC6-AF20-70B3AF7DD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27" y="2048865"/>
            <a:ext cx="5938027" cy="155600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00362E7-7292-47BC-A389-50813E54E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4" t="4493"/>
          <a:stretch/>
        </p:blipFill>
        <p:spPr>
          <a:xfrm>
            <a:off x="396241" y="3991962"/>
            <a:ext cx="5780314" cy="157070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DB159EFD-5563-4E26-8C81-51BFF8313625}"/>
              </a:ext>
            </a:extLst>
          </p:cNvPr>
          <p:cNvSpPr/>
          <p:nvPr/>
        </p:nvSpPr>
        <p:spPr>
          <a:xfrm>
            <a:off x="6429701" y="1261663"/>
            <a:ext cx="5434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Sensitivity Analysis to Confidence Level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A63C06F-CA38-4FC4-A455-17A608720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4155" y="1881230"/>
            <a:ext cx="6096000" cy="178460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BAC19BE-3D20-4ABE-8333-F6040C55C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0578" y="3859154"/>
            <a:ext cx="5869577" cy="179428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D11B8E82-D539-4ABE-BA9C-BB16B242E0B3}"/>
              </a:ext>
            </a:extLst>
          </p:cNvPr>
          <p:cNvSpPr/>
          <p:nvPr/>
        </p:nvSpPr>
        <p:spPr>
          <a:xfrm>
            <a:off x="751114" y="3357464"/>
            <a:ext cx="4865915" cy="195633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69A5482-7A5B-4989-B912-E935EA440EF8}"/>
              </a:ext>
            </a:extLst>
          </p:cNvPr>
          <p:cNvSpPr/>
          <p:nvPr/>
        </p:nvSpPr>
        <p:spPr>
          <a:xfrm>
            <a:off x="751113" y="5312539"/>
            <a:ext cx="4865915" cy="195633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4978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A6DD6E9F-34A4-423D-AADC-ED7EDABBAC4E}"/>
              </a:ext>
            </a:extLst>
          </p:cNvPr>
          <p:cNvSpPr/>
          <p:nvPr/>
        </p:nvSpPr>
        <p:spPr>
          <a:xfrm>
            <a:off x="260592" y="2954349"/>
            <a:ext cx="11670815" cy="949301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919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62D6C7AD-5C7C-4F53-92B7-BC106F96D552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Comparison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AB16ACCE-F9E0-4E26-858F-957BEF9C4A1C}"/>
                  </a:ext>
                </a:extLst>
              </p:cNvPr>
              <p:cNvSpPr/>
              <p:nvPr/>
            </p:nvSpPr>
            <p:spPr>
              <a:xfrm>
                <a:off x="404948" y="4171466"/>
                <a:ext cx="11645537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DRO-MAML </a:t>
                </a: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[5]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include</a:t>
                </a: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 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uncertainty set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𝒬</m:t>
                    </m:r>
                  </m:oMath>
                </a14:m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for robust fast adaptation, there exists </a:t>
                </a:r>
                <a:r>
                  <a:rPr lang="zh-CN" altLang="en-US" sz="20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 theoretical analysis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TR-MAML </a:t>
                </a: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[4] 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only focuses on the worst-case, which considers </a:t>
                </a:r>
                <a:r>
                  <a:rPr lang="zh-CN" altLang="en-US" sz="20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bit extreme and rarely occurred cases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DR-MAML </a:t>
                </a:r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[3]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zh-CN" altLang="en-US" sz="2000" i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lacks generalization capability and convergence rate analysis </a:t>
                </a:r>
                <a:r>
                  <a:rPr lang="zh-CN" altLang="en-US" sz="2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w.r.t.</a:t>
                </a: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meta learner.</a:t>
                </a:r>
                <a:endParaRPr lang="en-US" altLang="zh-CN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DR-MAML+ is a more specific instantiation of that in DR-MAML.</a:t>
                </a:r>
              </a:p>
            </p:txBody>
          </p:sp>
        </mc:Choice>
        <mc:Fallback xmlns="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AB16ACCE-F9E0-4E26-858F-957BEF9C4A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48" y="4171466"/>
                <a:ext cx="11645537" cy="1938992"/>
              </a:xfrm>
              <a:prstGeom prst="rect">
                <a:avLst/>
              </a:prstGeom>
              <a:blipFill>
                <a:blip r:embed="rId2"/>
                <a:stretch>
                  <a:fillRect l="-471" t="-1258" r="-209" b="-50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组合 7">
            <a:extLst>
              <a:ext uri="{FF2B5EF4-FFF2-40B4-BE49-F238E27FC236}">
                <a16:creationId xmlns:a16="http://schemas.microsoft.com/office/drawing/2014/main" id="{C8D9976D-247B-4AC6-850E-3F5591AD8D5B}"/>
              </a:ext>
            </a:extLst>
          </p:cNvPr>
          <p:cNvGrpSpPr/>
          <p:nvPr/>
        </p:nvGrpSpPr>
        <p:grpSpPr>
          <a:xfrm>
            <a:off x="228600" y="1188548"/>
            <a:ext cx="11279568" cy="2906657"/>
            <a:chOff x="228600" y="1188548"/>
            <a:chExt cx="11279568" cy="2906657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5727DC9F-2FD3-4C62-B47E-F1110049E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8600" y="1188548"/>
              <a:ext cx="11279568" cy="2906657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E181ED51-10FC-48D6-BC39-791D93A2C85E}"/>
                </a:ext>
              </a:extLst>
            </p:cNvPr>
            <p:cNvSpPr/>
            <p:nvPr/>
          </p:nvSpPr>
          <p:spPr>
            <a:xfrm>
              <a:off x="1872000" y="2282400"/>
              <a:ext cx="3744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E6C08AE-29A4-4C12-8F04-DEE52A3EBF1C}"/>
                </a:ext>
              </a:extLst>
            </p:cNvPr>
            <p:cNvSpPr/>
            <p:nvPr/>
          </p:nvSpPr>
          <p:spPr>
            <a:xfrm>
              <a:off x="1764000" y="2731410"/>
              <a:ext cx="4752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770B17F-EC3B-4F34-BFF9-18B3EEBA23C6}"/>
                </a:ext>
              </a:extLst>
            </p:cNvPr>
            <p:cNvSpPr/>
            <p:nvPr/>
          </p:nvSpPr>
          <p:spPr>
            <a:xfrm>
              <a:off x="1814400" y="3154107"/>
              <a:ext cx="3744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1474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C17950B7-188B-4092-8C64-BA507E59BEB9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B9FB11C-70E4-470B-ABEC-340550F81435}"/>
              </a:ext>
            </a:extLst>
          </p:cNvPr>
          <p:cNvSpPr/>
          <p:nvPr/>
        </p:nvSpPr>
        <p:spPr>
          <a:xfrm>
            <a:off x="995835" y="2174062"/>
            <a:ext cx="1020032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Proposes to understand the two-stage distributionally robust strategy from optimization processes. </a:t>
            </a:r>
          </a:p>
          <a:p>
            <a:pPr marL="285750" indent="-28575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Defines the convergence solution, and derives the generalization bound in the presence of tail task risk.</a:t>
            </a:r>
          </a:p>
          <a:p>
            <a:pPr marL="285750" indent="-28575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Extensive experiments validate the studied improvement tricks and reveal more empirical properties of the studied strategy.</a:t>
            </a:r>
            <a:endParaRPr lang="zh-CN" altLang="zh-CN" sz="24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132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6A75C4F-5825-4DF4-8FC7-B24BE61E1960}"/>
              </a:ext>
            </a:extLst>
          </p:cNvPr>
          <p:cNvSpPr/>
          <p:nvPr/>
        </p:nvSpPr>
        <p:spPr>
          <a:xfrm>
            <a:off x="357151" y="304494"/>
            <a:ext cx="11477697" cy="6352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b="1" dirty="0">
                <a:latin typeface="Arial" panose="020B0604020202020204" pitchFamily="34" charset="0"/>
              </a:rPr>
              <a:t>References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</a:rPr>
              <a:t>[1] </a:t>
            </a:r>
            <a:r>
              <a:rPr lang="nn-NO" altLang="zh-CN" sz="2000" dirty="0">
                <a:latin typeface="Arial" panose="020B0604020202020204" pitchFamily="34" charset="0"/>
              </a:rPr>
              <a:t>Finn, C., Abbeel, P., and Levine, S</a:t>
            </a:r>
            <a:r>
              <a:rPr lang="en-US" altLang="zh-CN" sz="2000" dirty="0">
                <a:latin typeface="Arial" panose="020B0604020202020204" pitchFamily="34" charset="0"/>
              </a:rPr>
              <a:t>. Model-agnostic meta-learning for fast adaptation of deep networks. In International conference on machine learning, pages 1126–1135. PMLR, 2017.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</a:rPr>
              <a:t>[2] Greenberg, I., </a:t>
            </a:r>
            <a:r>
              <a:rPr lang="en-US" altLang="zh-CN" sz="2000" dirty="0" err="1">
                <a:latin typeface="Arial" panose="020B0604020202020204" pitchFamily="34" charset="0"/>
              </a:rPr>
              <a:t>Mannor</a:t>
            </a:r>
            <a:r>
              <a:rPr lang="en-US" altLang="zh-CN" sz="2000" dirty="0">
                <a:latin typeface="Arial" panose="020B0604020202020204" pitchFamily="34" charset="0"/>
              </a:rPr>
              <a:t>, S., </a:t>
            </a:r>
            <a:r>
              <a:rPr lang="en-US" altLang="zh-CN" sz="2000" dirty="0" err="1">
                <a:latin typeface="Arial" panose="020B0604020202020204" pitchFamily="34" charset="0"/>
              </a:rPr>
              <a:t>Chechik</a:t>
            </a:r>
            <a:r>
              <a:rPr lang="en-US" altLang="zh-CN" sz="2000" dirty="0">
                <a:latin typeface="Arial" panose="020B0604020202020204" pitchFamily="34" charset="0"/>
              </a:rPr>
              <a:t>, G., and </a:t>
            </a:r>
            <a:r>
              <a:rPr lang="en-US" altLang="zh-CN" sz="2000" dirty="0" err="1">
                <a:latin typeface="Arial" panose="020B0604020202020204" pitchFamily="34" charset="0"/>
              </a:rPr>
              <a:t>Meirom</a:t>
            </a:r>
            <a:r>
              <a:rPr lang="en-US" altLang="zh-CN" sz="2000" dirty="0">
                <a:latin typeface="Arial" panose="020B0604020202020204" pitchFamily="34" charset="0"/>
              </a:rPr>
              <a:t>, E. Train hard, fight easy: Robust meta reinforcement learning. Advances in Neural Information Processing Systems, 36, 2024.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</a:rPr>
              <a:t>[3] Wang, C., </a:t>
            </a:r>
            <a:r>
              <a:rPr lang="en-US" altLang="zh-CN" sz="2000" dirty="0" err="1">
                <a:latin typeface="Arial" panose="020B0604020202020204" pitchFamily="34" charset="0"/>
              </a:rPr>
              <a:t>Lv</a:t>
            </a:r>
            <a:r>
              <a:rPr lang="en-US" altLang="zh-CN" sz="2000" dirty="0">
                <a:latin typeface="Arial" panose="020B0604020202020204" pitchFamily="34" charset="0"/>
              </a:rPr>
              <a:t>, Y., Feng, Y., </a:t>
            </a:r>
            <a:r>
              <a:rPr lang="en-US" altLang="zh-CN" sz="2000" dirty="0" err="1">
                <a:latin typeface="Arial" panose="020B0604020202020204" pitchFamily="34" charset="0"/>
              </a:rPr>
              <a:t>Xie</a:t>
            </a:r>
            <a:r>
              <a:rPr lang="en-US" altLang="zh-CN" sz="2000" dirty="0">
                <a:latin typeface="Arial" panose="020B0604020202020204" pitchFamily="34" charset="0"/>
              </a:rPr>
              <a:t>, Z., and Huang, J. A simple yet effective strategy to </a:t>
            </a:r>
            <a:r>
              <a:rPr lang="en-US" altLang="zh-CN" sz="2000" dirty="0" err="1">
                <a:latin typeface="Arial" panose="020B0604020202020204" pitchFamily="34" charset="0"/>
              </a:rPr>
              <a:t>robustify</a:t>
            </a:r>
            <a:r>
              <a:rPr lang="en-US" altLang="zh-CN" sz="2000" dirty="0">
                <a:latin typeface="Arial" panose="020B0604020202020204" pitchFamily="34" charset="0"/>
              </a:rPr>
              <a:t> the meta learning paradigm. In Thirty-seventh Conference on Neural Information Processing Systems, 2023a.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</a:rPr>
              <a:t>[4] Collins, L., Mokhtari, A., and </a:t>
            </a:r>
            <a:r>
              <a:rPr lang="en-US" altLang="zh-CN" sz="2000" dirty="0" err="1">
                <a:latin typeface="Arial" panose="020B0604020202020204" pitchFamily="34" charset="0"/>
              </a:rPr>
              <a:t>Shakkottai</a:t>
            </a:r>
            <a:r>
              <a:rPr lang="en-US" altLang="zh-CN" sz="2000" dirty="0">
                <a:latin typeface="Arial" panose="020B0604020202020204" pitchFamily="34" charset="0"/>
              </a:rPr>
              <a:t>, S. Task-robust model-agnostic meta-learning. Advances in Neural Information Processing Systems, 33:18860-18871, 2020.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</a:rPr>
              <a:t>[5] Sagawa, S., Koh, P. W., Hashimoto, T. B., &amp; Liang, P. </a:t>
            </a:r>
            <a:r>
              <a:rPr lang="en-US" altLang="zh-CN" sz="2000" dirty="0" err="1">
                <a:latin typeface="Arial" panose="020B0604020202020204" pitchFamily="34" charset="0"/>
              </a:rPr>
              <a:t>Distributionally</a:t>
            </a:r>
            <a:r>
              <a:rPr lang="en-US" altLang="zh-CN" sz="2000" dirty="0">
                <a:latin typeface="Arial" panose="020B0604020202020204" pitchFamily="34" charset="0"/>
              </a:rPr>
              <a:t> robust neural networks. In International Conference on Learning Representations, 2020.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077541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6826CDF-C14B-4753-989A-9B8AFA056AAA}"/>
              </a:ext>
            </a:extLst>
          </p:cNvPr>
          <p:cNvSpPr txBox="1"/>
          <p:nvPr/>
        </p:nvSpPr>
        <p:spPr>
          <a:xfrm>
            <a:off x="2743201" y="2596616"/>
            <a:ext cx="672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3433B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your attention           .</a:t>
            </a:r>
            <a:endParaRPr lang="zh-CN" altLang="en-US" sz="3600" dirty="0">
              <a:solidFill>
                <a:srgbClr val="3433B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🌹玫瑰花是什么意思- Emoji中文网">
            <a:extLst>
              <a:ext uri="{FF2B5EF4-FFF2-40B4-BE49-F238E27FC236}">
                <a16:creationId xmlns:a16="http://schemas.microsoft.com/office/drawing/2014/main" id="{11DA9537-9082-588C-A008-1C57585D5B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500" y="2229073"/>
            <a:ext cx="1013874" cy="101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421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88A2933-DF02-4F7F-B2D8-519227CCA1CA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FE7848B-8D11-4B66-9279-D9091F9F99E3}"/>
              </a:ext>
            </a:extLst>
          </p:cNvPr>
          <p:cNvSpPr txBox="1"/>
          <p:nvPr/>
        </p:nvSpPr>
        <p:spPr>
          <a:xfrm>
            <a:off x="302764" y="1357245"/>
            <a:ext cx="7545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 Learning</a:t>
            </a:r>
          </a:p>
          <a:p>
            <a:pPr lvl="1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Leverages previous experience as priors to quickly adapt to unseen tasks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E001B6D-A51B-4A21-9371-83F9FEB0D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384" y="1357245"/>
            <a:ext cx="3556635" cy="218409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0009621-FF22-4013-93AF-AA7CA2E67A86}"/>
              </a:ext>
            </a:extLst>
          </p:cNvPr>
          <p:cNvSpPr txBox="1"/>
          <p:nvPr/>
        </p:nvSpPr>
        <p:spPr>
          <a:xfrm>
            <a:off x="302764" y="3761491"/>
            <a:ext cx="7545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Robustness Concern</a:t>
            </a:r>
          </a:p>
          <a:p>
            <a:pPr lvl="1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Worst fast adaptation can be catastrophic in risk-sensitive scenarios, e.g., autonomous driving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9C7EA25-0D66-454C-A994-A622189CF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384" y="3761491"/>
            <a:ext cx="3628919" cy="2071608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48642DA4-0E20-447C-9259-F456BBDE34B0}"/>
              </a:ext>
            </a:extLst>
          </p:cNvPr>
          <p:cNvSpPr/>
          <p:nvPr/>
        </p:nvSpPr>
        <p:spPr>
          <a:xfrm>
            <a:off x="0" y="5920802"/>
            <a:ext cx="123586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It is desirable to watch adaptation differences across tasks when deploying meta learning models.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523EAE3-EE6A-4232-A9C5-DE4F27704431}"/>
              </a:ext>
            </a:extLst>
          </p:cNvPr>
          <p:cNvSpPr/>
          <p:nvPr/>
        </p:nvSpPr>
        <p:spPr>
          <a:xfrm>
            <a:off x="8872142" y="3507514"/>
            <a:ext cx="2435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Source: MAML[1]</a:t>
            </a:r>
            <a:endParaRPr lang="zh-CN" altLang="en-US" sz="12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92E294F-5A76-46D8-AB68-60293568E61E}"/>
              </a:ext>
            </a:extLst>
          </p:cNvPr>
          <p:cNvSpPr/>
          <p:nvPr/>
        </p:nvSpPr>
        <p:spPr>
          <a:xfrm>
            <a:off x="8925022" y="5694599"/>
            <a:ext cx="22121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Source: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RoML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7499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065927A-2494-4BD2-BAB6-EE3D3AD3F3FC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9B6C651-9B20-43B9-907D-FF1EC1146F2D}"/>
              </a:ext>
            </a:extLst>
          </p:cNvPr>
          <p:cNvSpPr txBox="1"/>
          <p:nvPr/>
        </p:nvSpPr>
        <p:spPr>
          <a:xfrm>
            <a:off x="251884" y="1070487"/>
            <a:ext cx="3727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Works</a:t>
            </a:r>
            <a:endParaRPr lang="zh-CN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3194D11-7F7C-4A38-AC38-C206D53F1A8B}"/>
              </a:ext>
            </a:extLst>
          </p:cNvPr>
          <p:cNvSpPr/>
          <p:nvPr/>
        </p:nvSpPr>
        <p:spPr>
          <a:xfrm>
            <a:off x="619451" y="1651204"/>
            <a:ext cx="112320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DR-MAML [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zh-CN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] increases task distributional robustness via employing the tail risk minimization principle for meta learning.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77B1F08-3E66-4CE8-853F-6F0D32E881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992" y="2482201"/>
            <a:ext cx="6910133" cy="21779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C7DEAD1-C7B1-4325-BCA1-069601A1B8A5}"/>
                  </a:ext>
                </a:extLst>
              </p:cNvPr>
              <p:cNvSpPr/>
              <p:nvPr/>
            </p:nvSpPr>
            <p:spPr>
              <a:xfrm>
                <a:off x="669458" y="4660117"/>
                <a:ext cx="11232028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00050" indent="-400050">
                  <a:buAutoNum type="romanLcParenBoth"/>
                </a:pPr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Estimat</a:t>
                </a: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risk quantile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𝑉𝑎𝑅</m:t>
                        </m:r>
                      </m:e>
                      <m:sub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with the crude Monte Carlo method in the task space.</a:t>
                </a:r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 indent="-400050">
                  <a:buAutoNum type="romanLcParenBoth"/>
                </a:pPr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00050" indent="-400050">
                  <a:buAutoNum type="romanLcParenBoth"/>
                </a:pPr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Updat</a:t>
                </a: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the meta learning model parameters from the screened subset of tasks. </a:t>
                </a: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C7DEAD1-C7B1-4325-BCA1-069601A1B8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458" y="4660117"/>
                <a:ext cx="11232028" cy="1569660"/>
              </a:xfrm>
              <a:prstGeom prst="rect">
                <a:avLst/>
              </a:prstGeom>
              <a:blipFill>
                <a:blip r:embed="rId3"/>
                <a:stretch>
                  <a:fillRect l="-760" t="-2713" r="-2117" b="-81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>
            <a:extLst>
              <a:ext uri="{FF2B5EF4-FFF2-40B4-BE49-F238E27FC236}">
                <a16:creationId xmlns:a16="http://schemas.microsoft.com/office/drawing/2014/main" id="{77CC944D-62C1-41BC-BFA3-1B0855DF0F85}"/>
              </a:ext>
            </a:extLst>
          </p:cNvPr>
          <p:cNvSpPr/>
          <p:nvPr/>
        </p:nvSpPr>
        <p:spPr>
          <a:xfrm>
            <a:off x="855194" y="3065513"/>
            <a:ext cx="1937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i="1" dirty="0">
                <a:solidFill>
                  <a:srgbClr val="3433B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zh-CN" altLang="en-US" sz="2400" i="1" dirty="0">
                <a:solidFill>
                  <a:srgbClr val="3433B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wo-stage optimization strategy</a:t>
            </a:r>
          </a:p>
        </p:txBody>
      </p:sp>
    </p:spTree>
    <p:extLst>
      <p:ext uri="{BB962C8B-B14F-4D97-AF65-F5344CB8AC3E}">
        <p14:creationId xmlns:p14="http://schemas.microsoft.com/office/powerpoint/2010/main" val="2597771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A9082E7-8712-4692-87B4-33B34A94A869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7BBB13F-055E-4F6B-8DE8-0FB8096A07B6}"/>
              </a:ext>
            </a:extLst>
          </p:cNvPr>
          <p:cNvSpPr/>
          <p:nvPr/>
        </p:nvSpPr>
        <p:spPr>
          <a:xfrm>
            <a:off x="244435" y="1099013"/>
            <a:ext cx="3451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Limitations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D9DC471-18EA-41BD-ABEC-7FCAAA3F38C6}"/>
                  </a:ext>
                </a:extLst>
              </p:cNvPr>
              <p:cNvSpPr/>
              <p:nvPr/>
            </p:nvSpPr>
            <p:spPr>
              <a:xfrm>
                <a:off x="551432" y="1661530"/>
                <a:ext cx="11433490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zh-CN" altLang="en-US" sz="2400" b="1" dirty="0">
                    <a:solidFill>
                      <a:srgbClr val="3433B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Theoretically</a:t>
                </a:r>
                <a:endParaRPr lang="en-US" altLang="zh-CN" sz="2400" b="1" dirty="0">
                  <a:solidFill>
                    <a:srgbClr val="3433B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57250" lvl="1" indent="-400050">
                  <a:spcBef>
                    <a:spcPts val="600"/>
                  </a:spcBef>
                  <a:spcAft>
                    <a:spcPts val="600"/>
                  </a:spcAft>
                  <a:buAutoNum type="romanLcParenBoth"/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There constitutes no notion of solutions.</a:t>
                </a:r>
              </a:p>
              <a:p>
                <a:pPr marL="857250" lvl="1" indent="-400050">
                  <a:spcBef>
                    <a:spcPts val="600"/>
                  </a:spcBef>
                  <a:spcAft>
                    <a:spcPts val="600"/>
                  </a:spcAft>
                  <a:buAutoNum type="romanLcParenBoth"/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Lacks an algorithmic understanding of the two-stage optimization strategy. </a:t>
                </a:r>
              </a:p>
              <a:p>
                <a:pPr marL="857250" lvl="1" indent="-400050">
                  <a:spcBef>
                    <a:spcPts val="600"/>
                  </a:spcBef>
                  <a:spcAft>
                    <a:spcPts val="600"/>
                  </a:spcAft>
                  <a:buAutoNum type="romanLcParenBoth"/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analysis on generalization capability is ignored in the tail risk of tasks.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altLang="zh-CN" sz="2400" b="1" dirty="0">
                    <a:solidFill>
                      <a:srgbClr val="3433B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Empirically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use of the crude Monte Carlo might be less efficient in quantile estimates and suffers from a higher approximation error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𝑉𝑎𝑅</m:t>
                        </m:r>
                      </m:e>
                      <m:sub>
                        <m:r>
                          <a:rPr lang="zh-CN" altLang="en-US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degrading the adaptation robustness.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We propose translating the </a:t>
                </a:r>
                <a:r>
                  <a:rPr lang="en-US" altLang="zh-CN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two-stage optimization strategy </a:t>
                </a:r>
                <a:r>
                  <a:rPr lang="en-US" altLang="zh-CN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for distributionally robust meta learning into </a:t>
                </a:r>
                <a:r>
                  <a:rPr lang="en-US" altLang="zh-CN" sz="2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a max-min optimization problem </a:t>
                </a:r>
                <a:r>
                  <a:rPr lang="en-US" altLang="zh-CN" sz="2400" b="1" dirty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</a:t>
                </a:r>
                <a:r>
                  <a:rPr lang="en-US" altLang="zh-CN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zh-CN" altLang="en-US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D9DC471-18EA-41BD-ABEC-7FCAAA3F38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32" y="1661530"/>
                <a:ext cx="11433490" cy="4708981"/>
              </a:xfrm>
              <a:prstGeom prst="rect">
                <a:avLst/>
              </a:prstGeom>
              <a:blipFill>
                <a:blip r:embed="rId2"/>
                <a:stretch>
                  <a:fillRect l="-800" t="-907" b="-22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689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230FE306-E8FA-4BE1-B772-5C6054F61ED4}"/>
              </a:ext>
            </a:extLst>
          </p:cNvPr>
          <p:cNvSpPr/>
          <p:nvPr/>
        </p:nvSpPr>
        <p:spPr>
          <a:xfrm>
            <a:off x="260592" y="2954349"/>
            <a:ext cx="11670815" cy="949301"/>
          </a:xfrm>
          <a:prstGeom prst="roundRect">
            <a:avLst/>
          </a:prstGeom>
          <a:solidFill>
            <a:srgbClr val="3433B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Preliminaries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773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B037FF4-33A6-433A-AF54-5CB3384FFE43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Preliminaries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409DE18-78BA-4006-A37A-2D7A250D253C}"/>
                  </a:ext>
                </a:extLst>
              </p:cNvPr>
              <p:cNvSpPr txBox="1"/>
              <p:nvPr/>
            </p:nvSpPr>
            <p:spPr>
              <a:xfrm>
                <a:off x="289174" y="1725817"/>
                <a:ext cx="11786490" cy="3493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p"/>
                </a:pPr>
                <a:r>
                  <a:rPr lang="en-US" altLang="zh-CN" sz="24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Notations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Task distribution </a:t>
                </a:r>
                <a14:m>
                  <m:oMath xmlns:m="http://schemas.openxmlformats.org/officeDocument/2006/math">
                    <m:r>
                      <a:rPr lang="en-US" altLang="zh-CN" sz="2400" b="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𝑝</m:t>
                    </m:r>
                    <m:d>
                      <m:d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defined in task space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𝛺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; the set of all tasks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𝒯</m:t>
                    </m:r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; Meta dataset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𝔇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altLang="zh-CN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e.g.,</a:t>
                </a:r>
                <a14:m>
                  <m:oMath xmlns:m="http://schemas.openxmlformats.org/officeDocument/2006/math"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𝔇</m:t>
                        </m:r>
                      </m:e>
                      <m:sub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{</m:t>
                    </m:r>
                    <m:d>
                      <m:d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zh-CN" altLang="zh-CN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}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US" altLang="zh-CN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𝑆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sSubSup>
                      <m:sSubSup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𝔇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  <m:sup>
                        <m:r>
                          <a:rPr lang="en-US" altLang="zh-CN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𝑄</m:t>
                        </m:r>
                      </m:sup>
                    </m:sSubSup>
                  </m:oMath>
                </a14:m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in few-shot regression problems; Parameter space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i="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Meta risk function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𝓁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:</m:t>
                    </m:r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𝔇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×</m:t>
                    </m:r>
                    <m:r>
                      <m:rPr>
                        <m:sty m:val="p"/>
                      </m:rPr>
                      <a:rPr lang="en-US" altLang="zh-CN" sz="2400" b="0" i="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Θ</m:t>
                    </m:r>
                    <m:r>
                      <a:rPr lang="en-US" altLang="zh-CN" sz="2400"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↦</m:t>
                    </m:r>
                    <m:sSup>
                      <m:sSup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CN" sz="2400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evaluating fast adaptation performance;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Cumulative distribution of the meta risk function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</m:sub>
                      </m:sSub>
                      <m:d>
                        <m:d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;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box>
                        <m:box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:=</m:t>
                          </m:r>
                        </m:e>
                      </m:box>
                      <m:r>
                        <a:rPr lang="en-US" altLang="zh-CN" sz="2400" i="1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ℙ</m:t>
                      </m:r>
                      <m:d>
                        <m:d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{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  <m:d>
                            <m:d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𝔇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sub>
                                <m:sup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sup>
                              </m:sSubSup>
                              <m:r>
                                <a:rPr lang="en-US" altLang="zh-CN" sz="24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zh-CN" altLang="zh-CN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𝔇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sub>
                                <m:sup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𝑆</m:t>
                                  </m:r>
                                </m:sup>
                              </m:sSubSup>
                              <m:r>
                                <a:rPr lang="en-US" altLang="zh-CN" sz="24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;</m:t>
                              </m:r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≤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;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𝜏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𝒯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altLang="zh-CN" sz="240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}</m:t>
                          </m:r>
                        </m:e>
                      </m:d>
                    </m:oMath>
                  </m:oMathPara>
                </a14:m>
                <a:endParaRPr lang="en-US" altLang="zh-CN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409DE18-78BA-4006-A37A-2D7A250D2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174" y="1725817"/>
                <a:ext cx="11786490" cy="3493136"/>
              </a:xfrm>
              <a:prstGeom prst="rect">
                <a:avLst/>
              </a:prstGeom>
              <a:blipFill>
                <a:blip r:embed="rId2"/>
                <a:stretch>
                  <a:fillRect l="-776" t="-1222" r="-13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307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37D7846-D426-4850-BD7C-5E278EFD75D4}"/>
                  </a:ext>
                </a:extLst>
              </p:cNvPr>
              <p:cNvSpPr/>
              <p:nvPr/>
            </p:nvSpPr>
            <p:spPr>
              <a:xfrm>
                <a:off x="399741" y="1918650"/>
                <a:ext cx="8011342" cy="3495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Value-at-risk</a:t>
                </a:r>
                <a:r>
                  <a:rPr lang="en-US" altLang="zh-CN" sz="2400" dirty="0">
                    <a:solidFill>
                      <a:prstClr val="black"/>
                    </a:solidFill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VaR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prstClr val="black"/>
                    </a:solidFill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4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:endParaRPr lang="en-US" altLang="zh-CN" sz="2400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 lvl="0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zh-CN" sz="2400">
                              <a:solidFill>
                                <a:prstClr val="black"/>
                              </a:solidFill>
                              <a:latin typeface="Cambria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VaR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zh-CN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  <m:d>
                            <m:dPr>
                              <m:ctrlPr>
                                <a:rPr lang="zh-CN" altLang="zh-CN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𝒯</m:t>
                              </m:r>
                              <m:r>
                                <a:rPr lang="en-US" altLang="zh-CN" sz="2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n-US" altLang="zh-CN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d>
                        </m:e>
                      </m:d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inf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a:rPr lang="en-US" altLang="zh-CN" sz="24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∈</m:t>
                          </m:r>
                          <m:sSup>
                            <m:sSupPr>
                              <m:ctrlPr>
                                <a:rPr lang="zh-CN" altLang="zh-CN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altLang="zh-CN" sz="2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{</m:t>
                      </m:r>
                      <m:r>
                        <a:rPr lang="en-US" altLang="zh-CN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𝑙</m:t>
                      </m:r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|</m:t>
                      </m:r>
                      <m:sSub>
                        <m:sSubPr>
                          <m:ctrlPr>
                            <a:rPr lang="zh-CN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</m:sub>
                      </m:sSub>
                      <m:d>
                        <m:dPr>
                          <m:ctrlPr>
                            <a:rPr lang="zh-CN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𝑙</m:t>
                          </m:r>
                          <m:r>
                            <a:rPr lang="en-US" altLang="zh-CN" sz="24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;</m:t>
                          </m:r>
                          <m:r>
                            <a:rPr lang="en-US" altLang="zh-CN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≥</m:t>
                      </m:r>
                      <m:r>
                        <a:rPr lang="en-US" altLang="zh-CN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𝛼</m:t>
                      </m:r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altLang="zh-CN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∈</m:t>
                      </m:r>
                      <m:r>
                        <a:rPr lang="en-US" altLang="zh-CN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𝒯</m:t>
                      </m:r>
                      <m:r>
                        <a:rPr lang="en-US" altLang="zh-CN" sz="2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}</m:t>
                      </m:r>
                    </m:oMath>
                  </m:oMathPara>
                </a14:m>
                <a:endParaRPr lang="en-US" altLang="zh-CN" sz="2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Conditional value-at-risk </a:t>
                </a:r>
                <a:r>
                  <a:rPr lang="en-US" altLang="zh-CN" sz="2400" dirty="0"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zh-CN" sz="2400">
                            <a:latin typeface="Cambria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CVaR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zh-CN" sz="2400">
                              <a:latin typeface="Cambria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CVaR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altLang="zh-CN" sz="2400">
                          <a:latin typeface="Cambria Math" panose="020405030504060302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𝔼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</m:d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zh-CN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|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𝓁</m:t>
                          </m:r>
                          <m:r>
                            <a:rPr lang="en-US" altLang="zh-CN" sz="2400"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≥</m:t>
                          </m:r>
                          <m:sSub>
                            <m:sSubPr>
                              <m:ctrlPr>
                                <a:rPr lang="zh-CN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altLang="zh-CN" sz="2400">
                                  <a:latin typeface="Cambria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>
                                  <a:latin typeface="Cambria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VaR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zh-CN" sz="2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0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Normalized cumulative distribution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𝓁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p>
                    </m:sSubSup>
                    <m:d>
                      <m:d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altLang="zh-CN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altLang="zh-CN" sz="2400" dirty="0">
                    <a:solidFill>
                      <a:prstClr val="black"/>
                    </a:solidFill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 lvl="0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Tail risk task subspace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𝛺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  <m:r>
                          <a:rPr lang="en-US" altLang="zh-CN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prstClr val="black"/>
                    </a:solidFill>
                    <a:latin typeface="Cambria" panose="020405030504060302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;</a:t>
                </a:r>
              </a:p>
              <a:p>
                <a:pPr lvl="0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Density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zh-CN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𝜏</m:t>
                        </m:r>
                        <m:r>
                          <a:rPr lang="en-US" altLang="zh-CN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altLang="zh-CN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</m:d>
                  </m:oMath>
                </a14:m>
                <a:endParaRPr lang="en-US" altLang="zh-CN" sz="2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037D7846-D426-4850-BD7C-5E278EFD75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41" y="1918650"/>
                <a:ext cx="8011342" cy="3495509"/>
              </a:xfrm>
              <a:prstGeom prst="rect">
                <a:avLst/>
              </a:prstGeom>
              <a:blipFill>
                <a:blip r:embed="rId2"/>
                <a:stretch>
                  <a:fillRect l="-1218" t="-1745" b="-31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F228B847-25C6-47B4-9676-0F911795A368}"/>
              </a:ext>
            </a:extLst>
          </p:cNvPr>
          <p:cNvSpPr/>
          <p:nvPr/>
        </p:nvSpPr>
        <p:spPr>
          <a:xfrm>
            <a:off x="0" y="0"/>
            <a:ext cx="12192000" cy="865538"/>
          </a:xfrm>
          <a:prstGeom prst="rect">
            <a:avLst/>
          </a:prstGeom>
          <a:solidFill>
            <a:srgbClr val="3433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Preliminaries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1402384-A6CD-4F51-9D54-FE4DA6125E07}"/>
              </a:ext>
            </a:extLst>
          </p:cNvPr>
          <p:cNvSpPr/>
          <p:nvPr/>
        </p:nvSpPr>
        <p:spPr>
          <a:xfrm>
            <a:off x="302018" y="1198717"/>
            <a:ext cx="19495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Notations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B6AED10-98B7-4166-84E1-FDC7F7B15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384" y="2191400"/>
            <a:ext cx="4653133" cy="2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20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2158</Words>
  <Application>Microsoft Office PowerPoint</Application>
  <PresentationFormat>宽屏</PresentationFormat>
  <Paragraphs>167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等线</vt:lpstr>
      <vt:lpstr>等线 Light</vt:lpstr>
      <vt:lpstr>Arial</vt:lpstr>
      <vt:lpstr>Cambria</vt:lpstr>
      <vt:lpstr>Cambria Math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revision>100</cp:revision>
  <dcterms:created xsi:type="dcterms:W3CDTF">2024-04-08T05:02:45Z</dcterms:created>
  <dcterms:modified xsi:type="dcterms:W3CDTF">2024-05-22T00:54:28Z</dcterms:modified>
</cp:coreProperties>
</file>